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1" r:id="rId3"/>
    <p:sldId id="257" r:id="rId4"/>
    <p:sldId id="260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7BBE3-8189-4838-B406-CA3C52C7BAD2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EB7C-6E41-40B9-9189-C8258E46FB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476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7BBE3-8189-4838-B406-CA3C52C7BAD2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EB7C-6E41-40B9-9189-C8258E46FB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318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7BBE3-8189-4838-B406-CA3C52C7BAD2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EB7C-6E41-40B9-9189-C8258E46FB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651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7BBE3-8189-4838-B406-CA3C52C7BAD2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EB7C-6E41-40B9-9189-C8258E46FB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51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7BBE3-8189-4838-B406-CA3C52C7BAD2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EB7C-6E41-40B9-9189-C8258E46FB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084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7BBE3-8189-4838-B406-CA3C52C7BAD2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EB7C-6E41-40B9-9189-C8258E46FB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601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7BBE3-8189-4838-B406-CA3C52C7BAD2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EB7C-6E41-40B9-9189-C8258E46FB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116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7BBE3-8189-4838-B406-CA3C52C7BAD2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EB7C-6E41-40B9-9189-C8258E46FB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02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7BBE3-8189-4838-B406-CA3C52C7BAD2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EB7C-6E41-40B9-9189-C8258E46FB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086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7BBE3-8189-4838-B406-CA3C52C7BAD2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EB7C-6E41-40B9-9189-C8258E46FB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718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7BBE3-8189-4838-B406-CA3C52C7BAD2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EB7C-6E41-40B9-9189-C8258E46FB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632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A7BBE3-8189-4838-B406-CA3C52C7BAD2}" type="datetimeFigureOut">
              <a:rPr lang="cs-CZ" smtClean="0"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5EB7C-6E41-40B9-9189-C8258E46FB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8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772192"/>
            <a:ext cx="6143405" cy="150467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2"/>
          <p:cNvSpPr txBox="1">
            <a:spLocks noGrp="1"/>
          </p:cNvSpPr>
          <p:nvPr>
            <p:ph type="subTitle" idx="1"/>
          </p:nvPr>
        </p:nvSpPr>
        <p:spPr>
          <a:xfrm>
            <a:off x="1082674" y="2852738"/>
            <a:ext cx="7161733" cy="3456582"/>
          </a:xfrm>
        </p:spPr>
        <p:txBody>
          <a:bodyPr anchorCtr="0">
            <a:normAutofit fontScale="85000" lnSpcReduction="20000"/>
          </a:bodyPr>
          <a:lstStyle/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Název školy : </a:t>
            </a:r>
            <a:r>
              <a:rPr lang="cs-CZ" sz="2400" dirty="0">
                <a:solidFill>
                  <a:srgbClr val="000000"/>
                </a:solidFill>
              </a:rPr>
              <a:t>ZŠ Pardubice-</a:t>
            </a:r>
            <a:r>
              <a:rPr lang="cs-CZ" sz="2400" dirty="0" err="1">
                <a:solidFill>
                  <a:srgbClr val="000000"/>
                </a:solidFill>
              </a:rPr>
              <a:t>Spořilov</a:t>
            </a:r>
            <a:endParaRPr lang="cs-CZ" sz="2400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Autor : </a:t>
            </a:r>
            <a:r>
              <a:rPr lang="cs-CZ" sz="2400" dirty="0">
                <a:solidFill>
                  <a:srgbClr val="000000"/>
                </a:solidFill>
              </a:rPr>
              <a:t>Marcela Pilná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Název :</a:t>
            </a:r>
            <a:r>
              <a:rPr lang="cs-CZ" sz="2400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VY_32_INOVACE_INFORMAČNÍ_GRAMOTNOST_08</a:t>
            </a:r>
            <a:endParaRPr lang="cs-CZ" sz="2400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r>
              <a:rPr lang="cs-CZ" sz="2400" b="1" u="sng" dirty="0" smtClean="0">
                <a:solidFill>
                  <a:srgbClr val="000000"/>
                </a:solidFill>
              </a:rPr>
              <a:t>Téma : </a:t>
            </a:r>
            <a:r>
              <a:rPr lang="cs-CZ" sz="2400" dirty="0" smtClean="0">
                <a:solidFill>
                  <a:srgbClr val="000000"/>
                </a:solidFill>
              </a:rPr>
              <a:t>Český jazyk- porozumění textu(obrázkový diktát č.2).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dirty="0" smtClean="0">
                <a:solidFill>
                  <a:srgbClr val="000000"/>
                </a:solidFill>
              </a:rPr>
              <a:t>Číslo </a:t>
            </a:r>
            <a:r>
              <a:rPr lang="cs-CZ" sz="2400" b="1" u="sng" dirty="0">
                <a:solidFill>
                  <a:srgbClr val="000000"/>
                </a:solidFill>
              </a:rPr>
              <a:t>projektu :</a:t>
            </a:r>
            <a:r>
              <a:rPr lang="cs-CZ" sz="2400" dirty="0">
                <a:solidFill>
                  <a:srgbClr val="000000"/>
                </a:solidFill>
              </a:rPr>
              <a:t>CZ1.07/1.4.00/21.2349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Anotace :</a:t>
            </a:r>
            <a:r>
              <a:rPr lang="cs-CZ" sz="2400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Žáci podle písemných pokynů kreslí obrázek</a:t>
            </a:r>
            <a:r>
              <a:rPr lang="cs-CZ" sz="2400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a učí se orientovat na </a:t>
            </a:r>
            <a:r>
              <a:rPr lang="cs-CZ" sz="2400" dirty="0" err="1" smtClean="0">
                <a:solidFill>
                  <a:srgbClr val="000000"/>
                </a:solidFill>
              </a:rPr>
              <a:t>ploše.Prezentace</a:t>
            </a:r>
            <a:r>
              <a:rPr lang="cs-CZ" sz="2400" dirty="0" smtClean="0">
                <a:solidFill>
                  <a:srgbClr val="000000"/>
                </a:solidFill>
              </a:rPr>
              <a:t> obsahuje též cvičení na rozšiřování slovní zásoby</a:t>
            </a:r>
            <a:r>
              <a:rPr lang="cs-CZ" sz="2400" dirty="0" smtClean="0">
                <a:solidFill>
                  <a:srgbClr val="000000"/>
                </a:solidFill>
              </a:rPr>
              <a:t>.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dirty="0" smtClean="0">
                <a:solidFill>
                  <a:srgbClr val="000000"/>
                </a:solidFill>
                <a:cs typeface="Arial" pitchFamily="34" charset="0"/>
              </a:rPr>
              <a:t>Citace </a:t>
            </a:r>
            <a:r>
              <a:rPr lang="cs-CZ" sz="2400" b="1" u="sng" dirty="0">
                <a:solidFill>
                  <a:srgbClr val="000000"/>
                </a:solidFill>
                <a:cs typeface="Arial" pitchFamily="34" charset="0"/>
              </a:rPr>
              <a:t>: </a:t>
            </a:r>
            <a:r>
              <a:rPr lang="cs-CZ" sz="2400" dirty="0">
                <a:solidFill>
                  <a:srgbClr val="000000"/>
                </a:solidFill>
                <a:cs typeface="Arial" pitchFamily="34" charset="0"/>
              </a:rPr>
              <a:t>Materiál z vlastní invence a s použitím obrázků z galerie MS Office 2010.</a:t>
            </a:r>
            <a:r>
              <a:rPr lang="cs-CZ" sz="2400" dirty="0">
                <a:solidFill>
                  <a:srgbClr val="000000"/>
                </a:solidFill>
              </a:rPr>
              <a:t/>
            </a:r>
            <a:br>
              <a:rPr lang="cs-CZ" sz="2400" dirty="0">
                <a:solidFill>
                  <a:srgbClr val="000000"/>
                </a:solidFill>
              </a:rPr>
            </a:br>
            <a:endParaRPr lang="cs-CZ" sz="2400" b="1" u="sng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endParaRPr lang="cs-CZ" sz="2400" b="1" u="sng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0591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7089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37140" y="404664"/>
            <a:ext cx="758733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Ahoj děti, dnes si budeme chvíli hrát s naší češtinou.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Čeština je krásný jazyk a obsahuje v sobě spoustu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krásných </a:t>
            </a:r>
            <a:r>
              <a:rPr lang="cs-CZ" sz="2400" dirty="0" err="1" smtClean="0"/>
              <a:t>slov.Jednu</a:t>
            </a:r>
            <a:r>
              <a:rPr lang="cs-CZ" sz="2400" dirty="0" smtClean="0"/>
              <a:t> věc dokáže  třeba pojmenovat hned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několika </a:t>
            </a:r>
            <a:r>
              <a:rPr lang="cs-CZ" sz="2400" dirty="0" err="1" smtClean="0"/>
              <a:t>slovy.No</a:t>
            </a:r>
            <a:r>
              <a:rPr lang="cs-CZ" sz="2400" dirty="0" smtClean="0"/>
              <a:t> jen si </a:t>
            </a:r>
            <a:r>
              <a:rPr lang="cs-CZ" sz="2400" dirty="0" err="1" smtClean="0"/>
              <a:t>vemte</a:t>
            </a:r>
            <a:r>
              <a:rPr lang="cs-CZ" sz="2400" dirty="0" smtClean="0"/>
              <a:t> třeba takový               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Kolik slov k němu vymyslíte?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…………………………………………………………………………………………..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…………………………………………………………………………………………..</a:t>
            </a:r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pic>
        <p:nvPicPr>
          <p:cNvPr id="1026" name="Picture 2" descr="C:\Users\PilnaM\AppData\Local\Microsoft\Windows\Temporary Internet Files\Content.IE5\CRHIYRY4\MC900432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04664"/>
            <a:ext cx="1584176" cy="1523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610" y="2132856"/>
            <a:ext cx="706606" cy="70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4725144"/>
            <a:ext cx="8414483" cy="193899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  <a:latin typeface="Comic Sans MS" pitchFamily="66" charset="0"/>
              </a:rPr>
              <a:t>Výborně !  Teď si můžeme spolu chvíli </a:t>
            </a:r>
            <a:r>
              <a:rPr lang="cs-CZ" sz="2400" dirty="0" err="1" smtClean="0">
                <a:solidFill>
                  <a:srgbClr val="7030A0"/>
                </a:solidFill>
                <a:latin typeface="Comic Sans MS" pitchFamily="66" charset="0"/>
              </a:rPr>
              <a:t>kreslit.Připravte</a:t>
            </a:r>
            <a:r>
              <a:rPr lang="cs-CZ" sz="2400" dirty="0" smtClean="0">
                <a:solidFill>
                  <a:srgbClr val="7030A0"/>
                </a:solidFill>
                <a:latin typeface="Comic Sans MS" pitchFamily="66" charset="0"/>
              </a:rPr>
              <a:t> si </a:t>
            </a:r>
          </a:p>
          <a:p>
            <a:r>
              <a:rPr lang="cs-CZ" sz="2400" dirty="0" smtClean="0">
                <a:solidFill>
                  <a:srgbClr val="7030A0"/>
                </a:solidFill>
                <a:latin typeface="Comic Sans MS" pitchFamily="66" charset="0"/>
              </a:rPr>
              <a:t>papíry a pastelky, začínáme!</a:t>
            </a:r>
          </a:p>
          <a:p>
            <a:endParaRPr lang="cs-CZ" sz="2400" dirty="0">
              <a:solidFill>
                <a:srgbClr val="7030A0"/>
              </a:solidFill>
              <a:latin typeface="Comic Sans MS" pitchFamily="66" charset="0"/>
            </a:endParaRPr>
          </a:p>
          <a:p>
            <a:endParaRPr lang="cs-CZ" sz="2400" dirty="0" smtClean="0">
              <a:solidFill>
                <a:srgbClr val="7030A0"/>
              </a:solidFill>
              <a:latin typeface="Comic Sans MS" pitchFamily="66" charset="0"/>
            </a:endParaRPr>
          </a:p>
          <a:p>
            <a:endParaRPr lang="cs-CZ" sz="2400" dirty="0" smtClean="0">
              <a:solidFill>
                <a:srgbClr val="7030A0"/>
              </a:solidFill>
              <a:latin typeface="Comic Sans MS" pitchFamily="66" charset="0"/>
            </a:endParaRPr>
          </a:p>
        </p:txBody>
      </p:sp>
      <p:pic>
        <p:nvPicPr>
          <p:cNvPr id="1028" name="Picture 4" descr="C:\Users\PilnaM\AppData\Local\Microsoft\Windows\Temporary Internet Files\Content.IE5\TEPC4RBB\MC900440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178076"/>
            <a:ext cx="1008112" cy="1347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2041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Nakresli podle návodu:</a:t>
            </a:r>
            <a:endParaRPr lang="cs-CZ" sz="2800" b="1" u="sng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C00000"/>
                </a:solidFill>
              </a:rPr>
              <a:t>Uprostřed obrázku nakresli velkou  hnědou lavičku s opěradlem.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00B050"/>
                </a:solidFill>
              </a:rPr>
              <a:t>Vpravo </a:t>
            </a:r>
            <a:r>
              <a:rPr lang="cs-CZ" sz="2400" dirty="0">
                <a:solidFill>
                  <a:srgbClr val="00B050"/>
                </a:solidFill>
              </a:rPr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vedle lavičky je otevřené okno.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C00000"/>
                </a:solidFill>
              </a:rPr>
              <a:t>V okně stojí hnědý květináč s modrou květinou a dvěma zelenými listy.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00B050"/>
                </a:solidFill>
              </a:rPr>
              <a:t>Vlevo na lavičce sedí stará babička s šedivými vlasy  do drdolu.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C00000"/>
                </a:solidFill>
              </a:rPr>
              <a:t>Babička má  růžové šaty se žlutou krajkou u krku a růžové ponožky.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00B050"/>
                </a:solidFill>
              </a:rPr>
              <a:t>Na nohou ji svítí žlutohnědé kostkované papuče.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C00000"/>
                </a:solidFill>
              </a:rPr>
              <a:t>Vpravo na lavičce leží šedá kočka.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00B050"/>
                </a:solidFill>
              </a:rPr>
              <a:t>Nad  kočkou sedí na opěradle  malý modrý ptáček.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C00000"/>
                </a:solidFill>
              </a:rPr>
              <a:t>Pod oknem kouká z otlučené omítky šest oranžových cihel.  </a:t>
            </a:r>
          </a:p>
        </p:txBody>
      </p:sp>
    </p:spTree>
    <p:extLst>
      <p:ext uri="{BB962C8B-B14F-4D97-AF65-F5344CB8AC3E}">
        <p14:creationId xmlns:p14="http://schemas.microsoft.com/office/powerpoint/2010/main" val="1234339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-1825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Nyní si obrázek zkontroluj.</a:t>
            </a:r>
            <a:endParaRPr lang="cs-CZ" sz="3200" dirty="0"/>
          </a:p>
        </p:txBody>
      </p:sp>
      <p:pic>
        <p:nvPicPr>
          <p:cNvPr id="2050" name="Picture 2" descr="C:\Users\PilnaM\AppData\Local\Microsoft\Windows\Temporary Internet Files\Content.IE5\U4S901IL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61242"/>
            <a:ext cx="778227" cy="819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PilnaM\Desktop\babicka600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" r="-230"/>
          <a:stretch/>
        </p:blipFill>
        <p:spPr bwMode="auto">
          <a:xfrm>
            <a:off x="539552" y="921671"/>
            <a:ext cx="4043032" cy="5891704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88024" y="3455129"/>
            <a:ext cx="4004879" cy="206210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jsme zapomněli </a:t>
            </a:r>
          </a:p>
          <a:p>
            <a:r>
              <a:rPr lang="cs-CZ" sz="32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na obrázku nakreslit?</a:t>
            </a:r>
          </a:p>
          <a:p>
            <a:endParaRPr lang="cs-CZ" sz="32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C:\Users\PilnaM\AppData\Local\Microsoft\Windows\Temporary Internet Files\Content.IE5\U4S901IL\MC9004404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526372"/>
            <a:ext cx="1080120" cy="918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841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000" b="1" u="sng" dirty="0" smtClean="0"/>
              <a:t>A teď si zkusíme hrát s tou naší češtinou: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FF0000"/>
                </a:solidFill>
              </a:rPr>
              <a:t>Jak jinak řekneme BABIČKA?..............................................................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FF0000"/>
                </a:solidFill>
              </a:rPr>
              <a:t>Vymyslíš jiné slovo pro PAPUČE?........................................................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FF0000"/>
                </a:solidFill>
              </a:rPr>
              <a:t>Co tě napadne místo slova SVÍTÍ?.......................................................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FF0000"/>
                </a:solidFill>
              </a:rPr>
              <a:t>A místo slova LEŽÍ?...............................................................................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FF0000"/>
                </a:solidFill>
              </a:rPr>
              <a:t>Nakonec zkus nahradit slovo OTLUČENÉ!...........................................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19824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Dnes se s vámi již rozloučím, ale ještě se vrátím s dalšími úkoly!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</a:rPr>
              <a:t>    A H O J !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1279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530</TotalTime>
  <Words>287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Nakresli podle návodu:</vt:lpstr>
      <vt:lpstr>Nyní si obrázek zkontroluj.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jazyk-obrázkový diktát(porozumění textu,orientace na ploše</dc:title>
  <dc:creator>Pilná Marcela</dc:creator>
  <cp:lastModifiedBy>Pilná Marcela</cp:lastModifiedBy>
  <cp:revision>31</cp:revision>
  <dcterms:created xsi:type="dcterms:W3CDTF">2012-11-11T05:55:12Z</dcterms:created>
  <dcterms:modified xsi:type="dcterms:W3CDTF">2014-05-21T19:31:04Z</dcterms:modified>
</cp:coreProperties>
</file>