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71" r:id="rId2"/>
    <p:sldId id="256" r:id="rId3"/>
    <p:sldId id="257" r:id="rId4"/>
    <p:sldId id="258" r:id="rId5"/>
    <p:sldId id="260" r:id="rId6"/>
    <p:sldId id="266" r:id="rId7"/>
    <p:sldId id="261" r:id="rId8"/>
    <p:sldId id="265" r:id="rId9"/>
    <p:sldId id="267" r:id="rId10"/>
    <p:sldId id="268" r:id="rId11"/>
    <p:sldId id="262" r:id="rId12"/>
    <p:sldId id="264" r:id="rId13"/>
    <p:sldId id="263" r:id="rId14"/>
    <p:sldId id="270" r:id="rId15"/>
    <p:sldId id="269" r:id="rId16"/>
    <p:sldId id="259" r:id="rId1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5" d="100"/>
          <a:sy n="75" d="100"/>
        </p:scale>
        <p:origin x="-101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2AB6B-8963-4681-9FA1-13D059C3AE6C}" type="datetimeFigureOut">
              <a:rPr lang="cs-CZ" smtClean="0"/>
              <a:t>21.5.2014</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D79802-2AEA-44C2-A634-0D46D3CEA2F0}" type="slidenum">
              <a:rPr lang="cs-CZ" smtClean="0"/>
              <a:t>‹#›</a:t>
            </a:fld>
            <a:endParaRPr lang="cs-CZ"/>
          </a:p>
        </p:txBody>
      </p:sp>
    </p:spTree>
    <p:extLst>
      <p:ext uri="{BB962C8B-B14F-4D97-AF65-F5344CB8AC3E}">
        <p14:creationId xmlns:p14="http://schemas.microsoft.com/office/powerpoint/2010/main" val="772606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C7D79802-2AEA-44C2-A634-0D46D3CEA2F0}" type="slidenum">
              <a:rPr lang="cs-CZ" smtClean="0"/>
              <a:t>3</a:t>
            </a:fld>
            <a:endParaRPr lang="cs-CZ"/>
          </a:p>
        </p:txBody>
      </p:sp>
    </p:spTree>
    <p:extLst>
      <p:ext uri="{BB962C8B-B14F-4D97-AF65-F5344CB8AC3E}">
        <p14:creationId xmlns:p14="http://schemas.microsoft.com/office/powerpoint/2010/main" val="33445272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Atributy, mitra, berla, kniha, koule (jablka), východní ikony s výjevy ze života svatých. Pomůcka atributy k nejznámějším světcům.</a:t>
            </a:r>
            <a:endParaRPr lang="cs-CZ" dirty="0"/>
          </a:p>
        </p:txBody>
      </p:sp>
      <p:sp>
        <p:nvSpPr>
          <p:cNvPr id="4" name="Zástupný symbol pro číslo snímku 3"/>
          <p:cNvSpPr>
            <a:spLocks noGrp="1"/>
          </p:cNvSpPr>
          <p:nvPr>
            <p:ph type="sldNum" sz="quarter" idx="10"/>
          </p:nvPr>
        </p:nvSpPr>
        <p:spPr/>
        <p:txBody>
          <a:bodyPr/>
          <a:lstStyle/>
          <a:p>
            <a:fld id="{C7D79802-2AEA-44C2-A634-0D46D3CEA2F0}" type="slidenum">
              <a:rPr lang="cs-CZ" smtClean="0"/>
              <a:t>4</a:t>
            </a:fld>
            <a:endParaRPr lang="cs-CZ"/>
          </a:p>
        </p:txBody>
      </p:sp>
    </p:spTree>
    <p:extLst>
      <p:ext uri="{BB962C8B-B14F-4D97-AF65-F5344CB8AC3E}">
        <p14:creationId xmlns:p14="http://schemas.microsoft.com/office/powerpoint/2010/main" val="4156390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smtClean="0"/>
          </a:p>
        </p:txBody>
      </p:sp>
      <p:sp>
        <p:nvSpPr>
          <p:cNvPr id="4" name="Zástupný symbol pro číslo snímku 3"/>
          <p:cNvSpPr>
            <a:spLocks noGrp="1"/>
          </p:cNvSpPr>
          <p:nvPr>
            <p:ph type="sldNum" sz="quarter" idx="10"/>
          </p:nvPr>
        </p:nvSpPr>
        <p:spPr/>
        <p:txBody>
          <a:bodyPr/>
          <a:lstStyle/>
          <a:p>
            <a:fld id="{C7D79802-2AEA-44C2-A634-0D46D3CEA2F0}" type="slidenum">
              <a:rPr lang="cs-CZ" smtClean="0"/>
              <a:t>5</a:t>
            </a:fld>
            <a:endParaRPr lang="cs-CZ"/>
          </a:p>
        </p:txBody>
      </p:sp>
    </p:spTree>
    <p:extLst>
      <p:ext uri="{BB962C8B-B14F-4D97-AF65-F5344CB8AC3E}">
        <p14:creationId xmlns:p14="http://schemas.microsoft.com/office/powerpoint/2010/main" val="39685658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Čtení z Jakuba de </a:t>
            </a:r>
            <a:r>
              <a:rPr lang="cs-CZ" dirty="0" err="1" smtClean="0"/>
              <a:t>Voragine</a:t>
            </a:r>
            <a:r>
              <a:rPr lang="cs-CZ" dirty="0" smtClean="0"/>
              <a:t>: Legenda </a:t>
            </a:r>
            <a:r>
              <a:rPr lang="cs-CZ" dirty="0" err="1" smtClean="0"/>
              <a:t>Aurea</a:t>
            </a:r>
            <a:r>
              <a:rPr lang="cs-CZ" dirty="0" smtClean="0"/>
              <a:t>. Vyšehrad, Praha 1984, str. 70–76 </a:t>
            </a:r>
          </a:p>
        </p:txBody>
      </p:sp>
      <p:sp>
        <p:nvSpPr>
          <p:cNvPr id="4" name="Zástupný symbol pro číslo snímku 3"/>
          <p:cNvSpPr>
            <a:spLocks noGrp="1"/>
          </p:cNvSpPr>
          <p:nvPr>
            <p:ph type="sldNum" sz="quarter" idx="10"/>
          </p:nvPr>
        </p:nvSpPr>
        <p:spPr/>
        <p:txBody>
          <a:bodyPr/>
          <a:lstStyle/>
          <a:p>
            <a:fld id="{C7D79802-2AEA-44C2-A634-0D46D3CEA2F0}" type="slidenum">
              <a:rPr lang="cs-CZ" smtClean="0"/>
              <a:t>7</a:t>
            </a:fld>
            <a:endParaRPr lang="cs-CZ"/>
          </a:p>
        </p:txBody>
      </p:sp>
    </p:spTree>
    <p:extLst>
      <p:ext uri="{BB962C8B-B14F-4D97-AF65-F5344CB8AC3E}">
        <p14:creationId xmlns:p14="http://schemas.microsoft.com/office/powerpoint/2010/main" val="5395881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fr-FR" sz="1200" b="0" i="0" kern="1200" dirty="0" smtClean="0">
                <a:solidFill>
                  <a:schemeClr val="tx1"/>
                </a:solidFill>
                <a:effectLst/>
                <a:latin typeface="+mn-lt"/>
                <a:ea typeface="+mn-ea"/>
                <a:cs typeface="+mn-cs"/>
              </a:rPr>
              <a:t>Jacobus de Voragine držící Zlatou legendu</a:t>
            </a:r>
            <a:r>
              <a:rPr lang="cs-CZ" sz="1200" b="0" i="0" kern="1200" dirty="0" smtClean="0">
                <a:solidFill>
                  <a:schemeClr val="tx1"/>
                </a:solidFill>
                <a:effectLst/>
                <a:latin typeface="+mn-lt"/>
                <a:ea typeface="+mn-ea"/>
                <a:cs typeface="+mn-cs"/>
              </a:rPr>
              <a:t>, foto by Georges </a:t>
            </a:r>
            <a:r>
              <a:rPr lang="cs-CZ" sz="1200" b="0" i="0" kern="1200" dirty="0" err="1" smtClean="0">
                <a:solidFill>
                  <a:schemeClr val="tx1"/>
                </a:solidFill>
                <a:effectLst/>
                <a:latin typeface="+mn-lt"/>
                <a:ea typeface="+mn-ea"/>
                <a:cs typeface="+mn-cs"/>
              </a:rPr>
              <a:t>Jansoone</a:t>
            </a:r>
            <a:endParaRPr lang="cs-CZ" dirty="0"/>
          </a:p>
        </p:txBody>
      </p:sp>
      <p:sp>
        <p:nvSpPr>
          <p:cNvPr id="4" name="Zástupný symbol pro číslo snímku 3"/>
          <p:cNvSpPr>
            <a:spLocks noGrp="1"/>
          </p:cNvSpPr>
          <p:nvPr>
            <p:ph type="sldNum" sz="quarter" idx="10"/>
          </p:nvPr>
        </p:nvSpPr>
        <p:spPr/>
        <p:txBody>
          <a:bodyPr/>
          <a:lstStyle/>
          <a:p>
            <a:fld id="{C7D79802-2AEA-44C2-A634-0D46D3CEA2F0}" type="slidenum">
              <a:rPr lang="cs-CZ" smtClean="0"/>
              <a:t>9</a:t>
            </a:fld>
            <a:endParaRPr lang="cs-CZ"/>
          </a:p>
        </p:txBody>
      </p:sp>
    </p:spTree>
    <p:extLst>
      <p:ext uri="{BB962C8B-B14F-4D97-AF65-F5344CB8AC3E}">
        <p14:creationId xmlns:p14="http://schemas.microsoft.com/office/powerpoint/2010/main" val="36323646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C7D79802-2AEA-44C2-A634-0D46D3CEA2F0}" type="slidenum">
              <a:rPr lang="cs-CZ" smtClean="0"/>
              <a:t>11</a:t>
            </a:fld>
            <a:endParaRPr lang="cs-CZ"/>
          </a:p>
        </p:txBody>
      </p:sp>
    </p:spTree>
    <p:extLst>
      <p:ext uri="{BB962C8B-B14F-4D97-AF65-F5344CB8AC3E}">
        <p14:creationId xmlns:p14="http://schemas.microsoft.com/office/powerpoint/2010/main" val="28452774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Se třemi chleby na knize ho můžete vidět třeba na soše ve štrasburském chrámu. </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V lübeckém kostele P. Marie (15. století) je zobrazen s kotvou</a:t>
            </a:r>
          </a:p>
          <a:p>
            <a:endParaRPr lang="cs-CZ" dirty="0"/>
          </a:p>
        </p:txBody>
      </p:sp>
      <p:sp>
        <p:nvSpPr>
          <p:cNvPr id="4" name="Zástupný symbol pro číslo snímku 3"/>
          <p:cNvSpPr>
            <a:spLocks noGrp="1"/>
          </p:cNvSpPr>
          <p:nvPr>
            <p:ph type="sldNum" sz="quarter" idx="10"/>
          </p:nvPr>
        </p:nvSpPr>
        <p:spPr/>
        <p:txBody>
          <a:bodyPr/>
          <a:lstStyle/>
          <a:p>
            <a:fld id="{C7D79802-2AEA-44C2-A634-0D46D3CEA2F0}" type="slidenum">
              <a:rPr lang="cs-CZ" smtClean="0"/>
              <a:t>12</a:t>
            </a:fld>
            <a:endParaRPr lang="cs-CZ"/>
          </a:p>
        </p:txBody>
      </p:sp>
    </p:spTree>
    <p:extLst>
      <p:ext uri="{BB962C8B-B14F-4D97-AF65-F5344CB8AC3E}">
        <p14:creationId xmlns:p14="http://schemas.microsoft.com/office/powerpoint/2010/main" val="10989935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8C0FD2A8-9D0A-4580-8C70-216E2B077113}" type="datetimeFigureOut">
              <a:rPr lang="cs-CZ" smtClean="0"/>
              <a:t>21.5.2014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64957BE-5E28-4D8A-B6DD-42FA6E3F2431}" type="slidenum">
              <a:rPr lang="cs-CZ" smtClean="0"/>
              <a:t>‹#›</a:t>
            </a:fld>
            <a:endParaRPr lang="cs-CZ"/>
          </a:p>
        </p:txBody>
      </p:sp>
    </p:spTree>
    <p:extLst>
      <p:ext uri="{BB962C8B-B14F-4D97-AF65-F5344CB8AC3E}">
        <p14:creationId xmlns:p14="http://schemas.microsoft.com/office/powerpoint/2010/main" val="4181016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C0FD2A8-9D0A-4580-8C70-216E2B077113}" type="datetimeFigureOut">
              <a:rPr lang="cs-CZ" smtClean="0"/>
              <a:t>21.5.2014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64957BE-5E28-4D8A-B6DD-42FA6E3F2431}" type="slidenum">
              <a:rPr lang="cs-CZ" smtClean="0"/>
              <a:t>‹#›</a:t>
            </a:fld>
            <a:endParaRPr lang="cs-CZ"/>
          </a:p>
        </p:txBody>
      </p:sp>
    </p:spTree>
    <p:extLst>
      <p:ext uri="{BB962C8B-B14F-4D97-AF65-F5344CB8AC3E}">
        <p14:creationId xmlns:p14="http://schemas.microsoft.com/office/powerpoint/2010/main" val="39011894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8C0FD2A8-9D0A-4580-8C70-216E2B077113}" type="datetimeFigureOut">
              <a:rPr lang="cs-CZ" smtClean="0"/>
              <a:t>21.5.2014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64957BE-5E28-4D8A-B6DD-42FA6E3F2431}" type="slidenum">
              <a:rPr lang="cs-CZ" smtClean="0"/>
              <a:t>‹#›</a:t>
            </a:fld>
            <a:endParaRPr lang="cs-CZ"/>
          </a:p>
        </p:txBody>
      </p:sp>
    </p:spTree>
    <p:extLst>
      <p:ext uri="{BB962C8B-B14F-4D97-AF65-F5344CB8AC3E}">
        <p14:creationId xmlns:p14="http://schemas.microsoft.com/office/powerpoint/2010/main" val="28987899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8C0FD2A8-9D0A-4580-8C70-216E2B077113}" type="datetimeFigureOut">
              <a:rPr lang="cs-CZ" smtClean="0"/>
              <a:t>21.5.2014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64957BE-5E28-4D8A-B6DD-42FA6E3F2431}" type="slidenum">
              <a:rPr lang="cs-CZ" smtClean="0"/>
              <a:t>‹#›</a:t>
            </a:fld>
            <a:endParaRPr lang="cs-CZ"/>
          </a:p>
        </p:txBody>
      </p:sp>
    </p:spTree>
    <p:extLst>
      <p:ext uri="{BB962C8B-B14F-4D97-AF65-F5344CB8AC3E}">
        <p14:creationId xmlns:p14="http://schemas.microsoft.com/office/powerpoint/2010/main" val="36567801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8C0FD2A8-9D0A-4580-8C70-216E2B077113}" type="datetimeFigureOut">
              <a:rPr lang="cs-CZ" smtClean="0"/>
              <a:t>21.5.2014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864957BE-5E28-4D8A-B6DD-42FA6E3F2431}" type="slidenum">
              <a:rPr lang="cs-CZ" smtClean="0"/>
              <a:t>‹#›</a:t>
            </a:fld>
            <a:endParaRPr lang="cs-CZ"/>
          </a:p>
        </p:txBody>
      </p:sp>
    </p:spTree>
    <p:extLst>
      <p:ext uri="{BB962C8B-B14F-4D97-AF65-F5344CB8AC3E}">
        <p14:creationId xmlns:p14="http://schemas.microsoft.com/office/powerpoint/2010/main" val="32637009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8C0FD2A8-9D0A-4580-8C70-216E2B077113}" type="datetimeFigureOut">
              <a:rPr lang="cs-CZ" smtClean="0"/>
              <a:t>21.5.2014</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864957BE-5E28-4D8A-B6DD-42FA6E3F2431}" type="slidenum">
              <a:rPr lang="cs-CZ" smtClean="0"/>
              <a:t>‹#›</a:t>
            </a:fld>
            <a:endParaRPr lang="cs-CZ"/>
          </a:p>
        </p:txBody>
      </p:sp>
    </p:spTree>
    <p:extLst>
      <p:ext uri="{BB962C8B-B14F-4D97-AF65-F5344CB8AC3E}">
        <p14:creationId xmlns:p14="http://schemas.microsoft.com/office/powerpoint/2010/main" val="30746486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8C0FD2A8-9D0A-4580-8C70-216E2B077113}" type="datetimeFigureOut">
              <a:rPr lang="cs-CZ" smtClean="0"/>
              <a:t>21.5.2014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864957BE-5E28-4D8A-B6DD-42FA6E3F2431}" type="slidenum">
              <a:rPr lang="cs-CZ" smtClean="0"/>
              <a:t>‹#›</a:t>
            </a:fld>
            <a:endParaRPr lang="cs-CZ"/>
          </a:p>
        </p:txBody>
      </p:sp>
    </p:spTree>
    <p:extLst>
      <p:ext uri="{BB962C8B-B14F-4D97-AF65-F5344CB8AC3E}">
        <p14:creationId xmlns:p14="http://schemas.microsoft.com/office/powerpoint/2010/main" val="38136669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8C0FD2A8-9D0A-4580-8C70-216E2B077113}" type="datetimeFigureOut">
              <a:rPr lang="cs-CZ" smtClean="0"/>
              <a:t>21.5.2014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64957BE-5E28-4D8A-B6DD-42FA6E3F2431}" type="slidenum">
              <a:rPr lang="cs-CZ" smtClean="0"/>
              <a:t>‹#›</a:t>
            </a:fld>
            <a:endParaRPr lang="cs-CZ"/>
          </a:p>
        </p:txBody>
      </p:sp>
    </p:spTree>
    <p:extLst>
      <p:ext uri="{BB962C8B-B14F-4D97-AF65-F5344CB8AC3E}">
        <p14:creationId xmlns:p14="http://schemas.microsoft.com/office/powerpoint/2010/main" val="1147408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8C0FD2A8-9D0A-4580-8C70-216E2B077113}" type="datetimeFigureOut">
              <a:rPr lang="cs-CZ" smtClean="0"/>
              <a:t>21.5.2014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864957BE-5E28-4D8A-B6DD-42FA6E3F2431}" type="slidenum">
              <a:rPr lang="cs-CZ" smtClean="0"/>
              <a:t>‹#›</a:t>
            </a:fld>
            <a:endParaRPr lang="cs-CZ"/>
          </a:p>
        </p:txBody>
      </p:sp>
    </p:spTree>
    <p:extLst>
      <p:ext uri="{BB962C8B-B14F-4D97-AF65-F5344CB8AC3E}">
        <p14:creationId xmlns:p14="http://schemas.microsoft.com/office/powerpoint/2010/main" val="8685239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C0FD2A8-9D0A-4580-8C70-216E2B077113}" type="datetimeFigureOut">
              <a:rPr lang="cs-CZ" smtClean="0"/>
              <a:t>21.5.2014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64957BE-5E28-4D8A-B6DD-42FA6E3F2431}" type="slidenum">
              <a:rPr lang="cs-CZ" smtClean="0"/>
              <a:t>‹#›</a:t>
            </a:fld>
            <a:endParaRPr lang="cs-CZ"/>
          </a:p>
        </p:txBody>
      </p:sp>
    </p:spTree>
    <p:extLst>
      <p:ext uri="{BB962C8B-B14F-4D97-AF65-F5344CB8AC3E}">
        <p14:creationId xmlns:p14="http://schemas.microsoft.com/office/powerpoint/2010/main" val="1896115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C0FD2A8-9D0A-4580-8C70-216E2B077113}" type="datetimeFigureOut">
              <a:rPr lang="cs-CZ" smtClean="0"/>
              <a:t>21.5.2014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864957BE-5E28-4D8A-B6DD-42FA6E3F2431}" type="slidenum">
              <a:rPr lang="cs-CZ" smtClean="0"/>
              <a:t>‹#›</a:t>
            </a:fld>
            <a:endParaRPr lang="cs-CZ"/>
          </a:p>
        </p:txBody>
      </p:sp>
    </p:spTree>
    <p:extLst>
      <p:ext uri="{BB962C8B-B14F-4D97-AF65-F5344CB8AC3E}">
        <p14:creationId xmlns:p14="http://schemas.microsoft.com/office/powerpoint/2010/main" val="4376483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0FD2A8-9D0A-4580-8C70-216E2B077113}" type="datetimeFigureOut">
              <a:rPr lang="cs-CZ" smtClean="0"/>
              <a:t>21.5.2014</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4957BE-5E28-4D8A-B6DD-42FA6E3F2431}" type="slidenum">
              <a:rPr lang="cs-CZ" smtClean="0"/>
              <a:t>‹#›</a:t>
            </a:fld>
            <a:endParaRPr lang="cs-CZ"/>
          </a:p>
        </p:txBody>
      </p:sp>
    </p:spTree>
    <p:extLst>
      <p:ext uri="{BB962C8B-B14F-4D97-AF65-F5344CB8AC3E}">
        <p14:creationId xmlns:p14="http://schemas.microsoft.com/office/powerpoint/2010/main" val="11512981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6.xml"/><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hyperlink" Target="http://cs.wikipedia.org/wiki/Soubor:PalazzoTrinci010.jpg" TargetMode="External"/><Relationship Id="rId3" Type="http://schemas.openxmlformats.org/officeDocument/2006/relationships/hyperlink" Target="https://www.google.cz/search?q=svat%C3%BD+mikul%C3%A1%C5%A1&amp;rlz=1C1RNNN_enCZ371&amp;tbm=isch&amp;tbo=u&amp;source=univ&amp;sa=X&amp;ei=4814UrGCMsSE4ATkpIGYDw&amp;ved=0CEMQsAQ&amp;biw=1280&amp;bih=685#facrc=_&amp;imgdii=_&amp;imgrc=em4TwVEfRTJ8gM%3A%3Bwpyd0dOV3X1QpM%3Bhttp%253A%252F%252Fstastny-usmev.cz%252Fwp-content%252Fuploads%252Fsocha.jpg%3Bhttp%253A%252F%252Fstastny-usmev.cz%252Fsvaty-mikulas%252F%3B1541%3B2651" TargetMode="External"/><Relationship Id="rId7" Type="http://schemas.openxmlformats.org/officeDocument/2006/relationships/hyperlink" Target="https://www.google.cz/search?q=svat%C3%A1+zem%C4%9B&amp;rlz=1C1RNNN_enCZ371&amp;tbm=isch&amp;tbo=u&amp;source=univ&amp;sa=X&amp;ei=2lB5Uo-aFYaK4ASG44HgBQ&amp;ved=0CEcQsAQ&amp;biw=1280&amp;bih=685#facrc=_&amp;imgdii=_&amp;imgrc=ksGFUysKMr4PJM%3A%3BKPpOCK0KT9KFKM%3Bhttp%253A%252F%252Fwww.chamroka.cz%252Fimages%252Fmapy_svet_staty%252Fpalestina_mapa.jpg%3Bhttp%253A%252F%252Fwww.chamroka.cz%252F1%252Fsvet_palestina.htm%3B330%3B603" TargetMode="External"/><Relationship Id="rId2" Type="http://schemas.openxmlformats.org/officeDocument/2006/relationships/hyperlink" Target="https://www.google.cz/search?q=svat%C3%BD+mikul%C3%A1%C5%A1&amp;rlz=1C1RNNN_enCZ371&amp;tbm=isch&amp;tbo=u&amp;source=univ&amp;sa=X&amp;ei=4814UrGCMsSE4ATkpIGYDw&amp;ved=0CEMQsAQ&amp;biw=1280&amp;bih=685#facrc=_&amp;imgdii=_&amp;imgrc=-xxO49k4AyZu4M%3A%3BwN_2ZmCmhzfQKM%3Bhttp%253A%252F%252Fimg.radio.cz%252Fpictures%252Fcirkev%252Fsvati%252Fsvmikulas1.jpg%3Bhttp%253A%252F%252Fold.radio.cz%252Fcz%252Fhtml%252Fvanoce2004_mikulas.html%3B264%3B400" TargetMode="External"/><Relationship Id="rId1" Type="http://schemas.openxmlformats.org/officeDocument/2006/relationships/slideLayout" Target="../slideLayouts/slideLayout2.xml"/><Relationship Id="rId6" Type="http://schemas.openxmlformats.org/officeDocument/2006/relationships/hyperlink" Target="http://cs.wikipedia.org/wiki/Legenda" TargetMode="External"/><Relationship Id="rId5" Type="http://schemas.openxmlformats.org/officeDocument/2006/relationships/hyperlink" Target="http://www.e-stredovek.cz/view.php?cisloclanku=2007110002" TargetMode="External"/><Relationship Id="rId4" Type="http://schemas.openxmlformats.org/officeDocument/2006/relationships/hyperlink" Target="https://www.google.cz/search?q=svat%C3%BD+mikul%C3%A1%C5%A1&amp;rlz=1C1RNNN_enCZ371&amp;tbm=isch&amp;tbo=u&amp;source=univ&amp;sa=X&amp;ei=4814UrGCMsSE4ATkpIGYDw&amp;ved=0CEMQsAQ&amp;biw=1280&amp;bih=685#facrc=_&amp;imgdii=_&amp;imgrc=bFjeHis2sM0ovM%3A%3B-IrL6iQyNI0i3M%3Bhttp%253A%252F%252Fwww.kna.cz%252Fadmin%252Ffiles%252FImage%252Fkalendar-svetci%252Fsvaty-Mikulas%252Fobr.3-pribehy-z-zivota-m.jpg%3Bhttp%253A%252F%252Fwww.kna.cz%252Fkalendarium%252F6-prosince-sv-mikulas.html%3B350%3B305" TargetMode="External"/><Relationship Id="rId9" Type="http://schemas.openxmlformats.org/officeDocument/2006/relationships/hyperlink" Target="https://www.google.cz/search?q=coca+cola&amp;rlz=1C1RNNN_enCZ371&amp;tbm=isch&amp;tbo=u&amp;source=univ&amp;sa=X&amp;ei=tld5Ur3AEq364QSpuoDwAQ&amp;ved=0CFAQsAQ&amp;biw=1280&amp;bih=685#facrc=_&amp;imgdii=_&amp;imgrc=KBGpDD0aqYAUhM%3A%3Bdf8-4njDFFAmjM%3Bhttp%253A%252F%252Fkoikoikoi.com%252Fwp-content%252Fuploads%252F2009%252F12%252Fcokelore_santa_toys_cutout.jpg%3Bhttp%253A%252F%252Fkoikoikoi.com%252Fit%252F2009%252F12%252F20-vintage-santa-claus-illustrations-by-coca-cola%252F%3B1573%3B140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sz="1800" b="0" i="0" u="none" strike="noStrike" cap="none" normalizeH="0" baseline="0" smtClean="0">
              <a:ln>
                <a:noFill/>
              </a:ln>
              <a:solidFill>
                <a:schemeClr val="tx1"/>
              </a:solidFill>
              <a:effectLst/>
              <a:latin typeface="Arial" pitchFamily="34" charset="0"/>
              <a:cs typeface="Arial" pitchFamily="34" charset="0"/>
            </a:endParaRPr>
          </a:p>
        </p:txBody>
      </p:sp>
      <p:pic>
        <p:nvPicPr>
          <p:cNvPr id="2049" name="Obrázek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9672" y="259498"/>
            <a:ext cx="6083300" cy="1257300"/>
          </a:xfrm>
          <a:prstGeom prst="rect">
            <a:avLst/>
          </a:prstGeom>
          <a:solidFill>
            <a:srgbClr val="FFFFFF"/>
          </a:solidFill>
        </p:spPr>
      </p:pic>
      <p:sp>
        <p:nvSpPr>
          <p:cNvPr id="5" name="Rectangle 3"/>
          <p:cNvSpPr>
            <a:spLocks noChangeArrowheads="1"/>
          </p:cNvSpPr>
          <p:nvPr/>
        </p:nvSpPr>
        <p:spPr bwMode="auto">
          <a:xfrm>
            <a:off x="719572" y="1628800"/>
            <a:ext cx="7704856" cy="4616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Název školy: </a:t>
            </a:r>
            <a:r>
              <a:rPr kumimoji="0" lang="cs-CZ" sz="1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Základní škola a Mateřská škola Kladno, Norská 2633</a:t>
            </a:r>
            <a:r>
              <a:rPr kumimoji="0" lang="cs-CZ"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r>
            <a:br>
              <a:rPr kumimoji="0" lang="cs-CZ"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br>
            <a:r>
              <a:rPr kumimoji="0" lang="cs-CZ"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Autor: Mgr. Magda Špačková</a:t>
            </a:r>
            <a:endParaRPr kumimoji="0" lang="cs-CZ"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Název materiálu</a:t>
            </a:r>
            <a:r>
              <a:rPr kumimoji="0" lang="cs-CZ"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r>
              <a:rPr kumimoji="0" lang="cs-CZ" sz="1200" b="0" i="0" u="none" strike="noStrike" cap="none" normalizeH="0" baseline="0" smtClean="0">
                <a:ln>
                  <a:noFill/>
                </a:ln>
                <a:solidFill>
                  <a:srgbClr val="FF0000"/>
                </a:solidFill>
                <a:effectLst/>
                <a:latin typeface="Arial" pitchFamily="34" charset="0"/>
                <a:ea typeface="Times New Roman" pitchFamily="18" charset="0"/>
                <a:cs typeface="Arial" pitchFamily="34" charset="0"/>
              </a:rPr>
              <a:t>VY_12_INOVACE_CJ.6.Spc.17a_Svaty_Mikulas           </a:t>
            </a:r>
            <a:r>
              <a:rPr kumimoji="0" lang="cs-CZ"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r>
            <a:br>
              <a:rPr kumimoji="0" lang="cs-CZ"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br>
            <a:r>
              <a:rPr kumimoji="0" lang="cs-CZ"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r>
            <a:br>
              <a:rPr kumimoji="0" lang="cs-CZ"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br>
            <a:endParaRPr kumimoji="0" lang="cs-CZ"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Datum: 10. 11. 2013</a:t>
            </a:r>
            <a:endParaRPr kumimoji="0" lang="cs-CZ"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Ročník: 6.</a:t>
            </a:r>
            <a:endParaRPr kumimoji="0" lang="cs-CZ"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4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Vzdělávací oblast: </a:t>
            </a:r>
            <a:r>
              <a:rPr kumimoji="0" lang="cs-CZ" sz="14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Jazyk a jazyková komunikace</a:t>
            </a:r>
            <a:endParaRPr kumimoji="0" lang="cs-CZ"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4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Vzdělávací obor: </a:t>
            </a:r>
            <a:r>
              <a:rPr kumimoji="0" lang="cs-CZ" sz="14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Český jazyk</a:t>
            </a:r>
            <a:r>
              <a:rPr kumimoji="0" lang="cs-CZ" sz="14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
            </a:r>
            <a:br>
              <a:rPr kumimoji="0" lang="cs-CZ" sz="14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br>
            <a:r>
              <a:rPr kumimoji="0" lang="cs-CZ" sz="14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
            </a:r>
            <a:br>
              <a:rPr kumimoji="0" lang="cs-CZ" sz="14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br>
            <a:endParaRPr kumimoji="0" lang="cs-CZ" sz="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2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Název: </a:t>
            </a:r>
            <a:r>
              <a:rPr kumimoji="0" lang="cs-CZ" sz="12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Tvoření slov – odvozování, skládání</a:t>
            </a:r>
            <a:endParaRPr kumimoji="0" lang="cs-CZ"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Číslo operačního programu: </a:t>
            </a:r>
            <a:r>
              <a:rPr kumimoji="0" lang="cs-CZ" sz="1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CZ.1.07/1.4.00/21.3489</a:t>
            </a:r>
            <a:endParaRPr kumimoji="0" lang="cs-CZ"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Název projektu: </a:t>
            </a:r>
            <a:r>
              <a:rPr kumimoji="0" lang="cs-CZ" sz="1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UČÍME SE S RADOSTÍ</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sz="1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sz="12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Svatý Mikuláš</a:t>
            </a:r>
          </a:p>
          <a:p>
            <a:r>
              <a:rPr lang="cs-CZ" sz="1200" b="1" dirty="0"/>
              <a:t>Anotace:</a:t>
            </a:r>
            <a:r>
              <a:rPr lang="cs-CZ" sz="1200" dirty="0"/>
              <a:t> </a:t>
            </a:r>
            <a:r>
              <a:rPr lang="cs-CZ" sz="1200" dirty="0" err="1"/>
              <a:t>Powerpointová</a:t>
            </a:r>
            <a:r>
              <a:rPr lang="cs-CZ" sz="1200" dirty="0"/>
              <a:t> prezentace s pracovním listem zabývající se </a:t>
            </a:r>
            <a:r>
              <a:rPr lang="cs-CZ" sz="1200" dirty="0" err="1"/>
              <a:t>legendistikou</a:t>
            </a:r>
            <a:r>
              <a:rPr lang="cs-CZ" sz="1200" dirty="0"/>
              <a:t>, životopisy svatých, svatým Mikulášem. Doporučuje se zařadit kolem svátku sv. Mikuláše.</a:t>
            </a:r>
          </a:p>
          <a:p>
            <a:r>
              <a:rPr lang="cs-CZ" sz="1200" dirty="0"/>
              <a:t> </a:t>
            </a:r>
          </a:p>
          <a:p>
            <a:r>
              <a:rPr lang="cs-CZ" sz="1200" b="1" dirty="0"/>
              <a:t>Klíčová slova:</a:t>
            </a:r>
            <a:r>
              <a:rPr lang="cs-CZ" sz="1200" dirty="0"/>
              <a:t> svatý, Mikuláš, Santa </a:t>
            </a:r>
            <a:r>
              <a:rPr lang="cs-CZ" sz="1200" dirty="0" err="1"/>
              <a:t>Claus</a:t>
            </a:r>
            <a:r>
              <a:rPr lang="cs-CZ" sz="1200" dirty="0"/>
              <a:t>, životopis, legenda, Jakub de </a:t>
            </a:r>
            <a:r>
              <a:rPr lang="cs-CZ" sz="1200" dirty="0" err="1"/>
              <a:t>Voragine</a:t>
            </a:r>
            <a:r>
              <a:rPr lang="cs-CZ" sz="1200" dirty="0"/>
              <a:t>, Legenda </a:t>
            </a:r>
            <a:r>
              <a:rPr lang="cs-CZ" sz="1200" dirty="0" err="1"/>
              <a:t>aurea</a:t>
            </a:r>
            <a:r>
              <a:rPr lang="cs-CZ" sz="1200" dirty="0"/>
              <a:t>, baroko, kostel, zázrak, křesťanství, patron, atribut</a:t>
            </a:r>
          </a:p>
          <a:p>
            <a:r>
              <a:rPr lang="cs-CZ" sz="1200" dirty="0"/>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cs-CZ"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Nadpis 5"/>
          <p:cNvSpPr>
            <a:spLocks noGrp="1"/>
          </p:cNvSpPr>
          <p:nvPr>
            <p:ph type="title"/>
          </p:nvPr>
        </p:nvSpPr>
        <p:spPr/>
        <p:txBody>
          <a:bodyPr/>
          <a:lstStyle/>
          <a:p>
            <a:endParaRPr lang="cs-CZ"/>
          </a:p>
        </p:txBody>
      </p:sp>
    </p:spTree>
    <p:extLst>
      <p:ext uri="{BB962C8B-B14F-4D97-AF65-F5344CB8AC3E}">
        <p14:creationId xmlns:p14="http://schemas.microsoft.com/office/powerpoint/2010/main" val="42410620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rmAutofit/>
          </a:bodyPr>
          <a:lstStyle/>
          <a:p>
            <a:r>
              <a:rPr lang="cs-CZ" sz="7200" dirty="0" smtClean="0">
                <a:solidFill>
                  <a:srgbClr val="FF0000"/>
                </a:solidFill>
              </a:rPr>
              <a:t>Svatý Mikuláš</a:t>
            </a:r>
            <a:endParaRPr lang="cs-CZ" sz="7200" dirty="0">
              <a:solidFill>
                <a:srgbClr val="FF0000"/>
              </a:solidFill>
            </a:endParaRPr>
          </a:p>
        </p:txBody>
      </p:sp>
      <p:sp>
        <p:nvSpPr>
          <p:cNvPr id="3" name="Podnadpis 2"/>
          <p:cNvSpPr>
            <a:spLocks noGrp="1"/>
          </p:cNvSpPr>
          <p:nvPr>
            <p:ph type="subTitle" idx="1"/>
          </p:nvPr>
        </p:nvSpPr>
        <p:spPr/>
        <p:txBody>
          <a:bodyPr/>
          <a:lstStyle/>
          <a:p>
            <a:endParaRPr lang="cs-CZ" dirty="0"/>
          </a:p>
        </p:txBody>
      </p:sp>
    </p:spTree>
    <p:extLst>
      <p:ext uri="{BB962C8B-B14F-4D97-AF65-F5344CB8AC3E}">
        <p14:creationId xmlns:p14="http://schemas.microsoft.com/office/powerpoint/2010/main" val="3961810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a:lstStyle/>
          <a:p>
            <a:r>
              <a:rPr lang="cs-CZ" dirty="0" smtClean="0">
                <a:solidFill>
                  <a:srgbClr val="FF0000"/>
                </a:solidFill>
              </a:rPr>
              <a:t>Svatý Mikuláš</a:t>
            </a:r>
            <a:endParaRPr lang="cs-CZ" dirty="0">
              <a:solidFill>
                <a:srgbClr val="FF0000"/>
              </a:solidFill>
            </a:endParaRPr>
          </a:p>
        </p:txBody>
      </p:sp>
      <p:pic>
        <p:nvPicPr>
          <p:cNvPr id="9" name="Zástupný symbol pro obsah 8" descr="http://www.e-stredovek.cz/obr/mik6.jpg"/>
          <p:cNvPicPr>
            <a:picLocks noGrp="1"/>
          </p:cNvPicPr>
          <p:nvPr>
            <p:ph sz="half" idx="1"/>
          </p:nvPr>
        </p:nvPicPr>
        <p:blipFill>
          <a:blip r:embed="rId3">
            <a:extLst>
              <a:ext uri="{28A0092B-C50C-407E-A947-70E740481C1C}">
                <a14:useLocalDpi xmlns:a14="http://schemas.microsoft.com/office/drawing/2010/main" val="0"/>
              </a:ext>
            </a:extLst>
          </a:blip>
          <a:stretch>
            <a:fillRect/>
          </a:stretch>
        </p:blipFill>
        <p:spPr bwMode="auto">
          <a:xfrm>
            <a:off x="1403648" y="1844824"/>
            <a:ext cx="2162175" cy="1619250"/>
          </a:xfrm>
          <a:prstGeom prst="rect">
            <a:avLst/>
          </a:prstGeom>
          <a:noFill/>
          <a:ln>
            <a:noFill/>
          </a:ln>
        </p:spPr>
      </p:pic>
      <p:pic>
        <p:nvPicPr>
          <p:cNvPr id="10" name="Zástupný symbol pro obsah 9" descr="http://www.portalymest.cz/obrazky/sv-mikulas-na-male-strane-6.jpg"/>
          <p:cNvPicPr>
            <a:picLocks noGrp="1"/>
          </p:cNvPicPr>
          <p:nvPr>
            <p:ph sz="half" idx="2"/>
          </p:nvPr>
        </p:nvPicPr>
        <p:blipFill>
          <a:blip r:embed="rId4" cstate="print">
            <a:extLst>
              <a:ext uri="{28A0092B-C50C-407E-A947-70E740481C1C}">
                <a14:useLocalDpi xmlns:a14="http://schemas.microsoft.com/office/drawing/2010/main" val="0"/>
              </a:ext>
            </a:extLst>
          </a:blip>
          <a:stretch>
            <a:fillRect/>
          </a:stretch>
        </p:blipFill>
        <p:spPr bwMode="auto">
          <a:xfrm>
            <a:off x="5508104" y="1988840"/>
            <a:ext cx="2304256" cy="1512167"/>
          </a:xfrm>
          <a:prstGeom prst="rect">
            <a:avLst/>
          </a:prstGeom>
          <a:noFill/>
          <a:ln>
            <a:noFill/>
          </a:ln>
        </p:spPr>
      </p:pic>
      <p:sp>
        <p:nvSpPr>
          <p:cNvPr id="5" name="Zástupný symbol pro text 4"/>
          <p:cNvSpPr>
            <a:spLocks noGrp="1"/>
          </p:cNvSpPr>
          <p:nvPr>
            <p:ph type="body" idx="4294967295"/>
          </p:nvPr>
        </p:nvSpPr>
        <p:spPr>
          <a:xfrm>
            <a:off x="539552" y="4077072"/>
            <a:ext cx="4040188" cy="1749871"/>
          </a:xfrm>
        </p:spPr>
        <p:txBody>
          <a:bodyPr>
            <a:noAutofit/>
          </a:bodyPr>
          <a:lstStyle/>
          <a:p>
            <a:r>
              <a:rPr lang="cs-CZ" sz="1800" dirty="0" smtClean="0"/>
              <a:t>Poznáš tento kostel? </a:t>
            </a:r>
          </a:p>
          <a:p>
            <a:r>
              <a:rPr lang="cs-CZ" sz="1800" b="0" dirty="0" smtClean="0"/>
              <a:t>Postavený v letech 1704-1755 Kryštofem </a:t>
            </a:r>
            <a:r>
              <a:rPr lang="cs-CZ" sz="1800" b="0" dirty="0" err="1" smtClean="0"/>
              <a:t>Dientzenhoferem</a:t>
            </a:r>
            <a:r>
              <a:rPr lang="cs-CZ" sz="1800" b="0" dirty="0" smtClean="0"/>
              <a:t> a jeho synem K. I. </a:t>
            </a:r>
            <a:r>
              <a:rPr lang="cs-CZ" sz="1800" b="0" dirty="0" err="1" smtClean="0"/>
              <a:t>Dientzenhoferem</a:t>
            </a:r>
            <a:r>
              <a:rPr lang="cs-CZ" sz="1800" b="0" dirty="0" smtClean="0"/>
              <a:t> na zakázku od kupců a námořníků.</a:t>
            </a:r>
            <a:endParaRPr lang="cs-CZ" sz="1800" dirty="0" smtClean="0"/>
          </a:p>
          <a:p>
            <a:endParaRPr lang="cs-CZ" sz="1800" dirty="0" smtClean="0"/>
          </a:p>
          <a:p>
            <a:endParaRPr lang="cs-CZ" sz="1800" dirty="0"/>
          </a:p>
          <a:p>
            <a:endParaRPr lang="cs-CZ" sz="1800" dirty="0" smtClean="0"/>
          </a:p>
          <a:p>
            <a:endParaRPr lang="cs-CZ" sz="1800" dirty="0"/>
          </a:p>
          <a:p>
            <a:endParaRPr lang="cs-CZ" sz="1800" dirty="0" smtClean="0"/>
          </a:p>
          <a:p>
            <a:endParaRPr lang="cs-CZ" sz="1800" dirty="0"/>
          </a:p>
          <a:p>
            <a:endParaRPr lang="cs-CZ" sz="1800" dirty="0" smtClean="0"/>
          </a:p>
          <a:p>
            <a:endParaRPr lang="cs-CZ" sz="1800" dirty="0"/>
          </a:p>
        </p:txBody>
      </p:sp>
      <p:sp>
        <p:nvSpPr>
          <p:cNvPr id="7" name="Zástupný symbol pro text 6"/>
          <p:cNvSpPr>
            <a:spLocks noGrp="1"/>
          </p:cNvSpPr>
          <p:nvPr>
            <p:ph type="body" sz="quarter" idx="4294967295"/>
          </p:nvPr>
        </p:nvSpPr>
        <p:spPr>
          <a:xfrm>
            <a:off x="5004048" y="4005064"/>
            <a:ext cx="4041775" cy="1656184"/>
          </a:xfrm>
        </p:spPr>
        <p:txBody>
          <a:bodyPr>
            <a:noAutofit/>
          </a:bodyPr>
          <a:lstStyle/>
          <a:p>
            <a:r>
              <a:rPr lang="cs-CZ" sz="1800" dirty="0" smtClean="0"/>
              <a:t>Poznáš tento kostel? </a:t>
            </a:r>
          </a:p>
          <a:p>
            <a:r>
              <a:rPr lang="cs-CZ" sz="1800" b="0" dirty="0" smtClean="0"/>
              <a:t>Postavený v barokním slohu v letech 1732-1737 stavitelem Kiliánem Ignácem </a:t>
            </a:r>
            <a:r>
              <a:rPr lang="cs-CZ" sz="1800" b="0" dirty="0" err="1" smtClean="0"/>
              <a:t>Dientzenhoferem</a:t>
            </a:r>
            <a:r>
              <a:rPr lang="cs-CZ" sz="2000" b="0" dirty="0" smtClean="0"/>
              <a:t>. </a:t>
            </a:r>
            <a:endParaRPr lang="cs-CZ" sz="2000" dirty="0" smtClean="0"/>
          </a:p>
          <a:p>
            <a:endParaRPr lang="cs-CZ" dirty="0" smtClean="0"/>
          </a:p>
          <a:p>
            <a:endParaRPr lang="cs-CZ" dirty="0"/>
          </a:p>
          <a:p>
            <a:endParaRPr lang="cs-CZ" dirty="0" smtClean="0"/>
          </a:p>
          <a:p>
            <a:pPr marL="0" indent="0">
              <a:buNone/>
            </a:pPr>
            <a:endParaRPr lang="cs-CZ" dirty="0"/>
          </a:p>
        </p:txBody>
      </p:sp>
    </p:spTree>
    <p:extLst>
      <p:ext uri="{BB962C8B-B14F-4D97-AF65-F5344CB8AC3E}">
        <p14:creationId xmlns:p14="http://schemas.microsoft.com/office/powerpoint/2010/main" val="40343705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Nadpis 6"/>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a:noAutofit/>
          </a:bodyPr>
          <a:lstStyle/>
          <a:p>
            <a:r>
              <a:rPr lang="cs-CZ" sz="2800" dirty="0" smtClean="0">
                <a:solidFill>
                  <a:srgbClr val="FF0000"/>
                </a:solidFill>
              </a:rPr>
              <a:t>Svatý Mikuláš, </a:t>
            </a:r>
            <a:r>
              <a:rPr lang="cs-CZ" sz="2800" dirty="0">
                <a:solidFill>
                  <a:srgbClr val="FF0000"/>
                </a:solidFill>
              </a:rPr>
              <a:t>Santa </a:t>
            </a:r>
            <a:r>
              <a:rPr lang="cs-CZ" sz="2800" dirty="0" err="1">
                <a:solidFill>
                  <a:srgbClr val="FF0000"/>
                </a:solidFill>
              </a:rPr>
              <a:t>Claus</a:t>
            </a:r>
            <a:r>
              <a:rPr lang="cs-CZ" sz="2800" dirty="0">
                <a:solidFill>
                  <a:srgbClr val="FF0000"/>
                </a:solidFill>
              </a:rPr>
              <a:t>, </a:t>
            </a:r>
            <a:r>
              <a:rPr lang="cs-CZ" sz="2800" dirty="0" smtClean="0">
                <a:solidFill>
                  <a:srgbClr val="FF0000"/>
                </a:solidFill>
              </a:rPr>
              <a:t>svatý </a:t>
            </a:r>
            <a:r>
              <a:rPr lang="cs-CZ" sz="2800" dirty="0">
                <a:solidFill>
                  <a:srgbClr val="FF0000"/>
                </a:solidFill>
              </a:rPr>
              <a:t>Nikola, Nikolas, Nikolaj, Mikolaj, </a:t>
            </a:r>
            <a:r>
              <a:rPr lang="cs-CZ" sz="2800" dirty="0" err="1" smtClean="0">
                <a:solidFill>
                  <a:srgbClr val="FF0000"/>
                </a:solidFill>
              </a:rPr>
              <a:t>Father</a:t>
            </a:r>
            <a:r>
              <a:rPr lang="cs-CZ" sz="2800" dirty="0" smtClean="0">
                <a:solidFill>
                  <a:srgbClr val="FF0000"/>
                </a:solidFill>
              </a:rPr>
              <a:t> </a:t>
            </a:r>
            <a:r>
              <a:rPr lang="cs-CZ" sz="2800" dirty="0" err="1">
                <a:solidFill>
                  <a:srgbClr val="FF0000"/>
                </a:solidFill>
              </a:rPr>
              <a:t>Christmas</a:t>
            </a:r>
            <a:r>
              <a:rPr lang="cs-CZ" sz="2800" dirty="0">
                <a:solidFill>
                  <a:srgbClr val="FF0000"/>
                </a:solidFill>
              </a:rPr>
              <a:t> nebo </a:t>
            </a:r>
            <a:r>
              <a:rPr lang="cs-CZ" sz="2800" dirty="0" err="1">
                <a:solidFill>
                  <a:srgbClr val="FF0000"/>
                </a:solidFill>
              </a:rPr>
              <a:t>Papa</a:t>
            </a:r>
            <a:r>
              <a:rPr lang="cs-CZ" sz="2800" dirty="0">
                <a:solidFill>
                  <a:srgbClr val="FF0000"/>
                </a:solidFill>
              </a:rPr>
              <a:t> </a:t>
            </a:r>
            <a:r>
              <a:rPr lang="cs-CZ" sz="2800" dirty="0" err="1">
                <a:solidFill>
                  <a:srgbClr val="FF0000"/>
                </a:solidFill>
              </a:rPr>
              <a:t>Noel</a:t>
            </a:r>
            <a:endParaRPr lang="cs-CZ" sz="2800" dirty="0">
              <a:solidFill>
                <a:srgbClr val="FF0000"/>
              </a:solidFill>
            </a:endParaRPr>
          </a:p>
        </p:txBody>
      </p:sp>
      <p:pic>
        <p:nvPicPr>
          <p:cNvPr id="1026" name="Picture 2" descr="http://img.radio.cz/pictures/cirkev/svati/svmikulas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628800"/>
            <a:ext cx="251460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tastny-usmev.cz/wp-content/uploads/socha.jpg"/>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3131840" y="2564904"/>
            <a:ext cx="2348484" cy="404012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www.kna.cz/admin/files/Image/kalendar-svetci/svaty-Mikulas/obr.3-pribehy-z-zivota-m.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24340" y="1844824"/>
            <a:ext cx="3333750" cy="2905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06709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a:lstStyle/>
          <a:p>
            <a:r>
              <a:rPr lang="cs-CZ" dirty="0" smtClean="0">
                <a:solidFill>
                  <a:srgbClr val="FF0000"/>
                </a:solidFill>
              </a:rPr>
              <a:t>biskup</a:t>
            </a:r>
            <a:endParaRPr lang="cs-CZ" dirty="0">
              <a:solidFill>
                <a:srgbClr val="FF0000"/>
              </a:solidFill>
            </a:endParaRPr>
          </a:p>
        </p:txBody>
      </p:sp>
      <p:sp>
        <p:nvSpPr>
          <p:cNvPr id="3" name="Zástupný symbol pro obsah 2"/>
          <p:cNvSpPr>
            <a:spLocks noGrp="1"/>
          </p:cNvSpPr>
          <p:nvPr>
            <p:ph idx="1"/>
          </p:nvPr>
        </p:nvSpPr>
        <p:spPr/>
        <p:txBody>
          <a:bodyPr>
            <a:normAutofit lnSpcReduction="10000"/>
          </a:bodyPr>
          <a:lstStyle/>
          <a:p>
            <a:r>
              <a:rPr lang="cs-CZ" dirty="0"/>
              <a:t>Ž</a:t>
            </a:r>
            <a:r>
              <a:rPr lang="cs-CZ" dirty="0" smtClean="0"/>
              <a:t>il </a:t>
            </a:r>
            <a:r>
              <a:rPr lang="cs-CZ" dirty="0"/>
              <a:t>koncem 3. a na počátku 4. století. Narodil se pravděpodobně mezi roky 270 a 286 v </a:t>
            </a:r>
            <a:r>
              <a:rPr lang="cs-CZ" dirty="0" smtClean="0"/>
              <a:t>Malé Asii, </a:t>
            </a:r>
            <a:r>
              <a:rPr lang="cs-CZ" dirty="0"/>
              <a:t>jako jediný syn bohatých křesťanských rodičů. </a:t>
            </a:r>
            <a:endParaRPr lang="cs-CZ" dirty="0" smtClean="0"/>
          </a:p>
          <a:p>
            <a:r>
              <a:rPr lang="cs-CZ" dirty="0" smtClean="0"/>
              <a:t>Jediná </a:t>
            </a:r>
            <a:r>
              <a:rPr lang="cs-CZ" dirty="0"/>
              <a:t>informace, která je k jeho osobě historicky doložena, je ta, že se kolem roku 300, v mladém věku, (poté, co vykonal pouť do Svaté země), stal biskupem </a:t>
            </a:r>
            <a:r>
              <a:rPr lang="cs-CZ" dirty="0" smtClean="0"/>
              <a:t>ve městě </a:t>
            </a:r>
            <a:r>
              <a:rPr lang="cs-CZ" dirty="0"/>
              <a:t>Myře (dnešní </a:t>
            </a:r>
            <a:r>
              <a:rPr lang="cs-CZ" dirty="0" err="1"/>
              <a:t>Demre</a:t>
            </a:r>
            <a:r>
              <a:rPr lang="cs-CZ" dirty="0"/>
              <a:t> v Turecku</a:t>
            </a:r>
            <a:r>
              <a:rPr lang="cs-CZ" dirty="0" smtClean="0"/>
              <a:t>).</a:t>
            </a:r>
          </a:p>
        </p:txBody>
      </p:sp>
    </p:spTree>
    <p:extLst>
      <p:ext uri="{BB962C8B-B14F-4D97-AF65-F5344CB8AC3E}">
        <p14:creationId xmlns:p14="http://schemas.microsoft.com/office/powerpoint/2010/main" val="30327499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chamroka.cz/images/mapy_svet_staty/palestina_map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692696"/>
            <a:ext cx="3143250" cy="57435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upload.wikimedia.org/wikipedia/commons/e/ed/Demre_location_in_Antalia_province_on_a_map_of_Turke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9952" y="2132856"/>
            <a:ext cx="4286250" cy="3228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67305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a:lstStyle/>
          <a:p>
            <a:r>
              <a:rPr lang="cs-CZ" dirty="0" smtClean="0">
                <a:solidFill>
                  <a:srgbClr val="FF0000"/>
                </a:solidFill>
              </a:rPr>
              <a:t>světec</a:t>
            </a:r>
            <a:endParaRPr lang="cs-CZ" dirty="0">
              <a:solidFill>
                <a:srgbClr val="FF0000"/>
              </a:solidFill>
            </a:endParaRPr>
          </a:p>
        </p:txBody>
      </p:sp>
      <p:sp>
        <p:nvSpPr>
          <p:cNvPr id="3" name="Zástupný symbol pro obsah 2"/>
          <p:cNvSpPr>
            <a:spLocks noGrp="1"/>
          </p:cNvSpPr>
          <p:nvPr>
            <p:ph idx="1"/>
          </p:nvPr>
        </p:nvSpPr>
        <p:spPr/>
        <p:txBody>
          <a:bodyPr>
            <a:normAutofit fontScale="85000" lnSpcReduction="10000"/>
          </a:bodyPr>
          <a:lstStyle/>
          <a:p>
            <a:r>
              <a:rPr lang="cs-CZ" dirty="0" smtClean="0"/>
              <a:t>Podle legend se Mikuláš v mládí dozvěděl o jednom svém zchudlém sousedovi, jehož dcerám hrozilo, že skončí jako prostitutky, protože jim nemohl dát věno. Proto tajně v noci třikrát za sebou hodil do chuďasova domu měšce s penězi – část svého zděděného jmění.  </a:t>
            </a:r>
          </a:p>
          <a:p>
            <a:r>
              <a:rPr lang="cs-CZ" dirty="0" smtClean="0"/>
              <a:t>Legendisté přičítají Mikulášovi i to, že přivedl k životu tři chlapce, které nechal jakýsi zlý hostinský rozsekat a naložit do kádě se solí. </a:t>
            </a:r>
          </a:p>
          <a:p>
            <a:r>
              <a:rPr lang="cs-CZ" dirty="0" smtClean="0"/>
              <a:t>Kromě toho měl obyvatelům Myry pomoct v době hladomoru tím, že zázračně rozmnožil bochníky chleba. </a:t>
            </a:r>
          </a:p>
        </p:txBody>
      </p:sp>
    </p:spTree>
    <p:extLst>
      <p:ext uri="{BB962C8B-B14F-4D97-AF65-F5344CB8AC3E}">
        <p14:creationId xmlns:p14="http://schemas.microsoft.com/office/powerpoint/2010/main" val="41810626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a:lstStyle/>
          <a:p>
            <a:r>
              <a:rPr lang="cs-CZ" dirty="0" smtClean="0">
                <a:solidFill>
                  <a:srgbClr val="FF0000"/>
                </a:solidFill>
              </a:rPr>
              <a:t>legenda</a:t>
            </a:r>
            <a:endParaRPr lang="cs-CZ" dirty="0">
              <a:solidFill>
                <a:srgbClr val="FF0000"/>
              </a:solidFill>
            </a:endParaRPr>
          </a:p>
        </p:txBody>
      </p:sp>
      <p:sp>
        <p:nvSpPr>
          <p:cNvPr id="3" name="Zástupný symbol pro obsah 2"/>
          <p:cNvSpPr>
            <a:spLocks noGrp="1"/>
          </p:cNvSpPr>
          <p:nvPr>
            <p:ph idx="1"/>
          </p:nvPr>
        </p:nvSpPr>
        <p:spPr/>
        <p:txBody>
          <a:bodyPr>
            <a:normAutofit fontScale="92500" lnSpcReduction="20000"/>
          </a:bodyPr>
          <a:lstStyle/>
          <a:p>
            <a:r>
              <a:rPr lang="cs-CZ" b="1" dirty="0"/>
              <a:t>Legenda</a:t>
            </a:r>
            <a:r>
              <a:rPr lang="cs-CZ" dirty="0"/>
              <a:t> (pochází z </a:t>
            </a:r>
            <a:r>
              <a:rPr lang="cs-CZ" dirty="0" smtClean="0"/>
              <a:t>latinského </a:t>
            </a:r>
            <a:r>
              <a:rPr lang="cs-CZ" i="1" dirty="0" smtClean="0"/>
              <a:t>legenda</a:t>
            </a:r>
            <a:r>
              <a:rPr lang="cs-CZ" dirty="0"/>
              <a:t>, což znamená "věci určené ke čtení") je </a:t>
            </a:r>
            <a:r>
              <a:rPr lang="cs-CZ" dirty="0" smtClean="0"/>
              <a:t>epický</a:t>
            </a:r>
            <a:r>
              <a:rPr lang="cs-CZ" dirty="0"/>
              <a:t> </a:t>
            </a:r>
            <a:r>
              <a:rPr lang="cs-CZ" dirty="0" smtClean="0"/>
              <a:t>literární druh</a:t>
            </a:r>
            <a:r>
              <a:rPr lang="cs-CZ" dirty="0"/>
              <a:t>, pojednávající o životě, smrti, umučení a </a:t>
            </a:r>
            <a:r>
              <a:rPr lang="cs-CZ" dirty="0" smtClean="0"/>
              <a:t>zázracích určitého</a:t>
            </a:r>
            <a:r>
              <a:rPr lang="cs-CZ" dirty="0"/>
              <a:t> </a:t>
            </a:r>
            <a:r>
              <a:rPr lang="cs-CZ" dirty="0" smtClean="0"/>
              <a:t>světce či mučedníka. </a:t>
            </a:r>
          </a:p>
          <a:p>
            <a:r>
              <a:rPr lang="cs-CZ" dirty="0" smtClean="0"/>
              <a:t>Hlavním dějem je </a:t>
            </a:r>
            <a:r>
              <a:rPr lang="cs-CZ" dirty="0"/>
              <a:t>vyprávění o narození, životě (</a:t>
            </a:r>
            <a:r>
              <a:rPr lang="cs-CZ" i="1" dirty="0"/>
              <a:t>vita</a:t>
            </a:r>
            <a:r>
              <a:rPr lang="cs-CZ" dirty="0"/>
              <a:t>), </a:t>
            </a:r>
            <a:r>
              <a:rPr lang="cs-CZ" dirty="0" smtClean="0"/>
              <a:t>mučednické smrti </a:t>
            </a:r>
            <a:r>
              <a:rPr lang="cs-CZ" dirty="0"/>
              <a:t>(</a:t>
            </a:r>
            <a:r>
              <a:rPr lang="cs-CZ" i="1" dirty="0" err="1"/>
              <a:t>passio</a:t>
            </a:r>
            <a:r>
              <a:rPr lang="cs-CZ" dirty="0"/>
              <a:t>), přenesení ostatků (</a:t>
            </a:r>
            <a:r>
              <a:rPr lang="cs-CZ" i="1" dirty="0" err="1"/>
              <a:t>translatio</a:t>
            </a:r>
            <a:r>
              <a:rPr lang="cs-CZ" dirty="0"/>
              <a:t>) a zázracích (</a:t>
            </a:r>
            <a:r>
              <a:rPr lang="cs-CZ" i="1" dirty="0" err="1"/>
              <a:t>miracula</a:t>
            </a:r>
            <a:r>
              <a:rPr lang="cs-CZ" dirty="0"/>
              <a:t>) osoby, o které se soudilo, že se za své skutky dostala jistě do nebe. </a:t>
            </a:r>
            <a:endParaRPr lang="cs-CZ" dirty="0" smtClean="0"/>
          </a:p>
          <a:p>
            <a:r>
              <a:rPr lang="cs-CZ" dirty="0" smtClean="0"/>
              <a:t>Účelem </a:t>
            </a:r>
            <a:r>
              <a:rPr lang="cs-CZ" dirty="0"/>
              <a:t>legend bylo oslavit památku příkladných </a:t>
            </a:r>
            <a:r>
              <a:rPr lang="cs-CZ" dirty="0" smtClean="0"/>
              <a:t>křesťanů</a:t>
            </a:r>
            <a:r>
              <a:rPr lang="cs-CZ" dirty="0"/>
              <a:t> </a:t>
            </a:r>
            <a:r>
              <a:rPr lang="cs-CZ" dirty="0" smtClean="0"/>
              <a:t>a </a:t>
            </a:r>
            <a:r>
              <a:rPr lang="cs-CZ" dirty="0"/>
              <a:t>dát příklad k následování.</a:t>
            </a:r>
          </a:p>
        </p:txBody>
      </p:sp>
    </p:spTree>
    <p:extLst>
      <p:ext uri="{BB962C8B-B14F-4D97-AF65-F5344CB8AC3E}">
        <p14:creationId xmlns:p14="http://schemas.microsoft.com/office/powerpoint/2010/main" val="2893876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oubor:PalazzoTrinci0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548680"/>
            <a:ext cx="7581900" cy="5705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59759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a:normAutofit fontScale="90000"/>
          </a:bodyPr>
          <a:lstStyle/>
          <a:p>
            <a:r>
              <a:rPr lang="cs-CZ" b="1" dirty="0" err="1">
                <a:solidFill>
                  <a:srgbClr val="FF0000"/>
                </a:solidFill>
              </a:rPr>
              <a:t>Jacobus</a:t>
            </a:r>
            <a:r>
              <a:rPr lang="cs-CZ" b="1" dirty="0">
                <a:solidFill>
                  <a:srgbClr val="FF0000"/>
                </a:solidFill>
              </a:rPr>
              <a:t> de </a:t>
            </a:r>
            <a:r>
              <a:rPr lang="cs-CZ" b="1" dirty="0" err="1" smtClean="0">
                <a:solidFill>
                  <a:srgbClr val="FF0000"/>
                </a:solidFill>
              </a:rPr>
              <a:t>Voragine</a:t>
            </a:r>
            <a:r>
              <a:rPr lang="cs-CZ" b="1" dirty="0" smtClean="0">
                <a:solidFill>
                  <a:srgbClr val="FF0000"/>
                </a:solidFill>
              </a:rPr>
              <a:t> - </a:t>
            </a:r>
            <a:r>
              <a:rPr lang="cs-CZ" b="1" dirty="0">
                <a:solidFill>
                  <a:srgbClr val="FF0000"/>
                </a:solidFill>
              </a:rPr>
              <a:t>Legenda </a:t>
            </a:r>
            <a:r>
              <a:rPr lang="cs-CZ" b="1" dirty="0" err="1">
                <a:solidFill>
                  <a:srgbClr val="FF0000"/>
                </a:solidFill>
              </a:rPr>
              <a:t>aurea</a:t>
            </a:r>
            <a:endParaRPr lang="cs-CZ" b="1" dirty="0">
              <a:solidFill>
                <a:srgbClr val="FF0000"/>
              </a:solidFill>
            </a:endParaRPr>
          </a:p>
        </p:txBody>
      </p:sp>
      <p:sp>
        <p:nvSpPr>
          <p:cNvPr id="3" name="Zástupný symbol pro obsah 2"/>
          <p:cNvSpPr>
            <a:spLocks noGrp="1"/>
          </p:cNvSpPr>
          <p:nvPr>
            <p:ph idx="1"/>
          </p:nvPr>
        </p:nvSpPr>
        <p:spPr/>
        <p:txBody>
          <a:bodyPr>
            <a:normAutofit fontScale="85000" lnSpcReduction="10000"/>
          </a:bodyPr>
          <a:lstStyle/>
          <a:p>
            <a:r>
              <a:rPr lang="cs-CZ" b="1" dirty="0" err="1"/>
              <a:t>Jacobus</a:t>
            </a:r>
            <a:r>
              <a:rPr lang="cs-CZ" b="1" dirty="0"/>
              <a:t> de </a:t>
            </a:r>
            <a:r>
              <a:rPr lang="cs-CZ" b="1" dirty="0" err="1"/>
              <a:t>Voragine</a:t>
            </a:r>
            <a:r>
              <a:rPr lang="cs-CZ" dirty="0"/>
              <a:t>, narozen kolem roku </a:t>
            </a:r>
            <a:r>
              <a:rPr lang="cs-CZ" dirty="0" smtClean="0"/>
              <a:t>1230</a:t>
            </a:r>
            <a:r>
              <a:rPr lang="cs-CZ" dirty="0"/>
              <a:t> </a:t>
            </a:r>
            <a:r>
              <a:rPr lang="cs-CZ" dirty="0" smtClean="0"/>
              <a:t>ve</a:t>
            </a:r>
            <a:r>
              <a:rPr lang="cs-CZ" dirty="0"/>
              <a:t> </a:t>
            </a:r>
            <a:r>
              <a:rPr lang="cs-CZ" dirty="0" err="1" smtClean="0"/>
              <a:t>Voragine</a:t>
            </a:r>
            <a:r>
              <a:rPr lang="cs-CZ" dirty="0"/>
              <a:t> </a:t>
            </a:r>
            <a:r>
              <a:rPr lang="cs-CZ" dirty="0" smtClean="0"/>
              <a:t>(nyní</a:t>
            </a:r>
            <a:r>
              <a:rPr lang="cs-CZ" dirty="0"/>
              <a:t> </a:t>
            </a:r>
            <a:r>
              <a:rPr lang="cs-CZ" dirty="0" err="1" smtClean="0"/>
              <a:t>Varazze</a:t>
            </a:r>
            <a:r>
              <a:rPr lang="cs-CZ" dirty="0" smtClean="0"/>
              <a:t>) </a:t>
            </a:r>
            <a:r>
              <a:rPr lang="cs-CZ" dirty="0"/>
              <a:t>- 13. červenec 1298, Janov, byl </a:t>
            </a:r>
            <a:r>
              <a:rPr lang="cs-CZ" dirty="0" smtClean="0"/>
              <a:t>arcibiskup a kronikář</a:t>
            </a:r>
            <a:r>
              <a:rPr lang="cs-CZ" dirty="0"/>
              <a:t> a jeden z největších středověkých spisovatelů. Je autorem souboru legend o církevních světcích s názvem </a:t>
            </a:r>
            <a:r>
              <a:rPr lang="cs-CZ" i="1" dirty="0"/>
              <a:t>Legenda </a:t>
            </a:r>
            <a:r>
              <a:rPr lang="cs-CZ" i="1" dirty="0" err="1"/>
              <a:t>aurea</a:t>
            </a:r>
            <a:r>
              <a:rPr lang="cs-CZ" dirty="0"/>
              <a:t>. Toto dílo bylo zachováno ve stovkách rukopisů.</a:t>
            </a:r>
          </a:p>
          <a:p>
            <a:r>
              <a:rPr lang="cs-CZ" dirty="0" err="1"/>
              <a:t>Jacobus</a:t>
            </a:r>
            <a:r>
              <a:rPr lang="cs-CZ" dirty="0"/>
              <a:t> se stal v roce 1244 dominikánským mnichem a studoval zřejmě v Paříži, Kolíně a </a:t>
            </a:r>
            <a:r>
              <a:rPr lang="cs-CZ" dirty="0" err="1"/>
              <a:t>Bologni</a:t>
            </a:r>
            <a:r>
              <a:rPr lang="cs-CZ" dirty="0"/>
              <a:t>. Arcibiskupem byl od roku 1292 až do své smrti r. 1298. </a:t>
            </a:r>
            <a:r>
              <a:rPr lang="cs-CZ" dirty="0" err="1"/>
              <a:t>Jacobus</a:t>
            </a:r>
            <a:r>
              <a:rPr lang="cs-CZ" dirty="0"/>
              <a:t> byl prohlášen za blahoslaveného v roce 1816.</a:t>
            </a:r>
          </a:p>
          <a:p>
            <a:endParaRPr lang="cs-CZ" dirty="0"/>
          </a:p>
        </p:txBody>
      </p:sp>
    </p:spTree>
    <p:extLst>
      <p:ext uri="{BB962C8B-B14F-4D97-AF65-F5344CB8AC3E}">
        <p14:creationId xmlns:p14="http://schemas.microsoft.com/office/powerpoint/2010/main" val="2078541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a:lstStyle/>
          <a:p>
            <a:r>
              <a:rPr lang="cs-CZ" dirty="0" smtClean="0">
                <a:solidFill>
                  <a:srgbClr val="FF0000"/>
                </a:solidFill>
              </a:rPr>
              <a:t>Rusko</a:t>
            </a:r>
            <a:endParaRPr lang="cs-CZ" dirty="0">
              <a:solidFill>
                <a:srgbClr val="FF0000"/>
              </a:solidFill>
            </a:endParaRPr>
          </a:p>
        </p:txBody>
      </p:sp>
      <p:sp>
        <p:nvSpPr>
          <p:cNvPr id="3" name="Zástupný symbol pro obsah 2"/>
          <p:cNvSpPr>
            <a:spLocks noGrp="1"/>
          </p:cNvSpPr>
          <p:nvPr>
            <p:ph idx="1"/>
          </p:nvPr>
        </p:nvSpPr>
        <p:spPr/>
        <p:txBody>
          <a:bodyPr>
            <a:normAutofit fontScale="92500" lnSpcReduction="10000"/>
          </a:bodyPr>
          <a:lstStyle/>
          <a:p>
            <a:r>
              <a:rPr lang="cs-CZ" dirty="0" smtClean="0"/>
              <a:t>Kult sv. Mikuláše se začal šířit zhruba dvě století po jeho smrti – oblíbený byl hlavně v řecké církvi, později i ve slovanských zemích.</a:t>
            </a:r>
          </a:p>
          <a:p>
            <a:r>
              <a:rPr lang="cs-CZ" dirty="0" smtClean="0"/>
              <a:t>Byl uctíván jako obhájce pravověrnosti proti nevěřícím. </a:t>
            </a:r>
          </a:p>
          <a:p>
            <a:r>
              <a:rPr lang="cs-CZ" dirty="0" smtClean="0"/>
              <a:t>V Rusku se sv. Mikuláš postupně stal nejoblíbenějším svatým pravoslavné církve a byl vždy považován za ochránce před Tatary a dalšími tradičními nepřáteli Rusi. Stal se patronem země (i poslední ruský car se jmenoval Mikuláš). </a:t>
            </a:r>
          </a:p>
          <a:p>
            <a:endParaRPr lang="cs-CZ" dirty="0"/>
          </a:p>
        </p:txBody>
      </p:sp>
    </p:spTree>
    <p:extLst>
      <p:ext uri="{BB962C8B-B14F-4D97-AF65-F5344CB8AC3E}">
        <p14:creationId xmlns:p14="http://schemas.microsoft.com/office/powerpoint/2010/main" val="35987938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a:lstStyle/>
          <a:p>
            <a:r>
              <a:rPr lang="cs-CZ" dirty="0" smtClean="0">
                <a:solidFill>
                  <a:srgbClr val="FF0000"/>
                </a:solidFill>
              </a:rPr>
              <a:t>Mikulášova podoba a atributy </a:t>
            </a:r>
            <a:endParaRPr lang="cs-CZ" dirty="0">
              <a:solidFill>
                <a:srgbClr val="FF0000"/>
              </a:solidFill>
            </a:endParaRPr>
          </a:p>
        </p:txBody>
      </p:sp>
      <p:sp>
        <p:nvSpPr>
          <p:cNvPr id="3" name="Zástupný symbol pro obsah 2"/>
          <p:cNvSpPr>
            <a:spLocks noGrp="1"/>
          </p:cNvSpPr>
          <p:nvPr>
            <p:ph idx="1"/>
          </p:nvPr>
        </p:nvSpPr>
        <p:spPr/>
        <p:txBody>
          <a:bodyPr>
            <a:normAutofit fontScale="70000" lnSpcReduction="20000"/>
          </a:bodyPr>
          <a:lstStyle/>
          <a:p>
            <a:r>
              <a:rPr lang="cs-CZ" sz="3600" dirty="0" smtClean="0"/>
              <a:t>Mikuláš je v různých zemích znázorňován různě – téměř vždy je to ale starší biskup (s mitrou a biskupskou berlou) s kratším nebo dlouhým vousem, na východě bývá často zobrazován jako holohlavý. </a:t>
            </a:r>
          </a:p>
          <a:p>
            <a:r>
              <a:rPr lang="cs-CZ" sz="3600" dirty="0" smtClean="0"/>
              <a:t>Mívá u sebe tři zlaté koule, (symbol tří darů pro dcery chudého souseda, které potají obdaroval), na knize. Místo tří koulí mívá Mikuláš také tři váčky na peníze, tři zlaté pruty, tři pytlíky, tři chleby, tři kameny nebo tři zlatá jablka. </a:t>
            </a:r>
          </a:p>
          <a:p>
            <a:r>
              <a:rPr lang="cs-CZ" sz="3600" dirty="0" smtClean="0"/>
              <a:t>Také bývá znázorňován s nakládacím sudem, v němž sedí tři mládenci, (které měl podle legendy oživit). </a:t>
            </a:r>
          </a:p>
          <a:p>
            <a:r>
              <a:rPr lang="cs-CZ" sz="3600" dirty="0" smtClean="0"/>
              <a:t>Protože prý také pomohl námořníkům, bývá zobrazen s kotvou. </a:t>
            </a:r>
          </a:p>
          <a:p>
            <a:endParaRPr lang="cs-CZ" dirty="0"/>
          </a:p>
        </p:txBody>
      </p:sp>
    </p:spTree>
    <p:extLst>
      <p:ext uri="{BB962C8B-B14F-4D97-AF65-F5344CB8AC3E}">
        <p14:creationId xmlns:p14="http://schemas.microsoft.com/office/powerpoint/2010/main" val="150782762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a:lstStyle/>
          <a:p>
            <a:r>
              <a:rPr lang="cs-CZ" dirty="0" smtClean="0">
                <a:solidFill>
                  <a:srgbClr val="FF0000"/>
                </a:solidFill>
              </a:rPr>
              <a:t>Santa </a:t>
            </a:r>
            <a:r>
              <a:rPr lang="cs-CZ" dirty="0" err="1" smtClean="0">
                <a:solidFill>
                  <a:srgbClr val="FF0000"/>
                </a:solidFill>
              </a:rPr>
              <a:t>Claus</a:t>
            </a:r>
            <a:endParaRPr lang="cs-CZ" dirty="0">
              <a:solidFill>
                <a:srgbClr val="FF0000"/>
              </a:solidFill>
            </a:endParaRPr>
          </a:p>
        </p:txBody>
      </p:sp>
      <p:sp>
        <p:nvSpPr>
          <p:cNvPr id="3" name="Zástupný symbol pro obsah 2"/>
          <p:cNvSpPr>
            <a:spLocks noGrp="1"/>
          </p:cNvSpPr>
          <p:nvPr>
            <p:ph idx="1"/>
          </p:nvPr>
        </p:nvSpPr>
        <p:spPr/>
        <p:txBody>
          <a:bodyPr>
            <a:normAutofit fontScale="85000" lnSpcReduction="20000"/>
          </a:bodyPr>
          <a:lstStyle/>
          <a:p>
            <a:r>
              <a:rPr lang="cs-CZ" dirty="0" smtClean="0"/>
              <a:t>Zkomolením jména sv. Mikuláše, kterému holandští přistěhovalci v Americe říkali </a:t>
            </a:r>
            <a:r>
              <a:rPr lang="cs-CZ" dirty="0" err="1" smtClean="0"/>
              <a:t>Sinter</a:t>
            </a:r>
            <a:r>
              <a:rPr lang="cs-CZ" dirty="0" smtClean="0"/>
              <a:t> </a:t>
            </a:r>
            <a:r>
              <a:rPr lang="cs-CZ" dirty="0" err="1" smtClean="0"/>
              <a:t>Klaas</a:t>
            </a:r>
            <a:r>
              <a:rPr lang="cs-CZ" dirty="0" smtClean="0"/>
              <a:t>, vzniklo jeho „americké“ jméno Santa </a:t>
            </a:r>
            <a:r>
              <a:rPr lang="cs-CZ" dirty="0" err="1" smtClean="0"/>
              <a:t>Claus</a:t>
            </a:r>
            <a:r>
              <a:rPr lang="cs-CZ" dirty="0" smtClean="0"/>
              <a:t>. Nejdřív tu nosil dárky 5. prosince jako u nás, časem se jeho nadílka přesunula na Štědrý den. </a:t>
            </a:r>
          </a:p>
          <a:p>
            <a:r>
              <a:rPr lang="cs-CZ" dirty="0" smtClean="0"/>
              <a:t>Měnila se i jeho podoba – ještě na počátku 19. století si ho lidé představovali jako drobného mužíka v kožešinovém obleku, který jezdil na saních tažených sobem. </a:t>
            </a:r>
          </a:p>
          <a:p>
            <a:r>
              <a:rPr lang="cs-CZ" dirty="0" smtClean="0"/>
              <a:t>Ve 20. letech 20. století byl běžně zobrazován v oblečení modré, zelené nebo fialové barvy a připomínal spíš elfa nebo skřeta. </a:t>
            </a:r>
          </a:p>
        </p:txBody>
      </p:sp>
    </p:spTree>
    <p:extLst>
      <p:ext uri="{BB962C8B-B14F-4D97-AF65-F5344CB8AC3E}">
        <p14:creationId xmlns:p14="http://schemas.microsoft.com/office/powerpoint/2010/main" val="21576599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a:lstStyle/>
          <a:p>
            <a:r>
              <a:rPr lang="cs-CZ" dirty="0" smtClean="0">
                <a:solidFill>
                  <a:srgbClr val="FF0000"/>
                </a:solidFill>
              </a:rPr>
              <a:t>Santa </a:t>
            </a:r>
            <a:r>
              <a:rPr lang="cs-CZ" dirty="0" err="1" smtClean="0">
                <a:solidFill>
                  <a:srgbClr val="FF0000"/>
                </a:solidFill>
              </a:rPr>
              <a:t>Claus</a:t>
            </a:r>
            <a:r>
              <a:rPr lang="cs-CZ" dirty="0" smtClean="0">
                <a:solidFill>
                  <a:srgbClr val="FF0000"/>
                </a:solidFill>
              </a:rPr>
              <a:t> a Coca-Cola</a:t>
            </a:r>
            <a:endParaRPr lang="cs-CZ" dirty="0">
              <a:solidFill>
                <a:srgbClr val="FF0000"/>
              </a:solidFill>
            </a:endParaRPr>
          </a:p>
        </p:txBody>
      </p:sp>
      <p:sp>
        <p:nvSpPr>
          <p:cNvPr id="3" name="Zástupný symbol pro obsah 2"/>
          <p:cNvSpPr>
            <a:spLocks noGrp="1"/>
          </p:cNvSpPr>
          <p:nvPr>
            <p:ph idx="1"/>
          </p:nvPr>
        </p:nvSpPr>
        <p:spPr/>
        <p:txBody>
          <a:bodyPr/>
          <a:lstStyle/>
          <a:p>
            <a:r>
              <a:rPr lang="cs-CZ" dirty="0"/>
              <a:t>V roce 1931 se Santa </a:t>
            </a:r>
            <a:r>
              <a:rPr lang="cs-CZ" dirty="0" err="1"/>
              <a:t>Claus</a:t>
            </a:r>
            <a:r>
              <a:rPr lang="cs-CZ" dirty="0"/>
              <a:t> stal hlavním motivem reklamní kampaně firmy Coca-Cola – tehdy dostal svou dnešní podobu jako bělovousý stařík v červeném kabátě a s červenou čepičkou s bílou bambulí. </a:t>
            </a:r>
            <a:endParaRPr lang="cs-CZ" dirty="0" smtClean="0"/>
          </a:p>
          <a:p>
            <a:r>
              <a:rPr lang="cs-CZ" dirty="0" smtClean="0"/>
              <a:t>Ta </a:t>
            </a:r>
            <a:r>
              <a:rPr lang="cs-CZ" dirty="0"/>
              <a:t>se rozšířila nejen po celé Americe, ale i v Evropě. </a:t>
            </a:r>
          </a:p>
          <a:p>
            <a:pPr marL="0" indent="0">
              <a:buNone/>
            </a:pPr>
            <a:endParaRPr lang="cs-CZ" dirty="0"/>
          </a:p>
        </p:txBody>
      </p:sp>
    </p:spTree>
    <p:extLst>
      <p:ext uri="{BB962C8B-B14F-4D97-AF65-F5344CB8AC3E}">
        <p14:creationId xmlns:p14="http://schemas.microsoft.com/office/powerpoint/2010/main" val="32207854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koikoikoi.com/wp-content/uploads/2009/12/cokelore_santa_toys_cutou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6792" y="404664"/>
            <a:ext cx="6874649" cy="61185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301346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Zdroje</a:t>
            </a:r>
            <a:endParaRPr lang="cs-CZ" dirty="0"/>
          </a:p>
        </p:txBody>
      </p:sp>
      <p:sp>
        <p:nvSpPr>
          <p:cNvPr id="3" name="Zástupný symbol pro obsah 2"/>
          <p:cNvSpPr>
            <a:spLocks noGrp="1"/>
          </p:cNvSpPr>
          <p:nvPr>
            <p:ph idx="1"/>
          </p:nvPr>
        </p:nvSpPr>
        <p:spPr/>
        <p:txBody>
          <a:bodyPr>
            <a:normAutofit/>
          </a:bodyPr>
          <a:lstStyle/>
          <a:p>
            <a:r>
              <a:rPr lang="cs-CZ" sz="1000" dirty="0" smtClean="0">
                <a:hlinkClick r:id="rId2"/>
              </a:rPr>
              <a:t>https://www.google.cz/search?q=svat%C3%BD+mikul%C3%A1%C5%A1&amp;rlz=1C1RNNN_enCZ371&amp;tbm=isch&amp;tbo=u&amp;source=univ&amp;sa=X&amp;ei=4814UrGCMsSE4ATkpIGYDw&amp;ved=0CEMQsAQ&amp;biw=1280&amp;bih=685#facrc=_&amp;imgdii=_&amp;imgrc=-xxO49k4AyZu4M%3A%3BwN_2ZmCmhzfQKM%3Bhttp%253A%252F%252Fimg.radio.cz%252Fpictures%252Fcirkev%252Fsvati%252Fsvmikulas1.jpg%3Bhttp%253A%252F%252Fold.radio.cz%252Fcz%252Fhtml%252Fvanoce2004_mikulas.html%3B264%3B400</a:t>
            </a:r>
            <a:endParaRPr lang="cs-CZ" sz="1000" dirty="0" smtClean="0"/>
          </a:p>
          <a:p>
            <a:r>
              <a:rPr lang="cs-CZ" sz="1000" dirty="0" smtClean="0">
                <a:hlinkClick r:id="rId3"/>
              </a:rPr>
              <a:t>https://www.google.cz/search?q=svat%C3%BD+mikul%C3%A1%C5%A1&amp;rlz=1C1RNNN_enCZ371&amp;tbm=isch&amp;tbo=u&amp;source=univ&amp;sa=X&amp;ei=4814UrGCMsSE4ATkpIGYDw&amp;ved=0CEMQsAQ&amp;biw=1280&amp;bih=685#facrc=_&amp;imgdii=_&amp;imgrc=em4TwVEfRTJ8gM%3A%3Bwpyd0dOV3X1QpM%3Bhttp%253A%252F%252Fstastny-usmev.cz%252Fwp-content%252Fuploads%252Fsocha.jpg%3Bhttp%253A%252F%252Fstastny-usmev.cz%252Fsvaty-mikulas%252F%3B1541%3B2651</a:t>
            </a:r>
            <a:endParaRPr lang="cs-CZ" sz="1000" dirty="0"/>
          </a:p>
          <a:p>
            <a:r>
              <a:rPr lang="cs-CZ" sz="1000" dirty="0" smtClean="0">
                <a:hlinkClick r:id="rId4"/>
              </a:rPr>
              <a:t>https://www.google.cz/search?q=svat%C3%BD+mikul%C3%A1%C5%A1&amp;rlz=1C1RNNN_enCZ371&amp;tbm=isch&amp;tbo=u&amp;source=univ&amp;sa=X&amp;ei=4814UrGCMsSE4ATkpIGYDw&amp;ved=0CEMQsAQ&amp;biw=1280&amp;bih=685#facrc=_&amp;imgdii=_&amp;imgrc=bFjeHis2sM0ovM%3A%3B-IrL6iQyNI0i3M%3Bhttp%253A%252F%252Fwww.kna.cz%252Fadmin%252Ffiles%252FImage%252Fkalendar-svetci%252Fsvaty-Mikulas%252Fobr.3-pribehy-z-zivota-m.jpg%3Bhttp%253A%252F%252Fwww.kna.cz%252Fkalendarium%252F6-prosince-sv-mikulas.html%3B350%3B305</a:t>
            </a:r>
            <a:endParaRPr lang="cs-CZ" sz="1000" dirty="0" smtClean="0"/>
          </a:p>
          <a:p>
            <a:r>
              <a:rPr lang="cs-CZ" sz="1000" dirty="0" smtClean="0">
                <a:hlinkClick r:id="rId5"/>
              </a:rPr>
              <a:t>http://www.e-stredovek.cz/view.php?cisloclanku=2007110002</a:t>
            </a:r>
            <a:endParaRPr lang="cs-CZ" sz="1000" dirty="0" smtClean="0"/>
          </a:p>
          <a:p>
            <a:r>
              <a:rPr lang="cs-CZ" sz="1000" dirty="0">
                <a:hlinkClick r:id="rId6"/>
              </a:rPr>
              <a:t>http://</a:t>
            </a:r>
            <a:r>
              <a:rPr lang="cs-CZ" sz="1000" dirty="0" smtClean="0">
                <a:hlinkClick r:id="rId6"/>
              </a:rPr>
              <a:t>cs.wikipedia.org/wiki/Legenda</a:t>
            </a:r>
            <a:endParaRPr lang="cs-CZ" sz="1000" dirty="0" smtClean="0"/>
          </a:p>
          <a:p>
            <a:r>
              <a:rPr lang="cs-CZ" sz="1000" dirty="0">
                <a:hlinkClick r:id="rId7"/>
              </a:rPr>
              <a:t>https://www.google.cz/search?q=svat%C3%A1+zem%C4%9B&amp;rlz=1C1RNNN_enCZ371&amp;tbm=isch&amp;tbo=u&amp;source=univ&amp;sa=X&amp;ei=2lB5Uo-aFYaK4ASG44HgBQ&amp;ved=0CEcQsAQ&amp;biw=1280&amp;bih=685#facrc=_&amp;imgdii=_&amp;</a:t>
            </a:r>
            <a:r>
              <a:rPr lang="cs-CZ" sz="1000" dirty="0" smtClean="0">
                <a:hlinkClick r:id="rId7"/>
              </a:rPr>
              <a:t>imgrc=ksGFUysKMr4PJM%3A%3BKPpOCK0KT9KFKM%3Bhttp%253A%252F%252Fwww.chamroka.cz%252Fimages%252Fmapy_svet_staty%252Fpalestina_mapa.jpg%3Bhttp%253A%252F%252Fwww.chamroka.cz%252F1%252Fsvet_palestina.htm%3B330%3B603</a:t>
            </a:r>
            <a:endParaRPr lang="cs-CZ" sz="1000" dirty="0" smtClean="0"/>
          </a:p>
          <a:p>
            <a:r>
              <a:rPr lang="cs-CZ" sz="1000" dirty="0">
                <a:hlinkClick r:id="rId8"/>
              </a:rPr>
              <a:t>http://</a:t>
            </a:r>
            <a:r>
              <a:rPr lang="cs-CZ" sz="1000" dirty="0" smtClean="0">
                <a:hlinkClick r:id="rId8"/>
              </a:rPr>
              <a:t>cs.wikipedia.org/wiki/Soubor:PalazzoTrinci010.jpg</a:t>
            </a:r>
            <a:endParaRPr lang="cs-CZ" sz="1000" dirty="0" smtClean="0"/>
          </a:p>
          <a:p>
            <a:r>
              <a:rPr lang="cs-CZ" sz="1000" dirty="0">
                <a:hlinkClick r:id="rId9"/>
              </a:rPr>
              <a:t>https://www.google.cz/search?q=coca+cola&amp;rlz=1C1RNNN_enCZ371&amp;tbm=isch&amp;tbo=u&amp;source=univ&amp;sa=X&amp;ei=tld5Ur3AEq364QSpuoDwAQ&amp;ved=0CFAQsAQ&amp;biw=1280&amp;bih=685#facrc=_&amp;imgdii=_&amp;imgrc=KBGpDD0aqYAUhM%3A%3Bdf8-4njDFFAmjM%3Bhttp%253A%252F%252Fkoikoikoi.com%252Fwp-content%252Fuploads%252F2009%252F12%252Fcokelore_santa_toys_cutout.jpg%3Bhttp%253A%252F%252Fkoikoikoi.com%252Fit%252F2009%252F12%252F20-vintage-santa-claus-illustrations-by-coca-cola%252F%3B1573%3B1400</a:t>
            </a:r>
            <a:endParaRPr lang="cs-CZ" sz="1000" dirty="0" smtClean="0"/>
          </a:p>
          <a:p>
            <a:r>
              <a:rPr lang="cs-CZ" sz="1000" dirty="0" smtClean="0"/>
              <a:t>Jakub </a:t>
            </a:r>
            <a:r>
              <a:rPr lang="cs-CZ" sz="1000" dirty="0"/>
              <a:t>de </a:t>
            </a:r>
            <a:r>
              <a:rPr lang="cs-CZ" sz="1000" dirty="0" err="1"/>
              <a:t>Voragine</a:t>
            </a:r>
            <a:r>
              <a:rPr lang="cs-CZ" sz="1000" dirty="0"/>
              <a:t>: Legenda </a:t>
            </a:r>
            <a:r>
              <a:rPr lang="cs-CZ" sz="1000" dirty="0" err="1"/>
              <a:t>Aurea</a:t>
            </a:r>
            <a:r>
              <a:rPr lang="cs-CZ" sz="1000" dirty="0"/>
              <a:t>. Vyšehrad, Praha </a:t>
            </a:r>
            <a:r>
              <a:rPr lang="cs-CZ" sz="1000" dirty="0" smtClean="0"/>
              <a:t>1984,  33-660-84</a:t>
            </a:r>
            <a:endParaRPr lang="cs-CZ" sz="1000" dirty="0"/>
          </a:p>
        </p:txBody>
      </p:sp>
    </p:spTree>
    <p:extLst>
      <p:ext uri="{BB962C8B-B14F-4D97-AF65-F5344CB8AC3E}">
        <p14:creationId xmlns:p14="http://schemas.microsoft.com/office/powerpoint/2010/main" val="3966276203"/>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154</TotalTime>
  <Words>716</Words>
  <Application>Microsoft Office PowerPoint</Application>
  <PresentationFormat>Předvádění na obrazovce (4:3)</PresentationFormat>
  <Paragraphs>83</Paragraphs>
  <Slides>16</Slides>
  <Notes>7</Notes>
  <HiddenSlides>0</HiddenSlides>
  <MMClips>0</MMClips>
  <ScaleCrop>false</ScaleCrop>
  <HeadingPairs>
    <vt:vector size="4" baseType="variant">
      <vt:variant>
        <vt:lpstr>Motiv</vt:lpstr>
      </vt:variant>
      <vt:variant>
        <vt:i4>1</vt:i4>
      </vt:variant>
      <vt:variant>
        <vt:lpstr>Nadpisy snímků</vt:lpstr>
      </vt:variant>
      <vt:variant>
        <vt:i4>16</vt:i4>
      </vt:variant>
    </vt:vector>
  </HeadingPairs>
  <TitlesOfParts>
    <vt:vector size="17" baseType="lpstr">
      <vt:lpstr>Motiv systému Office</vt:lpstr>
      <vt:lpstr>Prezentace aplikace PowerPoint</vt:lpstr>
      <vt:lpstr>Svatý Mikuláš</vt:lpstr>
      <vt:lpstr>Svatý Mikuláš</vt:lpstr>
      <vt:lpstr>Svatý Mikuláš, Santa Claus, svatý Nikola, Nikolas, Nikolaj, Mikolaj, Father Christmas nebo Papa Noel</vt:lpstr>
      <vt:lpstr>biskup</vt:lpstr>
      <vt:lpstr>Prezentace aplikace PowerPoint</vt:lpstr>
      <vt:lpstr>světec</vt:lpstr>
      <vt:lpstr>legenda</vt:lpstr>
      <vt:lpstr>Prezentace aplikace PowerPoint</vt:lpstr>
      <vt:lpstr>Jacobus de Voragine - Legenda aurea</vt:lpstr>
      <vt:lpstr>Rusko</vt:lpstr>
      <vt:lpstr>Mikulášova podoba a atributy </vt:lpstr>
      <vt:lpstr>Santa Claus</vt:lpstr>
      <vt:lpstr>Santa Claus a Coca-Cola</vt:lpstr>
      <vt:lpstr>Prezentace aplikace PowerPoint</vt:lpstr>
      <vt:lpstr>Zdroje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Svatý Mikuláš</dc:title>
  <dc:creator>Magda</dc:creator>
  <cp:lastModifiedBy>Magda</cp:lastModifiedBy>
  <cp:revision>18</cp:revision>
  <dcterms:created xsi:type="dcterms:W3CDTF">2013-11-05T10:51:20Z</dcterms:created>
  <dcterms:modified xsi:type="dcterms:W3CDTF">2014-05-21T19:48:28Z</dcterms:modified>
</cp:coreProperties>
</file>