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4" r:id="rId2"/>
    <p:sldId id="256" r:id="rId3"/>
    <p:sldId id="266" r:id="rId4"/>
    <p:sldId id="272" r:id="rId5"/>
    <p:sldId id="269" r:id="rId6"/>
    <p:sldId id="273" r:id="rId7"/>
    <p:sldId id="270" r:id="rId8"/>
    <p:sldId id="257" r:id="rId9"/>
    <p:sldId id="259" r:id="rId10"/>
    <p:sldId id="268" r:id="rId11"/>
    <p:sldId id="258" r:id="rId12"/>
    <p:sldId id="263" r:id="rId13"/>
    <p:sldId id="261" r:id="rId14"/>
    <p:sldId id="262" r:id="rId15"/>
    <p:sldId id="271" r:id="rId16"/>
    <p:sldId id="264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65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EB520-92B3-4CB1-AEF7-6FC616C2ABE7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4791C9-C7A7-4D4A-A460-F8B52D8568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364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Poseidón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791C9-C7A7-4D4A-A460-F8B52D8568EB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420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Souboj Titánů,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791C9-C7A7-4D4A-A460-F8B52D8568EB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959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Venuše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791C9-C7A7-4D4A-A460-F8B52D8568EB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950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4579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3719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232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968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305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036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9845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104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4333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5821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833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BCF98-59F8-482D-8C3C-B89752507C9D}" type="datetimeFigureOut">
              <a:rPr lang="cs-CZ" smtClean="0"/>
              <a:t>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B3BC1-CD1D-4E47-8C96-68401B4CDA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6943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1/17/Zeus_Hermitage_St._Petersburg_20021009.jpg/300px-Zeus_Hermitage_St._Petersburg_20021009.jpg" TargetMode="External"/><Relationship Id="rId13" Type="http://schemas.openxmlformats.org/officeDocument/2006/relationships/hyperlink" Target="http://upload.wikimedia.org/wikipedia/commons/thumb/d/db/Athena_Parthenos_Altemps_Inv8622.jpg/200px-Athena_Parthenos_Altemps_Inv8622.jpg" TargetMode="External"/><Relationship Id="rId18" Type="http://schemas.openxmlformats.org/officeDocument/2006/relationships/hyperlink" Target="http://upload.wikimedia.org/wikipedia/commons/6/68/Berlin_-_Brandenburger_Tor_-_Mars_cropped.jpg" TargetMode="External"/><Relationship Id="rId26" Type="http://schemas.openxmlformats.org/officeDocument/2006/relationships/hyperlink" Target="http://static.tumblr.com/c90c14949adce3477cb5ae8a03fc754e/djnfl7d/ZlUmjuhpx/tumblr_static_statuedemeter.jpg" TargetMode="External"/><Relationship Id="rId3" Type="http://schemas.openxmlformats.org/officeDocument/2006/relationships/hyperlink" Target="http://www.gummidek.estranky.cz/img/picture/337/rubens_peter_paul_shromazdeni_olympskych_bohu.jpg" TargetMode="External"/><Relationship Id="rId21" Type="http://schemas.openxmlformats.org/officeDocument/2006/relationships/hyperlink" Target="http://www.postavy.cz/foto/hefaistos-foto.jpg" TargetMode="External"/><Relationship Id="rId7" Type="http://schemas.openxmlformats.org/officeDocument/2006/relationships/hyperlink" Target="http://en.wikipedia.org/wiki/File:The_Mutiliation_of_Uranus_by_Saturn.jpg" TargetMode="External"/><Relationship Id="rId12" Type="http://schemas.openxmlformats.org/officeDocument/2006/relationships/hyperlink" Target="http://untitled2.up.n.seesaa.net/untitled2/image/dionysos2.jpg?d=a134" TargetMode="External"/><Relationship Id="rId17" Type="http://schemas.openxmlformats.org/officeDocument/2006/relationships/hyperlink" Target="http://www.techmania.cz/data/fil_3763.jpg" TargetMode="External"/><Relationship Id="rId25" Type="http://schemas.openxmlformats.org/officeDocument/2006/relationships/hyperlink" Target="http://upload.wikimedia.org/wikipedia/commons/8/8d/Hera_Barberini_Pio-Clementino_Inv254.jpg" TargetMode="External"/><Relationship Id="rId2" Type="http://schemas.openxmlformats.org/officeDocument/2006/relationships/hyperlink" Target="http://cs.wikipedia.org/wiki/Feidi%C5%AFv_Zeus_v_Olympii" TargetMode="External"/><Relationship Id="rId16" Type="http://schemas.openxmlformats.org/officeDocument/2006/relationships/hyperlink" Target="http://upload.wikimedia.org/wikipedia/commons/thumb/7/71/Hades-et-Cerberus-III.jpg/225px-Hades-et-Cerberus-III.jpg" TargetMode="External"/><Relationship Id="rId20" Type="http://schemas.openxmlformats.org/officeDocument/2006/relationships/hyperlink" Target="http://jirik.tk.sweb.cz/bobove/sochy/hefaistos.jpg" TargetMode="External"/><Relationship Id="rId29" Type="http://schemas.openxmlformats.org/officeDocument/2006/relationships/hyperlink" Target="http://4.bp.blogspot.com/-fWUUHP_mwo4/T81IS_CzidI/AAAAAAAAJl4/3BNXMOokv_0/s1600/hesti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Cronus" TargetMode="External"/><Relationship Id="rId11" Type="http://schemas.openxmlformats.org/officeDocument/2006/relationships/hyperlink" Target="http://www.techmania.cz/data/fil_3868.jpg" TargetMode="External"/><Relationship Id="rId24" Type="http://schemas.openxmlformats.org/officeDocument/2006/relationships/hyperlink" Target="http://www.egypte-antique.com/grece/hera.jpg" TargetMode="External"/><Relationship Id="rId32" Type="http://schemas.openxmlformats.org/officeDocument/2006/relationships/hyperlink" Target="http://www.thewitchsgarden.com/SH220-1.jpg" TargetMode="External"/><Relationship Id="rId5" Type="http://schemas.openxmlformats.org/officeDocument/2006/relationships/hyperlink" Target="http://cs.wikipedia.org/wiki/%C5%98eck%C3%A1_mytologie" TargetMode="External"/><Relationship Id="rId15" Type="http://schemas.openxmlformats.org/officeDocument/2006/relationships/hyperlink" Target="http://upload.wikimedia.org/wikipedia/commons/2/21/Amphora_Hades_Louvre_G209.jpg" TargetMode="External"/><Relationship Id="rId23" Type="http://schemas.openxmlformats.org/officeDocument/2006/relationships/hyperlink" Target="http://upload.wikimedia.org/wikipedia/commons/thumb/7/75/Andrea_Mantegna_045.jpg/491px-Andrea_Mantegna_045.jpg" TargetMode="External"/><Relationship Id="rId28" Type="http://schemas.openxmlformats.org/officeDocument/2006/relationships/hyperlink" Target="http://www.friendsofart.net/static/images/art1/francois-girardon-apollon-and-the-nymphs.jpg" TargetMode="External"/><Relationship Id="rId10" Type="http://schemas.openxmlformats.org/officeDocument/2006/relationships/hyperlink" Target="http://www.artchiv.info/obrazy/10859--Sandro-Botticelli--Zrozeni-Venuse.jpg" TargetMode="External"/><Relationship Id="rId19" Type="http://schemas.openxmlformats.org/officeDocument/2006/relationships/hyperlink" Target="http://upload.wikimedia.org/wikipedia/commons/8/80/Diane_de_Versailles_Leochares.jpg" TargetMode="External"/><Relationship Id="rId31" Type="http://schemas.openxmlformats.org/officeDocument/2006/relationships/hyperlink" Target="http://pohanskykruh.files.wordpress.com/2012/03/hermes.jpg" TargetMode="External"/><Relationship Id="rId4" Type="http://schemas.openxmlformats.org/officeDocument/2006/relationships/hyperlink" Target="http://anya.blog.cz/0901/olympane-12-nejvyssich-bohu" TargetMode="External"/><Relationship Id="rId9" Type="http://schemas.openxmlformats.org/officeDocument/2006/relationships/hyperlink" Target="http://upload.wikimedia.org/wikipedia/commons/2/20/Zeus_Otricoli_Pio-Clementino_Inv257.jpg" TargetMode="External"/><Relationship Id="rId14" Type="http://schemas.openxmlformats.org/officeDocument/2006/relationships/hyperlink" Target="http://thumbs.dreamstime.com/thumblarge_528/1281113578G772cV.jpg" TargetMode="External"/><Relationship Id="rId22" Type="http://schemas.openxmlformats.org/officeDocument/2006/relationships/hyperlink" Target="http://upload.wikimedia.org/wikipedia/commons/thumb/5/53/Vulcan_Coustou_Louvre_MR1814.jpg/200px-Vulcan_Coustou_Louvre_MR1814.jpg" TargetMode="External"/><Relationship Id="rId27" Type="http://schemas.openxmlformats.org/officeDocument/2006/relationships/hyperlink" Target="http://1.bp.blogspot.com/-GgFKj9HWSFY/TubcR-UNSNI/AAAAAAAAAJk/PJAns3hR1Qs/s1600/Demeter-greek-mythology-687072_600_730.jpg" TargetMode="External"/><Relationship Id="rId30" Type="http://schemas.openxmlformats.org/officeDocument/2006/relationships/hyperlink" Target="http://www.lamythologie.fr/mythologie-grecque/dieux-olympiens/hestia/sculptures/hestia-sculpture-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Obrázek 7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30436"/>
            <a:ext cx="6083300" cy="14859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99592" y="-68186"/>
            <a:ext cx="7776864" cy="7063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2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2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2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2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2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2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 školy: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Základní škola a Mateřská škola Kladno, Norská 2633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Autor: Mgr. Magda Špačková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 materiálu</a:t>
            </a: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 </a:t>
            </a: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VY_12_INOVACE_CJ.6.Spc.21_Recti_a_rimsti_bohove          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Datum: 1. 1. 2014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Ročník: 6.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Vzdělávací oblast: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Jazyk a jazyková komunikace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Vzdělávací obor: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Český jazyk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Řečtí a římští bohové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Číslo operačního programu: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CZ.1.07/1.4.00/21.3489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 projektu: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UČÍME SE S RADOSTÍ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200" b="1" dirty="0" smtClean="0">
              <a:solidFill>
                <a:srgbClr val="FF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2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Řečtí </a:t>
            </a:r>
            <a:r>
              <a:rPr lang="cs-CZ" sz="1200" b="1" dirty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a římští bohové</a:t>
            </a:r>
            <a:endParaRPr lang="cs-CZ" sz="1200" dirty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Anotace: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PPT prezentace řecké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mytologie, s důrazem na propojení s výtvarnou výchovou. Děti se seznámí se jmény řeckých a římských bohů, jejich atributy, souvislostmi mezi bohy, ale i s jejich slavnými i méně známými vyobrazeními. Na konci prezentace je kontrola. Větší efektivity dosáhneme, zařadíme-li PPT prezentaci při probírání mytologie a poté, co děti přečetly řecké báje (Petiška, Mertlík,…).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Klíčová slova: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řečtí a římští bohové, Zeus, Héra, Athéna, Chaos, Kronos, </a:t>
            </a:r>
            <a:r>
              <a:rPr kumimoji="0" lang="cs-CZ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Gaia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atribut, Jupiter, Juno, Minerva</a:t>
            </a:r>
            <a:endParaRPr kumimoji="0" lang="cs-C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074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772816"/>
            <a:ext cx="8229600" cy="1143000"/>
          </a:xfrm>
        </p:spPr>
        <p:txBody>
          <a:bodyPr/>
          <a:lstStyle/>
          <a:p>
            <a:r>
              <a:rPr lang="cs-CZ" dirty="0" smtClean="0"/>
              <a:t>Řečtí bohové a bohyně</a:t>
            </a:r>
            <a:endParaRPr lang="cs-CZ" dirty="0"/>
          </a:p>
        </p:txBody>
      </p:sp>
      <p:pic>
        <p:nvPicPr>
          <p:cNvPr id="4" name="Picture 2" descr="http://img.radio.cz/pictures/obrazy/rubens_peter_paul_shromazdeni_olympskych_boh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1840" y="3212976"/>
            <a:ext cx="381000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68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Zrození bohů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1340768"/>
            <a:ext cx="4040188" cy="478539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Prvním, kdo vypráví o řeckých bozích, byl </a:t>
            </a:r>
            <a:r>
              <a:rPr lang="cs-CZ" sz="2000" b="1" dirty="0" err="1" smtClean="0"/>
              <a:t>Hésiodos</a:t>
            </a:r>
            <a:r>
              <a:rPr lang="cs-CZ" sz="2000" dirty="0" smtClean="0"/>
              <a:t>  </a:t>
            </a:r>
            <a:r>
              <a:rPr lang="cs-CZ" sz="2000" dirty="0"/>
              <a:t>v </a:t>
            </a:r>
            <a:r>
              <a:rPr lang="cs-CZ" sz="2000" dirty="0" smtClean="0"/>
              <a:t> knize</a:t>
            </a:r>
            <a:r>
              <a:rPr lang="cs-CZ" sz="2000" dirty="0"/>
              <a:t> </a:t>
            </a:r>
            <a:r>
              <a:rPr lang="cs-CZ" sz="2000" b="1" i="1" dirty="0"/>
              <a:t>Zrození bohů</a:t>
            </a:r>
            <a:r>
              <a:rPr lang="cs-CZ" sz="2000" dirty="0"/>
              <a:t>.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Na počátku byl </a:t>
            </a:r>
            <a:r>
              <a:rPr lang="cs-CZ" sz="2000" b="1" dirty="0" smtClean="0"/>
              <a:t>Chaos</a:t>
            </a:r>
            <a:r>
              <a:rPr lang="cs-CZ" sz="2000" dirty="0" smtClean="0"/>
              <a:t>, prázdnota. </a:t>
            </a:r>
            <a:r>
              <a:rPr lang="cs-CZ" sz="2000" dirty="0"/>
              <a:t>Z prázdnoty se vynořila </a:t>
            </a:r>
            <a:r>
              <a:rPr lang="cs-CZ" sz="2000" dirty="0" smtClean="0"/>
              <a:t> </a:t>
            </a:r>
            <a:r>
              <a:rPr lang="cs-CZ" sz="2000" b="1" dirty="0" err="1" smtClean="0"/>
              <a:t>Gaia</a:t>
            </a:r>
            <a:r>
              <a:rPr lang="cs-CZ" sz="2000" dirty="0"/>
              <a:t> (Země) a několik dalších prvotních božstev; </a:t>
            </a:r>
            <a:r>
              <a:rPr lang="cs-CZ" sz="2000" dirty="0" err="1" smtClean="0"/>
              <a:t>Eros</a:t>
            </a:r>
            <a:r>
              <a:rPr lang="cs-CZ" sz="2000" dirty="0" smtClean="0"/>
              <a:t> (Láska</a:t>
            </a:r>
            <a:r>
              <a:rPr lang="cs-CZ" sz="2000" dirty="0"/>
              <a:t>), </a:t>
            </a:r>
            <a:r>
              <a:rPr lang="cs-CZ" sz="2000" dirty="0" smtClean="0"/>
              <a:t>Tartaros</a:t>
            </a:r>
            <a:r>
              <a:rPr lang="cs-CZ" sz="2000" dirty="0"/>
              <a:t> (Propast) a </a:t>
            </a:r>
            <a:r>
              <a:rPr lang="cs-CZ" sz="2000" dirty="0" smtClean="0"/>
              <a:t>Erebos</a:t>
            </a:r>
            <a:r>
              <a:rPr lang="cs-CZ" sz="2000" dirty="0"/>
              <a:t> (Tma</a:t>
            </a:r>
            <a:r>
              <a:rPr lang="cs-CZ" sz="2000" dirty="0" smtClean="0"/>
              <a:t>).</a:t>
            </a:r>
            <a:r>
              <a:rPr lang="cs-CZ" sz="2000" baseline="30000" dirty="0"/>
              <a:t> </a:t>
            </a:r>
            <a:r>
              <a:rPr lang="cs-CZ" sz="2000" dirty="0"/>
              <a:t> </a:t>
            </a:r>
            <a:r>
              <a:rPr lang="cs-CZ" sz="2000" dirty="0" err="1"/>
              <a:t>Gaia</a:t>
            </a:r>
            <a:r>
              <a:rPr lang="cs-CZ" sz="2000" dirty="0"/>
              <a:t> pak, bez mužské pomoci, porodila </a:t>
            </a:r>
            <a:r>
              <a:rPr lang="cs-CZ" sz="2000" b="1" dirty="0" err="1" smtClean="0"/>
              <a:t>Úrana</a:t>
            </a:r>
            <a:r>
              <a:rPr lang="cs-CZ" sz="2000" dirty="0"/>
              <a:t> (Nebe) který </a:t>
            </a:r>
            <a:r>
              <a:rPr lang="cs-CZ" sz="2000" dirty="0" smtClean="0"/>
              <a:t>ji </a:t>
            </a:r>
            <a:r>
              <a:rPr lang="cs-CZ" sz="2000" dirty="0"/>
              <a:t>následně oplodnil, z čehož vzešli nejprve </a:t>
            </a:r>
            <a:r>
              <a:rPr lang="cs-CZ" sz="2000" dirty="0" smtClean="0"/>
              <a:t> Titáni. Šest </a:t>
            </a:r>
            <a:r>
              <a:rPr lang="cs-CZ" sz="2000" dirty="0"/>
              <a:t>z nich pohlaví mužského </a:t>
            </a:r>
            <a:r>
              <a:rPr lang="cs-CZ" sz="2000" dirty="0" smtClean="0"/>
              <a:t>, např. </a:t>
            </a:r>
            <a:r>
              <a:rPr lang="cs-CZ" sz="2000" b="1" dirty="0" smtClean="0"/>
              <a:t>Kronos</a:t>
            </a:r>
            <a:r>
              <a:rPr lang="cs-CZ" sz="2000" dirty="0" smtClean="0"/>
              <a:t> a </a:t>
            </a:r>
            <a:r>
              <a:rPr lang="cs-CZ" sz="2000" dirty="0" err="1" smtClean="0"/>
              <a:t>Okeanos</a:t>
            </a:r>
            <a:r>
              <a:rPr lang="cs-CZ" sz="2000" dirty="0" smtClean="0"/>
              <a:t>, </a:t>
            </a:r>
            <a:r>
              <a:rPr lang="cs-CZ" sz="2000" dirty="0"/>
              <a:t>a šest ženského </a:t>
            </a:r>
            <a:r>
              <a:rPr lang="cs-CZ" sz="2000" dirty="0" smtClean="0"/>
              <a:t>, např. </a:t>
            </a:r>
            <a:r>
              <a:rPr lang="cs-CZ" sz="2000" dirty="0" err="1" smtClean="0"/>
              <a:t>Mnémosyné</a:t>
            </a:r>
            <a:r>
              <a:rPr lang="cs-CZ" sz="2000" dirty="0" smtClean="0"/>
              <a:t> (Paměť). </a:t>
            </a:r>
            <a:r>
              <a:rPr lang="cs-CZ" sz="2000" dirty="0"/>
              <a:t>Poté, co se narodil Kronos, </a:t>
            </a:r>
            <a:r>
              <a:rPr lang="cs-CZ" sz="2000" dirty="0" err="1"/>
              <a:t>Gaia</a:t>
            </a:r>
            <a:r>
              <a:rPr lang="cs-CZ" sz="2000" dirty="0"/>
              <a:t> a </a:t>
            </a:r>
            <a:r>
              <a:rPr lang="cs-CZ" sz="2000" dirty="0" err="1"/>
              <a:t>Úranos</a:t>
            </a:r>
            <a:r>
              <a:rPr lang="cs-CZ" sz="2000" dirty="0"/>
              <a:t> prohlásili, </a:t>
            </a:r>
            <a:r>
              <a:rPr lang="cs-CZ" sz="2000" dirty="0" smtClean="0"/>
              <a:t>že se </a:t>
            </a:r>
            <a:r>
              <a:rPr lang="cs-CZ" sz="2000" dirty="0"/>
              <a:t>už </a:t>
            </a:r>
            <a:r>
              <a:rPr lang="cs-CZ" sz="2000" dirty="0" smtClean="0"/>
              <a:t>nemají </a:t>
            </a:r>
            <a:r>
              <a:rPr lang="cs-CZ" sz="2000" dirty="0"/>
              <a:t>narodit žádní další Titáni; místo nich následovali </a:t>
            </a:r>
            <a:r>
              <a:rPr lang="cs-CZ" sz="2000" dirty="0" smtClean="0"/>
              <a:t>jednoocí</a:t>
            </a:r>
            <a:r>
              <a:rPr lang="cs-CZ" sz="2000" dirty="0"/>
              <a:t> </a:t>
            </a:r>
            <a:r>
              <a:rPr lang="cs-CZ" sz="2000" dirty="0" smtClean="0"/>
              <a:t>Kyklopové</a:t>
            </a:r>
            <a:r>
              <a:rPr lang="cs-CZ" sz="2000" dirty="0"/>
              <a:t> a </a:t>
            </a:r>
            <a:r>
              <a:rPr lang="cs-CZ" sz="2000" dirty="0" err="1" smtClean="0"/>
              <a:t>storucí</a:t>
            </a:r>
            <a:r>
              <a:rPr lang="cs-CZ" sz="2000" dirty="0" smtClean="0"/>
              <a:t> </a:t>
            </a:r>
            <a:r>
              <a:rPr lang="cs-CZ" sz="2000" dirty="0" err="1" smtClean="0"/>
              <a:t>Hekatoncheirové</a:t>
            </a:r>
            <a:r>
              <a:rPr lang="cs-CZ" sz="2000" dirty="0" smtClean="0"/>
              <a:t>.</a:t>
            </a:r>
            <a:r>
              <a:rPr lang="cs-CZ" sz="2000" dirty="0"/>
              <a:t> </a:t>
            </a:r>
            <a:endParaRPr lang="cs-CZ" sz="2000" dirty="0" smtClean="0"/>
          </a:p>
          <a:p>
            <a:endParaRPr lang="cs-CZ" sz="1200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644008" y="1268760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cs-CZ" sz="2000" b="0" dirty="0" smtClean="0"/>
              <a:t>J. H. W. </a:t>
            </a:r>
            <a:r>
              <a:rPr lang="cs-CZ" sz="2000" b="0" dirty="0" err="1" smtClean="0"/>
              <a:t>Tischbein</a:t>
            </a:r>
            <a:r>
              <a:rPr lang="cs-CZ" sz="2000" b="0" dirty="0" smtClean="0"/>
              <a:t>: Kyklop (1802)</a:t>
            </a:r>
            <a:endParaRPr lang="cs-CZ" sz="2000" b="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Picture 4" descr="http://upload.wikimedia.org/wikipedia/commons/thumb/0/0e/Polyphemus.gif/240px-Polyphemu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4864"/>
            <a:ext cx="3024336" cy="3692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12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le:The Mutiliation of Uranus by Satu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56272"/>
            <a:ext cx="7620000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Kronos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78768" y="1412776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Kronos</a:t>
            </a:r>
            <a:r>
              <a:rPr lang="cs-CZ" sz="2000" dirty="0"/>
              <a:t>, který byl úskočný a ze všech </a:t>
            </a:r>
            <a:r>
              <a:rPr lang="cs-CZ" sz="2000" dirty="0" err="1"/>
              <a:t>Gainých</a:t>
            </a:r>
            <a:r>
              <a:rPr lang="cs-CZ" sz="2000" dirty="0"/>
              <a:t> potomků </a:t>
            </a:r>
            <a:r>
              <a:rPr lang="cs-CZ" sz="2000" dirty="0" smtClean="0"/>
              <a:t>nejstrašnější, vykastroval    svého </a:t>
            </a:r>
            <a:r>
              <a:rPr lang="cs-CZ" sz="2000" dirty="0"/>
              <a:t>otce a stal se vládcem bohů spolu se svou sestrou a manželkou </a:t>
            </a:r>
            <a:r>
              <a:rPr lang="cs-CZ" sz="2000" dirty="0" err="1"/>
              <a:t>Rheiou</a:t>
            </a:r>
            <a:r>
              <a:rPr lang="cs-CZ" sz="2000" dirty="0"/>
              <a:t>, přičemž přijal zbylé Titány </a:t>
            </a:r>
            <a:r>
              <a:rPr lang="cs-CZ" sz="2000" dirty="0" smtClean="0"/>
              <a:t>na </a:t>
            </a:r>
            <a:r>
              <a:rPr lang="cs-CZ" sz="2000" dirty="0"/>
              <a:t>svůj dvůr</a:t>
            </a:r>
            <a:r>
              <a:rPr lang="cs-CZ" sz="2000" dirty="0" smtClean="0"/>
              <a:t>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 algn="ctr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  Giorgio </a:t>
            </a:r>
            <a:r>
              <a:rPr lang="cs-CZ" sz="2000" dirty="0" err="1" smtClean="0"/>
              <a:t>Vasari</a:t>
            </a:r>
            <a:r>
              <a:rPr lang="cs-CZ" sz="2000" dirty="0" smtClean="0"/>
              <a:t>: Uranova kastrace (16. stol.)</a:t>
            </a:r>
            <a:endParaRPr lang="cs-CZ" sz="2000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7823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Kronos </a:t>
            </a:r>
            <a:r>
              <a:rPr lang="cs-CZ" sz="1600" dirty="0" smtClean="0"/>
              <a:t>versus</a:t>
            </a:r>
            <a:r>
              <a:rPr lang="cs-CZ" dirty="0" smtClean="0"/>
              <a:t> Zeus</a:t>
            </a:r>
            <a:endParaRPr lang="cs-CZ" dirty="0"/>
          </a:p>
        </p:txBody>
      </p:sp>
      <p:pic>
        <p:nvPicPr>
          <p:cNvPr id="6146" name="Picture 2" descr="http://upload.wikimedia.org/wikipedia/commons/d/dd/Rubens_saturn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5459" y="1600200"/>
            <a:ext cx="214208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>
                <a:latin typeface="Calibri" pitchFamily="34" charset="0"/>
              </a:rPr>
              <a:t>Motiv konfliktu mezi otcem a synem se znovu projevil, když se Kronovi postavil jeho syn, Zeus. Jelikož Kronos zradil svého otce, bál se, že by jeho potomek mohl udělat to samé, </a:t>
            </a:r>
            <a:r>
              <a:rPr lang="cs-CZ" dirty="0" smtClean="0">
                <a:latin typeface="Calibri" pitchFamily="34" charset="0"/>
              </a:rPr>
              <a:t>proto </a:t>
            </a:r>
            <a:r>
              <a:rPr lang="cs-CZ" dirty="0">
                <a:latin typeface="Calibri" pitchFamily="34" charset="0"/>
              </a:rPr>
              <a:t>pokaždé, když </a:t>
            </a:r>
            <a:r>
              <a:rPr lang="cs-CZ" dirty="0" err="1">
                <a:latin typeface="Calibri" pitchFamily="34" charset="0"/>
              </a:rPr>
              <a:t>Rheia</a:t>
            </a:r>
            <a:r>
              <a:rPr lang="cs-CZ" dirty="0">
                <a:latin typeface="Calibri" pitchFamily="34" charset="0"/>
              </a:rPr>
              <a:t> porodila, uchvátil dítě a snědl ho. To </a:t>
            </a:r>
            <a:r>
              <a:rPr lang="cs-CZ" dirty="0" err="1">
                <a:latin typeface="Calibri" pitchFamily="34" charset="0"/>
              </a:rPr>
              <a:t>Rheia</a:t>
            </a:r>
            <a:r>
              <a:rPr lang="cs-CZ" dirty="0">
                <a:latin typeface="Calibri" pitchFamily="34" charset="0"/>
              </a:rPr>
              <a:t> nemohla snést, a proto ho oklamala tím, že novorozeného Dia ukryla a do jeho pokrývky zabalila kámen, který tak Kronos snědl</a:t>
            </a:r>
            <a:r>
              <a:rPr lang="cs-CZ" dirty="0" smtClean="0">
                <a:latin typeface="Calibri" pitchFamily="34" charset="0"/>
              </a:rPr>
              <a:t>.</a:t>
            </a:r>
          </a:p>
          <a:p>
            <a:pPr marL="0" indent="0">
              <a:buNone/>
            </a:pPr>
            <a:r>
              <a:rPr lang="cs-CZ" dirty="0" smtClean="0"/>
              <a:t>______________________ </a:t>
            </a:r>
          </a:p>
          <a:p>
            <a:pPr marL="0" indent="0">
              <a:buNone/>
            </a:pPr>
            <a:r>
              <a:rPr lang="cs-CZ" sz="2600" dirty="0" smtClean="0"/>
              <a:t>J. P. </a:t>
            </a:r>
            <a:r>
              <a:rPr lang="cs-CZ" sz="2600" dirty="0" err="1" smtClean="0"/>
              <a:t>Rubens</a:t>
            </a:r>
            <a:r>
              <a:rPr lang="cs-CZ" sz="2600" dirty="0" smtClean="0"/>
              <a:t>: Kronos požírající Poseidona (17. stol.)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404888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5089179"/>
            <a:ext cx="3008313" cy="1162050"/>
          </a:xfrm>
        </p:spPr>
        <p:txBody>
          <a:bodyPr/>
          <a:lstStyle/>
          <a:p>
            <a:r>
              <a:rPr lang="cs-CZ" b="0" dirty="0" smtClean="0"/>
              <a:t>Ch. Lamy: Zeus bojuje</a:t>
            </a:r>
            <a:br>
              <a:rPr lang="cs-CZ" b="0" dirty="0" smtClean="0"/>
            </a:br>
            <a:r>
              <a:rPr lang="cs-CZ" b="0" dirty="0" smtClean="0"/>
              <a:t> s Titány (18. stol.)</a:t>
            </a:r>
            <a:endParaRPr lang="cs-CZ" b="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467544" y="476672"/>
            <a:ext cx="3008313" cy="4691063"/>
          </a:xfrm>
        </p:spPr>
        <p:txBody>
          <a:bodyPr>
            <a:normAutofit lnSpcReduction="10000"/>
          </a:bodyPr>
          <a:lstStyle/>
          <a:p>
            <a:r>
              <a:rPr lang="cs-CZ" sz="2000" dirty="0"/>
              <a:t>Když Zeus vyrostl, podal svému otci nápoj, kvůli kterému vyzvracel </a:t>
            </a:r>
            <a:r>
              <a:rPr lang="cs-CZ" sz="2000" dirty="0" err="1"/>
              <a:t>Rheiny</a:t>
            </a:r>
            <a:r>
              <a:rPr lang="cs-CZ" sz="2000" dirty="0"/>
              <a:t> ostatní děti i s kamenem, které zůstal v jeho žaludku po celou tu dobu. </a:t>
            </a:r>
            <a:endParaRPr lang="cs-CZ" sz="2000" dirty="0" smtClean="0"/>
          </a:p>
          <a:p>
            <a:r>
              <a:rPr lang="cs-CZ" sz="2000" dirty="0" smtClean="0"/>
              <a:t>Zeus </a:t>
            </a:r>
            <a:r>
              <a:rPr lang="cs-CZ" sz="2000" dirty="0"/>
              <a:t>pak vyhlásil Kronovi válku o vládu nad bohy. Zeus a jeho sourozenci nakonec s pomocí Kyklopů a </a:t>
            </a:r>
            <a:r>
              <a:rPr lang="cs-CZ" sz="2000" dirty="0" err="1"/>
              <a:t>Hekatoncheirů</a:t>
            </a:r>
            <a:r>
              <a:rPr lang="cs-CZ" sz="2000" dirty="0"/>
              <a:t>, které vysvobodili </a:t>
            </a:r>
            <a:r>
              <a:rPr lang="cs-CZ" sz="2000" dirty="0" smtClean="0"/>
              <a:t>z </a:t>
            </a:r>
            <a:r>
              <a:rPr lang="cs-CZ" sz="2000" dirty="0"/>
              <a:t>Tartaru, ve válce zvítězili, načež byli Kronos a Titáni svrženi do Tartaru.</a:t>
            </a:r>
          </a:p>
          <a:p>
            <a:endParaRPr lang="cs-CZ" sz="2000" dirty="0"/>
          </a:p>
        </p:txBody>
      </p:sp>
      <p:pic>
        <p:nvPicPr>
          <p:cNvPr id="9218" name="Picture 2" descr="http://2.bp.blogspot.com/-PnbmXWAyUSY/UaIXjwM6doI/AAAAAAAAAHo/yaOOnUsk-e8/s1600/giove-fulmina-i-tita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20688"/>
            <a:ext cx="4320480" cy="5611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635896" y="404664"/>
            <a:ext cx="5111750" cy="5853113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731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Olympané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Nejvyšším bohem se tedy stal </a:t>
            </a:r>
            <a:r>
              <a:rPr lang="cs-CZ" b="1" dirty="0"/>
              <a:t>Zeus</a:t>
            </a:r>
            <a:r>
              <a:rPr lang="cs-CZ" dirty="0"/>
              <a:t>; dalšími členy dvanáctera nejvyšších bohů, tzv. Olympanů, byli jeho sourozenci </a:t>
            </a:r>
            <a:r>
              <a:rPr lang="cs-CZ" b="1" dirty="0" err="1"/>
              <a:t>Poseidón</a:t>
            </a:r>
            <a:r>
              <a:rPr lang="cs-CZ" b="1" dirty="0"/>
              <a:t>, </a:t>
            </a:r>
            <a:r>
              <a:rPr lang="cs-CZ" b="1" dirty="0" err="1"/>
              <a:t>Hádés</a:t>
            </a:r>
            <a:r>
              <a:rPr lang="cs-CZ" b="1" dirty="0"/>
              <a:t>, Héra, </a:t>
            </a:r>
            <a:r>
              <a:rPr lang="cs-CZ" b="1" dirty="0" err="1"/>
              <a:t>Hestia</a:t>
            </a:r>
            <a:r>
              <a:rPr lang="cs-CZ" b="1" dirty="0"/>
              <a:t>, Démétér </a:t>
            </a:r>
            <a:r>
              <a:rPr lang="cs-CZ" dirty="0"/>
              <a:t>a jeho potomci </a:t>
            </a:r>
            <a:r>
              <a:rPr lang="cs-CZ" b="1" dirty="0"/>
              <a:t>Athéna, Apollón, Artemis, </a:t>
            </a:r>
            <a:r>
              <a:rPr lang="cs-CZ" b="1" dirty="0" err="1"/>
              <a:t>Héfaistos</a:t>
            </a:r>
            <a:r>
              <a:rPr lang="cs-CZ" b="1" dirty="0"/>
              <a:t>, </a:t>
            </a:r>
            <a:r>
              <a:rPr lang="cs-CZ" b="1" dirty="0" err="1"/>
              <a:t>Hermés</a:t>
            </a:r>
            <a:r>
              <a:rPr lang="cs-CZ" b="1" dirty="0"/>
              <a:t> a </a:t>
            </a:r>
            <a:r>
              <a:rPr lang="cs-CZ" b="1" dirty="0" err="1"/>
              <a:t>Arés</a:t>
            </a:r>
            <a:r>
              <a:rPr lang="cs-CZ" dirty="0"/>
              <a:t>. </a:t>
            </a:r>
          </a:p>
          <a:p>
            <a:r>
              <a:rPr lang="cs-CZ" dirty="0"/>
              <a:t>Jak vidíme , chybějí tu takoví významní bohové jako například </a:t>
            </a:r>
            <a:r>
              <a:rPr lang="cs-CZ" b="1" dirty="0"/>
              <a:t>Dionýsos</a:t>
            </a:r>
            <a:r>
              <a:rPr lang="cs-CZ" dirty="0"/>
              <a:t> nebo </a:t>
            </a:r>
            <a:r>
              <a:rPr lang="cs-CZ" b="1" dirty="0" err="1"/>
              <a:t>Afrodíta</a:t>
            </a:r>
            <a:r>
              <a:rPr lang="cs-CZ" dirty="0"/>
              <a:t>. Podle převládajícího výkladu </a:t>
            </a:r>
            <a:r>
              <a:rPr lang="cs-CZ" dirty="0" smtClean="0"/>
              <a:t>tomu tak bylo proto</a:t>
            </a:r>
            <a:r>
              <a:rPr lang="cs-CZ" dirty="0"/>
              <a:t>, že tito bohové nesídlili </a:t>
            </a:r>
            <a:r>
              <a:rPr lang="cs-CZ" dirty="0" smtClean="0"/>
              <a:t>na </a:t>
            </a:r>
            <a:r>
              <a:rPr lang="cs-CZ" dirty="0"/>
              <a:t>Olympu od počátku, ale byli  tam teprve dovedeni a přijati. </a:t>
            </a:r>
          </a:p>
          <a:p>
            <a:r>
              <a:rPr lang="cs-CZ" dirty="0"/>
              <a:t>Na Olympu bydleli původně prostě; pak jim ovšem </a:t>
            </a:r>
            <a:r>
              <a:rPr lang="cs-CZ" dirty="0" err="1"/>
              <a:t>Héfaistos</a:t>
            </a:r>
            <a:r>
              <a:rPr lang="cs-CZ" dirty="0"/>
              <a:t> vybudoval nádherné paláce ze zlata a bronzu.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685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3/33/Genealogie_%C5%99eck%C3%BDch_boh%C5%AF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948" y="260648"/>
            <a:ext cx="9281875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16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files.hestiaajinepriserky.webnode.cz/200000013-b2d0db35d9/rodokmen.bm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16305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30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Znáš hlavní řecké a římské bohy?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Podle charakteristiky a obrazu </a:t>
            </a:r>
            <a:r>
              <a:rPr lang="cs-CZ" dirty="0" smtClean="0"/>
              <a:t>doplň: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1. řecké jméno boha</a:t>
            </a:r>
          </a:p>
          <a:p>
            <a:pPr marL="0" indent="0">
              <a:buNone/>
            </a:pPr>
            <a:r>
              <a:rPr lang="cs-CZ" dirty="0" smtClean="0"/>
              <a:t>2. latinské jméno boha</a:t>
            </a:r>
          </a:p>
          <a:p>
            <a:pPr marL="0" indent="0">
              <a:buNone/>
            </a:pPr>
            <a:r>
              <a:rPr lang="cs-CZ" dirty="0" smtClean="0"/>
              <a:t>3. typický atribut</a:t>
            </a:r>
          </a:p>
        </p:txBody>
      </p:sp>
    </p:spTree>
    <p:extLst>
      <p:ext uri="{BB962C8B-B14F-4D97-AF65-F5344CB8AC3E}">
        <p14:creationId xmlns:p14="http://schemas.microsoft.com/office/powerpoint/2010/main" val="220142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ernahistorie.estranky.cz/img/mid/3/busta-d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08225"/>
            <a:ext cx="2592288" cy="394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upload.wikimedia.org/wikipedia/commons/thumb/1/17/Zeus_Hermitage_St._Petersburg_20021009.jpg/300px-Zeus_Hermitage_St._Petersburg_200210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685" y="692696"/>
            <a:ext cx="2537595" cy="398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827584" y="4800600"/>
            <a:ext cx="7272808" cy="150872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charset="0"/>
                <a:cs typeface="Arial" charset="0"/>
              </a:rPr>
              <a:t>1. Nejvyšší </a:t>
            </a:r>
            <a:r>
              <a:rPr lang="cs-CZ" dirty="0">
                <a:latin typeface="Arial" charset="0"/>
                <a:cs typeface="Arial" charset="0"/>
              </a:rPr>
              <a:t>bůh, vládce  bouří a </a:t>
            </a:r>
            <a:r>
              <a:rPr lang="cs-CZ" dirty="0" smtClean="0">
                <a:latin typeface="Arial" charset="0"/>
                <a:cs typeface="Arial" charset="0"/>
              </a:rPr>
              <a:t>blesků</a:t>
            </a:r>
            <a:br>
              <a:rPr lang="cs-CZ" dirty="0" smtClean="0">
                <a:latin typeface="Arial" charset="0"/>
                <a:cs typeface="Arial" charset="0"/>
              </a:rPr>
            </a:br>
            <a:r>
              <a:rPr lang="cs-CZ" dirty="0">
                <a:latin typeface="Arial" charset="0"/>
                <a:cs typeface="Arial" charset="0"/>
              </a:rPr>
              <a:t/>
            </a:r>
            <a:br>
              <a:rPr lang="cs-CZ" dirty="0">
                <a:latin typeface="Arial" charset="0"/>
                <a:cs typeface="Arial" charset="0"/>
              </a:rPr>
            </a:br>
            <a:r>
              <a:rPr lang="cs-CZ" dirty="0">
                <a:latin typeface="Arial" charset="0"/>
                <a:cs typeface="Arial" charset="0"/>
              </a:rPr>
              <a:t>u Řeků________________ u Římanů </a:t>
            </a:r>
            <a:r>
              <a:rPr lang="cs-CZ" dirty="0" smtClean="0">
                <a:latin typeface="Arial" charset="0"/>
                <a:cs typeface="Arial" charset="0"/>
              </a:rPr>
              <a:t>_______________________</a:t>
            </a:r>
            <a:br>
              <a:rPr lang="cs-CZ" dirty="0" smtClean="0">
                <a:latin typeface="Arial" charset="0"/>
                <a:cs typeface="Arial" charset="0"/>
              </a:rPr>
            </a:br>
            <a:r>
              <a:rPr lang="cs-CZ" dirty="0">
                <a:latin typeface="Arial" charset="0"/>
                <a:cs typeface="Arial" charset="0"/>
              </a:rPr>
              <a:t/>
            </a:r>
            <a:br>
              <a:rPr lang="cs-CZ" dirty="0">
                <a:latin typeface="Arial" charset="0"/>
                <a:cs typeface="Arial" charset="0"/>
              </a:rPr>
            </a:br>
            <a:r>
              <a:rPr lang="cs-CZ" dirty="0">
                <a:latin typeface="Arial" charset="0"/>
                <a:cs typeface="Arial" charset="0"/>
              </a:rPr>
              <a:t>Atribut 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873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27584" y="5013176"/>
            <a:ext cx="7344816" cy="1512168"/>
          </a:xfrm>
        </p:spPr>
        <p:txBody>
          <a:bodyPr>
            <a:noAutofit/>
          </a:bodyPr>
          <a:lstStyle/>
          <a:p>
            <a:r>
              <a:rPr lang="cs-CZ" sz="2000" b="1" dirty="0" smtClean="0">
                <a:latin typeface="Arial" charset="0"/>
                <a:cs typeface="Arial" charset="0"/>
              </a:rPr>
              <a:t>2. Bůh </a:t>
            </a:r>
            <a:r>
              <a:rPr lang="cs-CZ" sz="2000" b="1" dirty="0">
                <a:latin typeface="Arial" charset="0"/>
                <a:cs typeface="Arial" charset="0"/>
              </a:rPr>
              <a:t>vína a </a:t>
            </a:r>
            <a:r>
              <a:rPr lang="cs-CZ" sz="1800" b="1" dirty="0">
                <a:latin typeface="Arial" charset="0"/>
                <a:cs typeface="Arial" charset="0"/>
              </a:rPr>
              <a:t>vinařství</a:t>
            </a:r>
          </a:p>
          <a:p>
            <a:r>
              <a:rPr lang="cs-CZ" sz="2000" b="1" dirty="0">
                <a:latin typeface="Arial" charset="0"/>
                <a:cs typeface="Arial" charset="0"/>
              </a:rPr>
              <a:t>u Řeků</a:t>
            </a:r>
            <a:r>
              <a:rPr lang="cs-CZ" sz="2000" b="1" dirty="0" smtClean="0">
                <a:latin typeface="Arial" charset="0"/>
                <a:cs typeface="Arial" charset="0"/>
              </a:rPr>
              <a:t>_______________ </a:t>
            </a:r>
            <a:r>
              <a:rPr lang="cs-CZ" sz="2000" b="1" dirty="0">
                <a:latin typeface="Arial" charset="0"/>
                <a:cs typeface="Arial" charset="0"/>
              </a:rPr>
              <a:t>u Římanů </a:t>
            </a:r>
            <a:r>
              <a:rPr lang="cs-CZ" sz="2000" b="1" dirty="0" smtClean="0">
                <a:latin typeface="Arial" charset="0"/>
                <a:cs typeface="Arial" charset="0"/>
              </a:rPr>
              <a:t>____________________</a:t>
            </a:r>
            <a:r>
              <a:rPr lang="cs-CZ" sz="2000" b="1" dirty="0">
                <a:latin typeface="Arial" charset="0"/>
                <a:cs typeface="Arial" charset="0"/>
              </a:rPr>
              <a:t/>
            </a:r>
            <a:br>
              <a:rPr lang="cs-CZ" sz="2000" b="1" dirty="0">
                <a:latin typeface="Arial" charset="0"/>
                <a:cs typeface="Arial" charset="0"/>
              </a:rPr>
            </a:br>
            <a:r>
              <a:rPr lang="cs-CZ" sz="2000" b="1" dirty="0">
                <a:latin typeface="Arial" charset="0"/>
                <a:cs typeface="Arial" charset="0"/>
              </a:rPr>
              <a:t/>
            </a:r>
            <a:br>
              <a:rPr lang="cs-CZ" sz="2000" b="1" dirty="0">
                <a:latin typeface="Arial" charset="0"/>
                <a:cs typeface="Arial" charset="0"/>
              </a:rPr>
            </a:br>
            <a:r>
              <a:rPr lang="cs-CZ" sz="2000" b="1" dirty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  <p:pic>
        <p:nvPicPr>
          <p:cNvPr id="7" name="Picture 2" descr="http://www.rmo.nl/beeld/Ecards/Dionysos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66" b="1976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46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awiggins.files.wordpress.com/2010/02/poseidon_sculpture_copenhagen_200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404664"/>
            <a:ext cx="4248472" cy="427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text 3"/>
          <p:cNvSpPr txBox="1">
            <a:spLocks/>
          </p:cNvSpPr>
          <p:nvPr/>
        </p:nvSpPr>
        <p:spPr>
          <a:xfrm>
            <a:off x="827584" y="5013176"/>
            <a:ext cx="7344816" cy="151216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3. Bůh </a:t>
            </a:r>
            <a:r>
              <a:rPr lang="cs-CZ" sz="2000" b="1" dirty="0">
                <a:latin typeface="Arial" charset="0"/>
                <a:cs typeface="Arial" charset="0"/>
              </a:rPr>
              <a:t>moře a námořního loďstva, vládce všech mořských zvířat </a:t>
            </a: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19644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reckamytologie.sweb.cz/mytologie/afrodit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6076950" cy="40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text 3"/>
          <p:cNvSpPr txBox="1">
            <a:spLocks/>
          </p:cNvSpPr>
          <p:nvPr/>
        </p:nvSpPr>
        <p:spPr>
          <a:xfrm>
            <a:off x="827584" y="5013176"/>
            <a:ext cx="7344816" cy="151216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4. Bohyně </a:t>
            </a:r>
            <a:r>
              <a:rPr lang="cs-CZ" sz="2000" b="1" dirty="0">
                <a:latin typeface="Arial" charset="0"/>
                <a:cs typeface="Arial" charset="0"/>
              </a:rPr>
              <a:t>lásky a krásy, zrozena z mořské pěny </a:t>
            </a: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84442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thumb/4/42/Amphora_birth_Athena_Louvre_F32.jpg/220px-Amphora_birth_Athena_Louvre_F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2917"/>
            <a:ext cx="20955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upload.wikimedia.org/wikipedia/commons/thumb/d/db/Athena_Parthenos_Altemps_Inv8622.jpg/200px-Athena_Parthenos_Altemps_Inv86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32917"/>
            <a:ext cx="1905000" cy="319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humbs.dreamstime.com/thumblarge_528/1281113578G772c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32917"/>
            <a:ext cx="28479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ástupný symbol pro text 3"/>
          <p:cNvSpPr txBox="1">
            <a:spLocks/>
          </p:cNvSpPr>
          <p:nvPr/>
        </p:nvSpPr>
        <p:spPr>
          <a:xfrm>
            <a:off x="539552" y="4797152"/>
            <a:ext cx="7920880" cy="151216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5. Bohyně </a:t>
            </a:r>
            <a:r>
              <a:rPr lang="cs-CZ" sz="2000" b="1" dirty="0">
                <a:latin typeface="Arial" charset="0"/>
                <a:cs typeface="Arial" charset="0"/>
              </a:rPr>
              <a:t>moudrosti a vítězně vedené války, </a:t>
            </a:r>
            <a:r>
              <a:rPr lang="cs-CZ" sz="2000" b="1" dirty="0" smtClean="0">
                <a:latin typeface="Arial" charset="0"/>
                <a:cs typeface="Arial" charset="0"/>
              </a:rPr>
              <a:t>ochránkyně </a:t>
            </a:r>
            <a:r>
              <a:rPr lang="cs-CZ" sz="2000" b="1" dirty="0">
                <a:latin typeface="Arial" charset="0"/>
                <a:cs typeface="Arial" charset="0"/>
              </a:rPr>
              <a:t>práva, spravedlnosti a umění</a:t>
            </a: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24835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thumb/7/71/Hades-et-Cerberus-III.jpg/225px-Hades-et-Cerberus-I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46944"/>
            <a:ext cx="2143125" cy="340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pload.wikimedia.org/wikipedia/commons/2/21/Amphora_Hades_Louvre_G2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39952" y="734120"/>
            <a:ext cx="3608472" cy="395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text 3"/>
          <p:cNvSpPr txBox="1">
            <a:spLocks/>
          </p:cNvSpPr>
          <p:nvPr/>
        </p:nvSpPr>
        <p:spPr>
          <a:xfrm>
            <a:off x="827584" y="4797152"/>
            <a:ext cx="7344816" cy="165618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6. Bůh podsvětí, bratr Dia, manžel Persefony.</a:t>
            </a:r>
            <a:endParaRPr lang="cs-CZ" sz="2000" b="1" dirty="0"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70171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techmania.cz/data/fil_37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1"/>
            <a:ext cx="2505075" cy="40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upload.wikimedia.org/wikipedia/commons/6/68/Berlin_-_Brandenburger_Tor_-_Mars_cropp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6672"/>
            <a:ext cx="2283922" cy="40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text 3"/>
          <p:cNvSpPr txBox="1">
            <a:spLocks/>
          </p:cNvSpPr>
          <p:nvPr/>
        </p:nvSpPr>
        <p:spPr>
          <a:xfrm>
            <a:off x="827584" y="4797152"/>
            <a:ext cx="7344816" cy="165618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7. Bůh zuřivé války a válečného vraždění, u Římanů otec Romula a Rema.</a:t>
            </a: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88759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8/80/Diane_de_Versailles_Leochar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52252"/>
            <a:ext cx="2736304" cy="4207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5/5c/Artemis_Kephisodotos_Musei_Capitolini_MC11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3177122" cy="4207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text 3"/>
          <p:cNvSpPr txBox="1">
            <a:spLocks/>
          </p:cNvSpPr>
          <p:nvPr/>
        </p:nvSpPr>
        <p:spPr>
          <a:xfrm>
            <a:off x="539552" y="4941168"/>
            <a:ext cx="7920880" cy="151216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8. Panenská bohyně lovu a Měsíce, sestra </a:t>
            </a:r>
            <a:r>
              <a:rPr lang="cs-CZ" sz="2000" b="1" dirty="0" err="1" smtClean="0">
                <a:latin typeface="Arial" charset="0"/>
                <a:cs typeface="Arial" charset="0"/>
              </a:rPr>
              <a:t>Apollónova</a:t>
            </a:r>
            <a:endParaRPr lang="cs-CZ" sz="2000" b="1" dirty="0"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78442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ostavy.cz/foto/hefaistos-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jirik.tk.sweb.cz/bobove/sochy/hefaist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48680"/>
            <a:ext cx="190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text 3"/>
          <p:cNvSpPr txBox="1">
            <a:spLocks/>
          </p:cNvSpPr>
          <p:nvPr/>
        </p:nvSpPr>
        <p:spPr>
          <a:xfrm>
            <a:off x="827584" y="4797152"/>
            <a:ext cx="7344816" cy="165618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9. Nehezký </a:t>
            </a:r>
            <a:r>
              <a:rPr lang="cs-CZ" sz="2000" b="1" dirty="0">
                <a:latin typeface="Arial" charset="0"/>
                <a:cs typeface="Arial" charset="0"/>
              </a:rPr>
              <a:t>chromý bůh ohně a kovářství, zbrojíř bohů </a:t>
            </a:r>
            <a:r>
              <a:rPr lang="cs-CZ" sz="2000" b="1" dirty="0" smtClean="0">
                <a:latin typeface="Arial" charset="0"/>
                <a:cs typeface="Arial" charset="0"/>
              </a:rPr>
              <a:t>a </a:t>
            </a:r>
            <a:r>
              <a:rPr lang="cs-CZ" sz="2000" b="1" dirty="0">
                <a:latin typeface="Arial" charset="0"/>
                <a:cs typeface="Arial" charset="0"/>
              </a:rPr>
              <a:t>velký </a:t>
            </a:r>
            <a:r>
              <a:rPr lang="cs-CZ" sz="2000" b="1" dirty="0" smtClean="0">
                <a:latin typeface="Arial" charset="0"/>
                <a:cs typeface="Arial" charset="0"/>
              </a:rPr>
              <a:t>umělec, manžel krásné Afrodity  </a:t>
            </a:r>
            <a:endParaRPr lang="cs-CZ" sz="2000" b="1" dirty="0"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  <p:pic>
        <p:nvPicPr>
          <p:cNvPr id="2056" name="Picture 8" descr="File:Andrea Mantegna 0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7" y="276830"/>
            <a:ext cx="3345890" cy="408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01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3"/>
          <p:cNvSpPr txBox="1">
            <a:spLocks/>
          </p:cNvSpPr>
          <p:nvPr/>
        </p:nvSpPr>
        <p:spPr>
          <a:xfrm>
            <a:off x="539552" y="4941168"/>
            <a:ext cx="7920880" cy="151216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10. Nejvyšší </a:t>
            </a:r>
            <a:r>
              <a:rPr lang="cs-CZ" sz="2000" b="1" dirty="0">
                <a:latin typeface="Arial" charset="0"/>
                <a:cs typeface="Arial" charset="0"/>
              </a:rPr>
              <a:t>bohyně a královna nebes, </a:t>
            </a:r>
            <a:endParaRPr lang="cs-CZ" sz="2000" b="1" dirty="0" smtClean="0"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chrání </a:t>
            </a:r>
            <a:r>
              <a:rPr lang="cs-CZ" sz="2000" b="1" dirty="0">
                <a:latin typeface="Arial" charset="0"/>
                <a:cs typeface="Arial" charset="0"/>
              </a:rPr>
              <a:t>manželství </a:t>
            </a: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  <p:pic>
        <p:nvPicPr>
          <p:cNvPr id="3074" name="Picture 2" descr="http://www.egypte-antique.com/grece/h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20688"/>
            <a:ext cx="2314575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upload.wikimedia.org/wikipedia/commons/8/8d/Hera_Barberini_Pio-Clementino_Inv2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412" y="620688"/>
            <a:ext cx="2664296" cy="479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40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1.bp.blogspot.com/-GgFKj9HWSFY/TubcR-UNSNI/AAAAAAAAAJk/PJAns3hR1Qs/s1600/Demeter-greek-mythology-687072_600_7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99467"/>
            <a:ext cx="3168352" cy="385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text 3"/>
          <p:cNvSpPr txBox="1">
            <a:spLocks/>
          </p:cNvSpPr>
          <p:nvPr/>
        </p:nvSpPr>
        <p:spPr>
          <a:xfrm>
            <a:off x="486397" y="5157192"/>
            <a:ext cx="7920880" cy="151216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11. Bohyně </a:t>
            </a:r>
            <a:r>
              <a:rPr lang="cs-CZ" sz="2000" b="1" dirty="0">
                <a:latin typeface="Arial" charset="0"/>
                <a:cs typeface="Arial" charset="0"/>
              </a:rPr>
              <a:t>plodnosti země a rolnictví</a:t>
            </a: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  <p:pic>
        <p:nvPicPr>
          <p:cNvPr id="4100" name="Picture 4" descr="http://static.tumblr.com/c90c14949adce3477cb5ae8a03fc754e/djnfl7d/ZlUmjuhpx/tumblr_static_statuedemet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99467"/>
            <a:ext cx="3009139" cy="451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57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3"/>
          <p:cNvSpPr txBox="1">
            <a:spLocks/>
          </p:cNvSpPr>
          <p:nvPr/>
        </p:nvSpPr>
        <p:spPr>
          <a:xfrm>
            <a:off x="816968" y="4437112"/>
            <a:ext cx="7344816" cy="165618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12. Bůh </a:t>
            </a:r>
            <a:r>
              <a:rPr lang="cs-CZ" sz="2000" b="1" dirty="0">
                <a:latin typeface="Arial" charset="0"/>
                <a:cs typeface="Arial" charset="0"/>
              </a:rPr>
              <a:t>světla, věštby a básnického umění, neomylný střelec, </a:t>
            </a:r>
            <a:r>
              <a:rPr lang="cs-CZ" sz="2000" b="1" dirty="0" smtClean="0">
                <a:latin typeface="Arial" charset="0"/>
                <a:cs typeface="Arial" charset="0"/>
              </a:rPr>
              <a:t>věštec</a:t>
            </a:r>
            <a:r>
              <a:rPr lang="cs-CZ" sz="2000" b="1" dirty="0">
                <a:latin typeface="Arial" charset="0"/>
                <a:cs typeface="Arial" charset="0"/>
              </a:rPr>
              <a:t>, mistr ve hře na lyru, vůdce devíti Múz, ochraňujících umění </a:t>
            </a: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  <p:pic>
        <p:nvPicPr>
          <p:cNvPr id="5124" name="Picture 4" descr="http://www.friendsofart.net/static/images/art1/francois-girardon-apollon-and-the-nymph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6927"/>
            <a:ext cx="4885556" cy="400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85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3"/>
          <p:cNvSpPr txBox="1">
            <a:spLocks/>
          </p:cNvSpPr>
          <p:nvPr/>
        </p:nvSpPr>
        <p:spPr>
          <a:xfrm>
            <a:off x="539552" y="4941168"/>
            <a:ext cx="7920880" cy="151216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13. Bohyně </a:t>
            </a:r>
            <a:r>
              <a:rPr lang="cs-CZ" sz="2000" b="1" dirty="0">
                <a:latin typeface="Arial" charset="0"/>
                <a:cs typeface="Arial" charset="0"/>
              </a:rPr>
              <a:t>planoucího rodinného krbu </a:t>
            </a: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  <p:pic>
        <p:nvPicPr>
          <p:cNvPr id="6148" name="Picture 4" descr="http://4.bp.blogspot.com/-fWUUHP_mwo4/T81IS_CzidI/AAAAAAAAJl4/3BNXMOokv_0/s1600/hest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48680"/>
            <a:ext cx="2924175" cy="416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lamythologie.fr/mythologie-grecque/dieux-olympiens/hestia/sculptures/hestia-sculpture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48680"/>
            <a:ext cx="2553888" cy="418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96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3"/>
          <p:cNvSpPr txBox="1">
            <a:spLocks/>
          </p:cNvSpPr>
          <p:nvPr/>
        </p:nvSpPr>
        <p:spPr>
          <a:xfrm>
            <a:off x="816968" y="4437112"/>
            <a:ext cx="7571456" cy="165618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14. </a:t>
            </a:r>
            <a:r>
              <a:rPr lang="cs-CZ" sz="2000" b="1" dirty="0">
                <a:latin typeface="Arial" charset="0"/>
                <a:cs typeface="Arial" charset="0"/>
              </a:rPr>
              <a:t>posel bohů, průvodce mrtvých do podsvětí, </a:t>
            </a:r>
            <a:r>
              <a:rPr lang="cs-CZ" sz="2000" b="1" dirty="0" smtClean="0">
                <a:latin typeface="Arial" charset="0"/>
                <a:cs typeface="Arial" charset="0"/>
              </a:rPr>
              <a:t>bůh </a:t>
            </a:r>
            <a:r>
              <a:rPr lang="cs-CZ" sz="2000" b="1" dirty="0">
                <a:latin typeface="Arial" charset="0"/>
                <a:cs typeface="Arial" charset="0"/>
              </a:rPr>
              <a:t>obchodníků, řečníků, poutníků, atletů, podvodníků i zlodějů</a:t>
            </a:r>
          </a:p>
          <a:p>
            <a:pPr marL="0" indent="0">
              <a:buNone/>
            </a:pPr>
            <a:r>
              <a:rPr lang="cs-CZ" sz="2000" b="1" dirty="0" smtClean="0">
                <a:latin typeface="Arial" charset="0"/>
                <a:cs typeface="Arial" charset="0"/>
              </a:rPr>
              <a:t>u Řeků_______________ u Římanů ____________________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/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Atribut ___________________</a:t>
            </a:r>
            <a:endParaRPr lang="cs-CZ" sz="2000" b="1" dirty="0"/>
          </a:p>
        </p:txBody>
      </p:sp>
      <p:pic>
        <p:nvPicPr>
          <p:cNvPr id="7170" name="Picture 2" descr="http://pohanskykruh.files.wordpress.com/2012/03/herm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76672"/>
            <a:ext cx="2635292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thewitchsgarden.com/SH220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7646"/>
            <a:ext cx="2466436" cy="3691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36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67544" y="1479402"/>
            <a:ext cx="4040188" cy="639762"/>
          </a:xfrm>
        </p:spPr>
        <p:txBody>
          <a:bodyPr/>
          <a:lstStyle/>
          <a:p>
            <a:r>
              <a:rPr lang="cs-CZ" dirty="0" smtClean="0"/>
              <a:t>Řečtí bohové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457200" indent="-457200">
              <a:buAutoNum type="arabicPeriod"/>
            </a:pPr>
            <a:r>
              <a:rPr lang="cs-CZ" dirty="0" smtClean="0"/>
              <a:t>Zeus</a:t>
            </a:r>
          </a:p>
          <a:p>
            <a:pPr marL="457200" indent="-457200">
              <a:buAutoNum type="arabicPeriod"/>
            </a:pPr>
            <a:r>
              <a:rPr lang="cs-CZ" dirty="0" smtClean="0"/>
              <a:t>Dionýsos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Poseidón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err="1" smtClean="0"/>
              <a:t>Afrodíté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Athéna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Hádés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err="1" smtClean="0"/>
              <a:t>Arés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Artemis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Héfaistos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Héra</a:t>
            </a:r>
          </a:p>
          <a:p>
            <a:pPr marL="457200" indent="-457200">
              <a:buAutoNum type="arabicPeriod"/>
            </a:pPr>
            <a:r>
              <a:rPr lang="cs-CZ" dirty="0" smtClean="0"/>
              <a:t>Démétér</a:t>
            </a:r>
          </a:p>
          <a:p>
            <a:pPr marL="457200" indent="-457200">
              <a:buAutoNum type="arabicPeriod"/>
            </a:pPr>
            <a:r>
              <a:rPr lang="cs-CZ" dirty="0" smtClean="0"/>
              <a:t>Apollon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Hestia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err="1" smtClean="0"/>
              <a:t>Hermés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2411761" y="1484784"/>
            <a:ext cx="2232248" cy="639762"/>
          </a:xfrm>
        </p:spPr>
        <p:txBody>
          <a:bodyPr/>
          <a:lstStyle/>
          <a:p>
            <a:r>
              <a:rPr lang="cs-CZ" dirty="0" smtClean="0"/>
              <a:t>Římští bohové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2339752" y="2132856"/>
            <a:ext cx="2160240" cy="3951288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AutoNum type="arabicPeriod"/>
            </a:pPr>
            <a:r>
              <a:rPr lang="cs-CZ" dirty="0" smtClean="0"/>
              <a:t>Jupiter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Bacchus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Neptun</a:t>
            </a:r>
          </a:p>
          <a:p>
            <a:pPr marL="457200" indent="-457200">
              <a:buAutoNum type="arabicPeriod"/>
            </a:pPr>
            <a:r>
              <a:rPr lang="cs-CZ" dirty="0" smtClean="0"/>
              <a:t>Venuše</a:t>
            </a:r>
          </a:p>
          <a:p>
            <a:pPr marL="457200" indent="-457200">
              <a:buAutoNum type="arabicPeriod"/>
            </a:pPr>
            <a:r>
              <a:rPr lang="cs-CZ" dirty="0" smtClean="0"/>
              <a:t>Minerva</a:t>
            </a:r>
          </a:p>
          <a:p>
            <a:pPr marL="457200" indent="-457200">
              <a:buAutoNum type="arabicPeriod"/>
            </a:pPr>
            <a:r>
              <a:rPr lang="cs-CZ" dirty="0" smtClean="0"/>
              <a:t>Pluto</a:t>
            </a:r>
          </a:p>
          <a:p>
            <a:pPr marL="457200" indent="-457200">
              <a:buAutoNum type="arabicPeriod"/>
            </a:pPr>
            <a:r>
              <a:rPr lang="cs-CZ" dirty="0" smtClean="0"/>
              <a:t>Mars</a:t>
            </a:r>
          </a:p>
          <a:p>
            <a:pPr marL="457200" indent="-457200">
              <a:buAutoNum type="arabicPeriod"/>
            </a:pPr>
            <a:r>
              <a:rPr lang="cs-CZ" dirty="0" smtClean="0"/>
              <a:t>Diana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Vulcanus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Juno</a:t>
            </a:r>
          </a:p>
          <a:p>
            <a:pPr marL="457200" indent="-457200">
              <a:buAutoNum type="arabicPeriod"/>
            </a:pPr>
            <a:r>
              <a:rPr lang="cs-CZ" dirty="0" smtClean="0"/>
              <a:t>Ceres</a:t>
            </a:r>
          </a:p>
          <a:p>
            <a:pPr marL="457200" indent="-457200">
              <a:buAutoNum type="arabicPeriod"/>
            </a:pPr>
            <a:r>
              <a:rPr lang="cs-CZ" dirty="0" smtClean="0"/>
              <a:t>Apollo</a:t>
            </a:r>
          </a:p>
          <a:p>
            <a:pPr marL="457200" indent="-457200">
              <a:buAutoNum type="arabicPeriod"/>
            </a:pPr>
            <a:r>
              <a:rPr lang="cs-CZ" dirty="0" smtClean="0"/>
              <a:t>Vesta</a:t>
            </a:r>
          </a:p>
          <a:p>
            <a:pPr marL="457200" indent="-457200">
              <a:buAutoNum type="arabicPeriod"/>
            </a:pPr>
            <a:r>
              <a:rPr lang="cs-CZ" dirty="0" smtClean="0"/>
              <a:t>Merkur</a:t>
            </a:r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</p:txBody>
      </p:sp>
      <p:sp>
        <p:nvSpPr>
          <p:cNvPr id="9" name="Zástupný symbol pro text 6"/>
          <p:cNvSpPr txBox="1">
            <a:spLocks/>
          </p:cNvSpPr>
          <p:nvPr/>
        </p:nvSpPr>
        <p:spPr>
          <a:xfrm>
            <a:off x="4716016" y="1484784"/>
            <a:ext cx="223224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Atribut</a:t>
            </a:r>
            <a:endParaRPr lang="cs-CZ" dirty="0"/>
          </a:p>
        </p:txBody>
      </p:sp>
      <p:sp>
        <p:nvSpPr>
          <p:cNvPr id="10" name="Zástupný symbol pro obsah 7"/>
          <p:cNvSpPr txBox="1">
            <a:spLocks/>
          </p:cNvSpPr>
          <p:nvPr/>
        </p:nvSpPr>
        <p:spPr>
          <a:xfrm>
            <a:off x="4622924" y="2132856"/>
            <a:ext cx="2808312" cy="4104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blesky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hrozen vína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trojzubec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delfín, labuť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sova, přilba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přilba, roh hojnosti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zbraně a zbroj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luk a šípy, laň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kovadlina, kladivo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páv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svazek obilí, roh hojnosti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lyra, vavřín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oheň</a:t>
            </a:r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smtClean="0"/>
              <a:t>klobouk, okřídlené sandály a berla</a:t>
            </a:r>
          </a:p>
          <a:p>
            <a:pPr marL="457200" indent="-457200">
              <a:buFont typeface="Arial" pitchFamily="34" charset="0"/>
              <a:buAutoNum type="arabicPeriod"/>
            </a:pPr>
            <a:endParaRPr lang="cs-CZ" dirty="0" smtClean="0"/>
          </a:p>
          <a:p>
            <a:pPr marL="457200" indent="-457200">
              <a:buFont typeface="Arial" pitchFamily="34" charset="0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687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40548"/>
          </a:xfrm>
        </p:spPr>
        <p:txBody>
          <a:bodyPr>
            <a:normAutofit fontScale="92500" lnSpcReduction="10000"/>
          </a:bodyPr>
          <a:lstStyle/>
          <a:p>
            <a:r>
              <a:rPr lang="cs-CZ" sz="1000" dirty="0">
                <a:hlinkClick r:id="rId2"/>
              </a:rPr>
              <a:t>http://</a:t>
            </a:r>
            <a:r>
              <a:rPr lang="cs-CZ" sz="1000" dirty="0" smtClean="0">
                <a:hlinkClick r:id="rId2"/>
              </a:rPr>
              <a:t>cs.wikipedia.org/wiki/Feidi%C5%AFv_Zeus_v_Olympii</a:t>
            </a:r>
            <a:endParaRPr lang="cs-CZ" sz="1000" dirty="0" smtClean="0"/>
          </a:p>
          <a:p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www.gummidek.estranky.cz/img/picture/337/rubens_peter_paul_shromazdeni_olympskych_bohu.jpg</a:t>
            </a:r>
            <a:endParaRPr lang="cs-CZ" sz="1000" dirty="0" smtClean="0"/>
          </a:p>
          <a:p>
            <a:r>
              <a:rPr lang="cs-CZ" sz="1000" dirty="0">
                <a:hlinkClick r:id="rId4"/>
              </a:rPr>
              <a:t>http://</a:t>
            </a:r>
            <a:r>
              <a:rPr lang="cs-CZ" sz="1000" dirty="0" smtClean="0">
                <a:hlinkClick r:id="rId4"/>
              </a:rPr>
              <a:t>anya.blog.cz/0901/olympane-12-nejvyssich-bohu</a:t>
            </a:r>
            <a:endParaRPr lang="cs-CZ" sz="1000" dirty="0" smtClean="0"/>
          </a:p>
          <a:p>
            <a:r>
              <a:rPr lang="cs-CZ" sz="1000" dirty="0">
                <a:hlinkClick r:id="rId5"/>
              </a:rPr>
              <a:t>http://cs.wikipedia.org/wiki/%</a:t>
            </a:r>
            <a:r>
              <a:rPr lang="cs-CZ" sz="1000" dirty="0" smtClean="0">
                <a:hlinkClick r:id="rId5"/>
              </a:rPr>
              <a:t>C5%98eck%C3%A1_mytologie</a:t>
            </a:r>
            <a:endParaRPr lang="cs-CZ" sz="1000" dirty="0" smtClean="0"/>
          </a:p>
          <a:p>
            <a:r>
              <a:rPr lang="cs-CZ" sz="1000" dirty="0">
                <a:hlinkClick r:id="rId6"/>
              </a:rPr>
              <a:t>http://</a:t>
            </a:r>
            <a:r>
              <a:rPr lang="cs-CZ" sz="1000" dirty="0" smtClean="0">
                <a:hlinkClick r:id="rId6"/>
              </a:rPr>
              <a:t>en.wikipedia.org/wiki/Cronus</a:t>
            </a:r>
            <a:endParaRPr lang="cs-CZ" sz="1000" dirty="0" smtClean="0"/>
          </a:p>
          <a:p>
            <a:r>
              <a:rPr lang="cs-CZ" sz="1000" dirty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en.wikipedia.org/wiki/File:The_Mutiliation_of_Uranus_by_Saturn.jpg</a:t>
            </a:r>
            <a:endParaRPr lang="cs-CZ" sz="1000" dirty="0" smtClean="0"/>
          </a:p>
          <a:p>
            <a:r>
              <a:rPr lang="cs-CZ" sz="1000" dirty="0">
                <a:hlinkClick r:id="rId8"/>
              </a:rPr>
              <a:t>http://upload.wikimedia.org/wikipedia/commons/thumb/1/17/Zeus_Hermitage_St._Petersburg_20021009.jpg/300px-Zeus_Hermitage_St._</a:t>
            </a:r>
            <a:r>
              <a:rPr lang="cs-CZ" sz="1000" dirty="0" smtClean="0">
                <a:hlinkClick r:id="rId8"/>
              </a:rPr>
              <a:t>Petersburg_20021009.jpg</a:t>
            </a:r>
            <a:endParaRPr lang="cs-CZ" sz="1000" dirty="0" smtClean="0"/>
          </a:p>
          <a:p>
            <a:r>
              <a:rPr lang="cs-CZ" sz="1000" dirty="0">
                <a:hlinkClick r:id="rId9"/>
              </a:rPr>
              <a:t>http://</a:t>
            </a:r>
            <a:r>
              <a:rPr lang="cs-CZ" sz="1000" dirty="0" smtClean="0">
                <a:hlinkClick r:id="rId9"/>
              </a:rPr>
              <a:t>upload.wikimedia.org/wikipedia/commons/2/20/Zeus_Otricoli_Pio-Clementino_Inv257.jpg</a:t>
            </a:r>
            <a:endParaRPr lang="cs-CZ" sz="1000" dirty="0" smtClean="0"/>
          </a:p>
          <a:p>
            <a:r>
              <a:rPr lang="cs-CZ" sz="1000" dirty="0">
                <a:hlinkClick r:id="rId10"/>
              </a:rPr>
              <a:t>http://www.artchiv.info/obrazy/10859--Sandro-Botticelli--</a:t>
            </a:r>
            <a:r>
              <a:rPr lang="cs-CZ" sz="1000" dirty="0" smtClean="0">
                <a:hlinkClick r:id="rId10"/>
              </a:rPr>
              <a:t>Zrozeni-Venuse.jpg</a:t>
            </a:r>
            <a:endParaRPr lang="cs-CZ" sz="1000" dirty="0" smtClean="0"/>
          </a:p>
          <a:p>
            <a:r>
              <a:rPr lang="cs-CZ" sz="1000" dirty="0">
                <a:hlinkClick r:id="rId11"/>
              </a:rPr>
              <a:t>http://</a:t>
            </a:r>
            <a:r>
              <a:rPr lang="cs-CZ" sz="1000" dirty="0" smtClean="0">
                <a:hlinkClick r:id="rId11"/>
              </a:rPr>
              <a:t>www.techmania.cz/data/fil_3868.jpg</a:t>
            </a:r>
            <a:endParaRPr lang="cs-CZ" sz="1000" dirty="0" smtClean="0"/>
          </a:p>
          <a:p>
            <a:r>
              <a:rPr lang="cs-CZ" sz="1000" dirty="0">
                <a:hlinkClick r:id="rId12"/>
              </a:rPr>
              <a:t>http://</a:t>
            </a:r>
            <a:r>
              <a:rPr lang="cs-CZ" sz="1000" dirty="0" smtClean="0">
                <a:hlinkClick r:id="rId12"/>
              </a:rPr>
              <a:t>untitled2.up.n.seesaa.net/untitled2/image/dionysos2.jpg%3Fd%3Da134</a:t>
            </a:r>
            <a:endParaRPr lang="cs-CZ" sz="1000" dirty="0" smtClean="0"/>
          </a:p>
          <a:p>
            <a:r>
              <a:rPr lang="cs-CZ" sz="1000" dirty="0">
                <a:hlinkClick r:id="rId13"/>
              </a:rPr>
              <a:t>http://</a:t>
            </a:r>
            <a:r>
              <a:rPr lang="cs-CZ" sz="1000" dirty="0" smtClean="0">
                <a:hlinkClick r:id="rId13"/>
              </a:rPr>
              <a:t>upload.wikimedia.org/wikipedia/commons/thumb/d/db/Athena_Parthenos_Altemps_Inv8622.jpg/200px-Athena_Parthenos_Altemps_Inv8622.jpg</a:t>
            </a:r>
            <a:endParaRPr lang="cs-CZ" sz="1000" dirty="0" smtClean="0"/>
          </a:p>
          <a:p>
            <a:r>
              <a:rPr lang="cs-CZ" sz="1000" dirty="0">
                <a:hlinkClick r:id="rId14"/>
              </a:rPr>
              <a:t>http://</a:t>
            </a:r>
            <a:r>
              <a:rPr lang="cs-CZ" sz="1000" dirty="0" smtClean="0">
                <a:hlinkClick r:id="rId14"/>
              </a:rPr>
              <a:t>thumbs.dreamstime.com/thumblarge_528/1281113578G772cV.jpg</a:t>
            </a:r>
            <a:endParaRPr lang="cs-CZ" sz="1000" dirty="0" smtClean="0"/>
          </a:p>
          <a:p>
            <a:r>
              <a:rPr lang="cs-CZ" sz="1000" dirty="0">
                <a:hlinkClick r:id="rId15"/>
              </a:rPr>
              <a:t>http://</a:t>
            </a:r>
            <a:r>
              <a:rPr lang="cs-CZ" sz="1000" dirty="0" smtClean="0">
                <a:hlinkClick r:id="rId15"/>
              </a:rPr>
              <a:t>upload.wikimedia.org/wikipedia/commons/2/21/Amphora_Hades_Louvre_G209.jpg</a:t>
            </a:r>
            <a:endParaRPr lang="cs-CZ" sz="1000" dirty="0" smtClean="0"/>
          </a:p>
          <a:p>
            <a:r>
              <a:rPr lang="cs-CZ" sz="1000" dirty="0">
                <a:hlinkClick r:id="rId16"/>
              </a:rPr>
              <a:t>http://</a:t>
            </a:r>
            <a:r>
              <a:rPr lang="cs-CZ" sz="1000" dirty="0" smtClean="0">
                <a:hlinkClick r:id="rId16"/>
              </a:rPr>
              <a:t>upload.wikimedia.org/wikipedia/commons/thumb/7/71/Hades-et-Cerberus-III.jpg/225px-Hades-et-Cerberus-III.jpg</a:t>
            </a:r>
            <a:endParaRPr lang="cs-CZ" sz="1000" dirty="0" smtClean="0"/>
          </a:p>
          <a:p>
            <a:r>
              <a:rPr lang="cs-CZ" sz="1000" dirty="0">
                <a:hlinkClick r:id="rId17"/>
              </a:rPr>
              <a:t>http://</a:t>
            </a:r>
            <a:r>
              <a:rPr lang="cs-CZ" sz="1000" dirty="0" smtClean="0">
                <a:hlinkClick r:id="rId17"/>
              </a:rPr>
              <a:t>www.techmania.cz/data/fil_3763.jpg</a:t>
            </a:r>
            <a:endParaRPr lang="cs-CZ" sz="1000" dirty="0" smtClean="0"/>
          </a:p>
          <a:p>
            <a:r>
              <a:rPr lang="cs-CZ" sz="1000" dirty="0">
                <a:hlinkClick r:id="rId18"/>
              </a:rPr>
              <a:t>http://upload.wikimedia.org/wikipedia/commons/6/68/Berlin_-_Brandenburger_Tor_-_</a:t>
            </a:r>
            <a:r>
              <a:rPr lang="cs-CZ" sz="1000" dirty="0" smtClean="0">
                <a:hlinkClick r:id="rId18"/>
              </a:rPr>
              <a:t>Mars_cropped.jpg</a:t>
            </a:r>
            <a:endParaRPr lang="cs-CZ" sz="1000" dirty="0" smtClean="0"/>
          </a:p>
          <a:p>
            <a:r>
              <a:rPr lang="cs-CZ" sz="1000" dirty="0">
                <a:hlinkClick r:id="rId19"/>
              </a:rPr>
              <a:t>http://</a:t>
            </a:r>
            <a:r>
              <a:rPr lang="cs-CZ" sz="1000" dirty="0" smtClean="0">
                <a:hlinkClick r:id="rId19"/>
              </a:rPr>
              <a:t>upload.wikimedia.org/wikipedia/commons/8/80/Diane_de_Versailles_Leochares.jpg</a:t>
            </a:r>
            <a:endParaRPr lang="cs-CZ" sz="1000" dirty="0" smtClean="0"/>
          </a:p>
          <a:p>
            <a:r>
              <a:rPr lang="cs-CZ" sz="1000" dirty="0">
                <a:hlinkClick r:id="rId20"/>
              </a:rPr>
              <a:t>http://</a:t>
            </a:r>
            <a:r>
              <a:rPr lang="cs-CZ" sz="1000" dirty="0" smtClean="0">
                <a:hlinkClick r:id="rId20"/>
              </a:rPr>
              <a:t>jirik.tk.sweb.cz/bobove/sochy/hefaistos.jpg</a:t>
            </a:r>
            <a:endParaRPr lang="cs-CZ" sz="1000" dirty="0" smtClean="0"/>
          </a:p>
          <a:p>
            <a:r>
              <a:rPr lang="cs-CZ" sz="1000" dirty="0">
                <a:hlinkClick r:id="rId21"/>
              </a:rPr>
              <a:t>http://</a:t>
            </a:r>
            <a:r>
              <a:rPr lang="cs-CZ" sz="1000" dirty="0" smtClean="0">
                <a:hlinkClick r:id="rId21"/>
              </a:rPr>
              <a:t>www.postavy.cz/foto/hefaistos-foto.jpg</a:t>
            </a:r>
            <a:endParaRPr lang="cs-CZ" sz="1000" dirty="0" smtClean="0"/>
          </a:p>
          <a:p>
            <a:r>
              <a:rPr lang="cs-CZ" sz="1000" dirty="0">
                <a:hlinkClick r:id="rId22"/>
              </a:rPr>
              <a:t>http://</a:t>
            </a:r>
            <a:r>
              <a:rPr lang="cs-CZ" sz="1000" dirty="0" smtClean="0">
                <a:hlinkClick r:id="rId22"/>
              </a:rPr>
              <a:t>upload.wikimedia.org/wikipedia/commons/thumb/5/53/Vulcan_Coustou_Louvre_MR1814.jpg/200px-Vulcan_Coustou_Louvre_MR1814.jpg</a:t>
            </a:r>
            <a:endParaRPr lang="cs-CZ" sz="1000" dirty="0" smtClean="0"/>
          </a:p>
          <a:p>
            <a:r>
              <a:rPr lang="cs-CZ" sz="1000" dirty="0">
                <a:hlinkClick r:id="rId23"/>
              </a:rPr>
              <a:t>http://</a:t>
            </a:r>
            <a:r>
              <a:rPr lang="cs-CZ" sz="1000" dirty="0" smtClean="0">
                <a:hlinkClick r:id="rId23"/>
              </a:rPr>
              <a:t>upload.wikimedia.org/wikipedia/commons/thumb/7/75/Andrea_Mantegna_045.jpg/491px-Andrea_Mantegna_045.jpg</a:t>
            </a:r>
            <a:endParaRPr lang="cs-CZ" sz="1000" dirty="0" smtClean="0"/>
          </a:p>
          <a:p>
            <a:r>
              <a:rPr lang="cs-CZ" sz="1000" dirty="0">
                <a:hlinkClick r:id="rId24"/>
              </a:rPr>
              <a:t>http://</a:t>
            </a:r>
            <a:r>
              <a:rPr lang="cs-CZ" sz="1000" dirty="0" smtClean="0">
                <a:hlinkClick r:id="rId24"/>
              </a:rPr>
              <a:t>www.egypte-antique.com/grece/hera.jpg</a:t>
            </a:r>
            <a:endParaRPr lang="cs-CZ" sz="1000" dirty="0" smtClean="0"/>
          </a:p>
          <a:p>
            <a:r>
              <a:rPr lang="cs-CZ" sz="1000" dirty="0">
                <a:hlinkClick r:id="rId25"/>
              </a:rPr>
              <a:t>http://</a:t>
            </a:r>
            <a:r>
              <a:rPr lang="cs-CZ" sz="1000" dirty="0" smtClean="0">
                <a:hlinkClick r:id="rId25"/>
              </a:rPr>
              <a:t>upload.wikimedia.org/wikipedia/commons/8/8d/Hera_Barberini_Pio-Clementino_Inv254.jpg</a:t>
            </a:r>
            <a:endParaRPr lang="cs-CZ" sz="1000" dirty="0" smtClean="0"/>
          </a:p>
          <a:p>
            <a:r>
              <a:rPr lang="cs-CZ" sz="1000" dirty="0">
                <a:hlinkClick r:id="rId26"/>
              </a:rPr>
              <a:t>http://</a:t>
            </a:r>
            <a:r>
              <a:rPr lang="cs-CZ" sz="1000" dirty="0" smtClean="0">
                <a:hlinkClick r:id="rId26"/>
              </a:rPr>
              <a:t>static.tumblr.com/c90c14949adce3477cb5ae8a03fc754e/djnfl7d/ZlUmjuhpx/tumblr_static_statuedemeter.jpg</a:t>
            </a:r>
            <a:endParaRPr lang="cs-CZ" sz="1000" dirty="0" smtClean="0"/>
          </a:p>
          <a:p>
            <a:r>
              <a:rPr lang="cs-CZ" sz="1000" dirty="0">
                <a:hlinkClick r:id="rId27"/>
              </a:rPr>
              <a:t>http://1.bp.blogspot.com/-</a:t>
            </a:r>
            <a:r>
              <a:rPr lang="cs-CZ" sz="1000" dirty="0" smtClean="0">
                <a:hlinkClick r:id="rId27"/>
              </a:rPr>
              <a:t>GgFKj9HWSFY/TubcR-UNSNI/AAAAAAAAAJk/PJAns3hR1Qs/s1600/Demeter-greek-mythology-687072_600_730.jpg</a:t>
            </a:r>
            <a:endParaRPr lang="cs-CZ" sz="1000" dirty="0" smtClean="0"/>
          </a:p>
          <a:p>
            <a:r>
              <a:rPr lang="cs-CZ" sz="1000" dirty="0" smtClean="0">
                <a:hlinkClick r:id="rId28"/>
              </a:rPr>
              <a:t>http</a:t>
            </a:r>
            <a:r>
              <a:rPr lang="cs-CZ" sz="1000" dirty="0">
                <a:hlinkClick r:id="rId28"/>
              </a:rPr>
              <a:t>://</a:t>
            </a:r>
            <a:r>
              <a:rPr lang="cs-CZ" sz="1000" dirty="0" smtClean="0">
                <a:hlinkClick r:id="rId28"/>
              </a:rPr>
              <a:t>www.friendsofart.net/static/images/art1/francois-girardon-apollon-and-the-nymphs.jpg</a:t>
            </a:r>
            <a:endParaRPr lang="cs-CZ" sz="1000" dirty="0" smtClean="0"/>
          </a:p>
          <a:p>
            <a:r>
              <a:rPr lang="cs-CZ" sz="1000" dirty="0">
                <a:hlinkClick r:id="rId29"/>
              </a:rPr>
              <a:t>http://4.bp.blogspot.com/-</a:t>
            </a:r>
            <a:r>
              <a:rPr lang="cs-CZ" sz="1000" dirty="0" smtClean="0">
                <a:hlinkClick r:id="rId29"/>
              </a:rPr>
              <a:t>fWUUHP_mwo4/T81IS_CzidI/AAAAAAAAJl4/3BNXMOokv_0/s1600/hestia.jpg</a:t>
            </a:r>
            <a:endParaRPr lang="cs-CZ" sz="1000" dirty="0" smtClean="0"/>
          </a:p>
          <a:p>
            <a:r>
              <a:rPr lang="cs-CZ" sz="1000" dirty="0">
                <a:hlinkClick r:id="rId30"/>
              </a:rPr>
              <a:t>http://</a:t>
            </a:r>
            <a:r>
              <a:rPr lang="cs-CZ" sz="1000" dirty="0" smtClean="0">
                <a:hlinkClick r:id="rId30"/>
              </a:rPr>
              <a:t>www.lamythologie.fr/mythologie-grecque/dieux-olympiens/hestia/sculptures/hestia-sculpture-1.jpg</a:t>
            </a:r>
            <a:endParaRPr lang="cs-CZ" sz="1000" dirty="0" smtClean="0"/>
          </a:p>
          <a:p>
            <a:r>
              <a:rPr lang="cs-CZ" sz="1000" dirty="0">
                <a:hlinkClick r:id="rId31"/>
              </a:rPr>
              <a:t>http://</a:t>
            </a:r>
            <a:r>
              <a:rPr lang="cs-CZ" sz="1000" dirty="0" smtClean="0">
                <a:hlinkClick r:id="rId31"/>
              </a:rPr>
              <a:t>pohanskykruh.files.wordpress.com/2012/03/hermes.jpg</a:t>
            </a:r>
            <a:endParaRPr lang="cs-CZ" sz="1000" dirty="0" smtClean="0"/>
          </a:p>
          <a:p>
            <a:r>
              <a:rPr lang="cs-CZ" sz="1000" dirty="0">
                <a:hlinkClick r:id="rId32"/>
              </a:rPr>
              <a:t>http://</a:t>
            </a:r>
            <a:r>
              <a:rPr lang="cs-CZ" sz="1000" dirty="0" smtClean="0">
                <a:hlinkClick r:id="rId32"/>
              </a:rPr>
              <a:t>www.thewitchsgarden.com/SH220-1.jpg</a:t>
            </a:r>
            <a:endParaRPr lang="cs-CZ" sz="1000" dirty="0" smtClean="0"/>
          </a:p>
          <a:p>
            <a:endParaRPr lang="cs-CZ" sz="1000" dirty="0" smtClean="0"/>
          </a:p>
          <a:p>
            <a:endParaRPr lang="cs-CZ" sz="1000" dirty="0" smtClean="0"/>
          </a:p>
          <a:p>
            <a:endParaRPr lang="cs-CZ" sz="1000" dirty="0" smtClean="0"/>
          </a:p>
          <a:p>
            <a:endParaRPr lang="cs-CZ" sz="1000" dirty="0" smtClean="0"/>
          </a:p>
          <a:p>
            <a:endParaRPr lang="cs-CZ" sz="1000" dirty="0"/>
          </a:p>
          <a:p>
            <a:endParaRPr lang="cs-CZ" sz="1000" dirty="0" smtClean="0"/>
          </a:p>
          <a:p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21052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704</Words>
  <Application>Microsoft Office PowerPoint</Application>
  <PresentationFormat>Předvádění na obrazovce (4:3)</PresentationFormat>
  <Paragraphs>178</Paragraphs>
  <Slides>26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Prezentace aplikace PowerPoint</vt:lpstr>
      <vt:lpstr>Řečtí bohové a bohyně</vt:lpstr>
      <vt:lpstr>Zrození bohů</vt:lpstr>
      <vt:lpstr>Kronos</vt:lpstr>
      <vt:lpstr>Kronos versus Zeus</vt:lpstr>
      <vt:lpstr>Ch. Lamy: Zeus bojuje  s Titány (18. stol.)</vt:lpstr>
      <vt:lpstr>Olympané</vt:lpstr>
      <vt:lpstr>Prezentace aplikace PowerPoint</vt:lpstr>
      <vt:lpstr>Prezentace aplikace PowerPoint</vt:lpstr>
      <vt:lpstr>Znáš hlavní řecké a římské bohy?</vt:lpstr>
      <vt:lpstr>1. Nejvyšší bůh, vládce  bouří a blesků  u Řeků________________ u Římanů _______________________  Atribut ___________________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Kontrola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Řečtí bohové a bohyně</dc:title>
  <dc:creator>Magda</dc:creator>
  <cp:lastModifiedBy>Magda</cp:lastModifiedBy>
  <cp:revision>37</cp:revision>
  <dcterms:created xsi:type="dcterms:W3CDTF">2013-11-26T10:42:05Z</dcterms:created>
  <dcterms:modified xsi:type="dcterms:W3CDTF">2014-04-05T08:29:38Z</dcterms:modified>
</cp:coreProperties>
</file>