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2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B07196-6F38-475B-8F5B-9F1AA63B4FA8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537AC7-25ED-4E12-90EE-F5A55B57C1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5BDE86-3D96-4FD4-A824-2BB18C5EAFB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B547A-F3B4-41A7-8CB7-C5EBC92C47B9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E061-0C31-44A1-9A61-A9FAD9148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B547A-F3B4-41A7-8CB7-C5EBC92C47B9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E061-0C31-44A1-9A61-A9FAD9148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B547A-F3B4-41A7-8CB7-C5EBC92C47B9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E061-0C31-44A1-9A61-A9FAD9148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B547A-F3B4-41A7-8CB7-C5EBC92C47B9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E061-0C31-44A1-9A61-A9FAD9148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B547A-F3B4-41A7-8CB7-C5EBC92C47B9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E061-0C31-44A1-9A61-A9FAD9148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B547A-F3B4-41A7-8CB7-C5EBC92C47B9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E061-0C31-44A1-9A61-A9FAD9148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B547A-F3B4-41A7-8CB7-C5EBC92C47B9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E061-0C31-44A1-9A61-A9FAD9148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B547A-F3B4-41A7-8CB7-C5EBC92C47B9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E061-0C31-44A1-9A61-A9FAD9148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B547A-F3B4-41A7-8CB7-C5EBC92C47B9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E061-0C31-44A1-9A61-A9FAD9148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B547A-F3B4-41A7-8CB7-C5EBC92C47B9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E061-0C31-44A1-9A61-A9FAD9148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B547A-F3B4-41A7-8CB7-C5EBC92C47B9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E061-0C31-44A1-9A61-A9FAD9148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DB547A-F3B4-41A7-8CB7-C5EBC92C47B9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B1E061-0C31-44A1-9A61-A9FAD9148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url?sa=i&amp;rct=j&amp;q=&amp;esrc=s&amp;frm=1&amp;source=images&amp;cd=&amp;cad=rja&amp;docid=-5ejvaepz0IxwM&amp;tbnid=8N-diQEyKDpFXM:&amp;ved=0CAUQjRw&amp;url=http://www.tcbs.cz/weblog/patri-emoce-k-manazerum&amp;ei=QrooUqDTFK3Y0QXj44DgAg&amp;bvm=bv.51773540,d.ZGU&amp;psig=AFQjCNGseElgWDHEqxjAXEX7Rs_v5EC6jg&amp;ust=1378487144037698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83568" y="1844823"/>
          <a:ext cx="7848872" cy="4579046"/>
        </p:xfrm>
        <a:graphic>
          <a:graphicData uri="http://schemas.openxmlformats.org/drawingml/2006/table">
            <a:tbl>
              <a:tblPr/>
              <a:tblGrid>
                <a:gridCol w="2885423"/>
                <a:gridCol w="4963449"/>
              </a:tblGrid>
              <a:tr h="7920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92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92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Úvod do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psychologie,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VY_32_INOVACE_04.03.01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92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Monika Malá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92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Tematická oblast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Základy společenských věd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92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átý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92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Září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73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r>
                        <a:rPr lang="cs-CZ" sz="1400" b="0" dirty="0" smtClean="0">
                          <a:latin typeface="Arial" pitchFamily="34" charset="0"/>
                          <a:cs typeface="Arial" pitchFamily="34" charset="0"/>
                        </a:rPr>
                        <a:t>ato prezentace je úvodem do psychologie. Popisuje předmět psychologie, vysvětluje pojem osobnost.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732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Tato prezentace slouží jako elektronická učebnice, pro pátý ročník (osmiletého ) gymnázia základů společenských věd – psychologie. Časová dotace 45 minut.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Anotace: Tato prezentace je úvodem do psychologie. Popisuje předmět psychologie, vysvětluje pojem osobnost.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Psychologie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/>
              <a:t>Psyché – duše</a:t>
            </a:r>
          </a:p>
          <a:p>
            <a:r>
              <a:rPr lang="cs-CZ" sz="4000" dirty="0" smtClean="0"/>
              <a:t>Logos – věda</a:t>
            </a:r>
          </a:p>
          <a:p>
            <a:pPr>
              <a:buNone/>
            </a:pPr>
            <a:endParaRPr lang="cs-CZ" sz="4000" dirty="0" smtClean="0"/>
          </a:p>
          <a:p>
            <a:r>
              <a:rPr lang="cs-CZ" dirty="0" smtClean="0">
                <a:latin typeface="Vani" pitchFamily="34" charset="0"/>
                <a:cs typeface="Vani" pitchFamily="34" charset="0"/>
              </a:rPr>
              <a:t>Věda vznikla v 19. století založením experimentální laboratoře v Lipsku 1879.</a:t>
            </a:r>
          </a:p>
          <a:p>
            <a:r>
              <a:rPr lang="cs-CZ" dirty="0" smtClean="0">
                <a:latin typeface="Vani" pitchFamily="34" charset="0"/>
                <a:cs typeface="Vani" pitchFamily="34" charset="0"/>
              </a:rPr>
              <a:t>Jejím zakladatelem je </a:t>
            </a:r>
            <a:r>
              <a:rPr lang="cs-CZ" dirty="0" err="1" smtClean="0">
                <a:latin typeface="Vani" pitchFamily="34" charset="0"/>
                <a:cs typeface="Vani" pitchFamily="34" charset="0"/>
              </a:rPr>
              <a:t>Wilhelm</a:t>
            </a:r>
            <a:r>
              <a:rPr lang="cs-CZ" dirty="0" smtClean="0">
                <a:latin typeface="Vani" pitchFamily="34" charset="0"/>
                <a:cs typeface="Vani" pitchFamily="34" charset="0"/>
              </a:rPr>
              <a:t> </a:t>
            </a:r>
            <a:r>
              <a:rPr lang="cs-CZ" dirty="0" err="1" smtClean="0">
                <a:latin typeface="Vani" pitchFamily="34" charset="0"/>
                <a:cs typeface="Vani" pitchFamily="34" charset="0"/>
              </a:rPr>
              <a:t>Wundt</a:t>
            </a:r>
            <a:r>
              <a:rPr lang="cs-CZ" dirty="0" smtClean="0">
                <a:latin typeface="Vani" pitchFamily="34" charset="0"/>
                <a:cs typeface="Vani" pitchFamily="34" charset="0"/>
              </a:rPr>
              <a:t>.</a:t>
            </a:r>
            <a:endParaRPr lang="cs-CZ" dirty="0">
              <a:latin typeface="Vani" pitchFamily="34" charset="0"/>
              <a:cs typeface="Vani" pitchFamily="34" charset="0"/>
            </a:endParaRPr>
          </a:p>
        </p:txBody>
      </p:sp>
      <p:sp>
        <p:nvSpPr>
          <p:cNvPr id="18434" name="AutoShape 2" descr="data:image/jpeg;base64,/9j/4AAQSkZJRgABAQAAAQABAAD/2wCEAAkGBhQSEBUUEhQUFRQVFBcVFBcYFxUXFxQXFBQVFRQVFxQXHCYeFxojHBQUHy8gIycpLCwsFx4xNTAqNSYrLCkBCQoKDQwNDw8PDykYFBgpKSkpKSkpKSkpKSkpKSkpKSkpKSkpKSkpKSkpKSkpKSkpKSkpKSkpKSkpKSkpKSkpKf/AABEIARMAtwMBIgACEQEDEQH/xAAbAAABBQEBAAAAAAAAAAAAAAAEAAECAwUGB//EADoQAAEDAgQDBQYFBAIDAQAAAAEAAhEDIQQSMUEFUWEGEyJxgTKRobHB8AdCYtHhFFKC8SOScqKyM//EABcBAQEBAQAAAAAAAAAAAAAAAAABAgP/xAAbEQEBAQEBAQEBAAAAAAAAAAAAARExQSESAv/aAAwDAQACEQMRAD8A4h71U5ym8qsrVrOIynJTJFZ1TSptUFJqgmCrGlQAUgoq9pV7Sh2K9qgIpohjkLTCJYooyki6RQVJ6NohQadByPolZtIwtCg6VFaNAoprUPRFkTSQReqawsinIaubKjGxBug6pWnUphCVaSgz3FJW1qcJlR5+VBymVErrWFZCSkU0KBlJqipNQWBWAKtqtaoqbFe0KpqIYFBZTCIaqmNV7GqKtpao2ihKTUbTsoC6VRH4assltS6Nw70VvUnouk5ZtB9kUyogLeUHiVdnVdUyiACFTURj2IaoEVn1WpK2oxJQeauUVNyjC6sGhNCllShRUITgKWVO0IHCtYFEBXUKZJAG5hQSa1EUguo4V2FkZsRUFBggmQJIPIzH3outwXZrBsEsp95H95s4bxFr9fgpqvMmBaGD4XVqNLmU3OaOQJ89F6FWNGm2WYek0C/iaHGfMbaLPPbB1pa0AG8WuNIPVBxvduaYc0g8iIVmdavG+0T32cxr2jSbOkEXzQORHqqKXG8E4f8ALRq03c2OJH/V30KAemiqDkqDaFYE0KniGrH2cRzFrqdLCuGo6zrb0UGlQeiWPQFFyJzoChUVhQjHotgsgrqBC1UZVYgq4RQzklFwSRHmzgmAU4SAW0RhKFOEsqCGVSDVIBSagam1d/2H4FUy97TYC/YktBAMyQS0wud7M8AdiqzabLTcnYCble6cL4SzDUhTpiwFzu48ys0cli+GVS4ZnOkHodYBB5i2/VVHhzg43IaNW7elvDoB936vG1Fk1jJ6qKyXYKTfxDlzvKrfw9otlB0iRyWs54CDxpAE6IMnF8IGR0RdthbWflC5LiGGh3ntt5ffNdVW4isDiz830QcviZaQWzbTYjTQo3gvaV9IkOJynXeJPiIG5ibW1UXv8N97esrLq2cQtI7/AIHxHvackAHotNzVwvZvimSo1p0K7hplZqp00fSCAplGUnILHlZ+Icj6qz66AN7kk7wkg87ThIpN1W0SShOAnKgWVTaFGFfhqeYgT8/VB6v+GHAW06ffky57NP7QXaefhn/Jd25yweyeHp0sM1rDm1vz66+XvWzVNlFY3EcRcjdZz6oaJvJ6K7G1j3ioq4ckEu+Wk/YUGbXx0kmPef2WRj8cSY1A+9StWvw15BIsBpzJH+lynEWupuh2vogNa5sa+9Y3EcRe3wUMRiyB/CzalaVRRVdLp0uqsc28pON1VWfIWkVNO+4XovA8X3lFrukLzjMur7GYww5h8x8lKOsYURRegW1Loim9ZUbUNkFWVjq0oetUsgHqO5J1BxSQefJwkU4K2iQSSThQKFfhHEOEHUgfG0qoNVtNl7TOyD1fsdxMswbiHd45pDAGg+FwmZzbaGSN9FnVfxSqCoGPonLoXQW3mxg7bbLV7DcL/pcE6pXIpXNZ5dqxha3KHA6OhuaItmA1053tP2xpVHhndVy1/iD3MpNLmxZzWmCegJaVFa9LtJ3hzEN8UwNY6/NNj+1jKDBmG59TqPosrsjwk/1bqdQSx1NtSm6Dlex0QQTobmQdCCNll9s8E+piW0qeWPEZkwxou5zjFgAJKAPH/iBXdIaAASIuQRG3X4ICp2mqVAA8mJu0HwkDQiZyuGnIhaWCw2FwrwarKtcATPha0xv3ZBJHKXe5dXxbDYXE0c2HpsLoJLMo7wwJ8BaSKkCTDSTYxcQg8+r4wVOmsC/3dDgK2vhQPE3Q6XmB57/wq2KoHxTUK5G411lnOddURcuo7Hss89QFyriuu7LNLaJJ/MZ9Bp9VKR0GZX0nIFj0RTqLKiS9VPdKi5+qqNRFTaElBrkkHAlSCZPK2yeVJqTQrGNUCaEbwrHPo1WVKZh7DLTE3II08iUIArGG6K907P1/6nCsqVGgiqxji0gEFzYDrGZ8TA4TzHJZPanD03EAMLqpJyiGyJ1MxI3v5rW7EVA7h2H5BkerXEH4haVfCg3J6fx1Uow+E8OyNbVeZ7ql3bdMrnZi979JOWQ0GdnGLgrjsfxY1a1Vhdeo006bibNIqMeGydA7Jl8yF2na3iAo0IFgBH8LyatWDySdEHfcBwDHtDa9MObNpuWnkd5W3iBQp5Gg5GUz3mVpIDQ0hznujXQDrMbrluzfEKuQQ8PiIzgOMDQB5GaOko3ivHQWhtRjbmSMoLZH6QIJ6mVByXFW0q+IL6NMUmCAWtFiczpcZ3Mj3LJxlPeWjybBP0HotTFYwRDQ1reQAHv5rCx2M1VGfi3jzQTiDorKjpv1hTweGzlaRY2u1oEMDj1CN7P8RPed2fZIMDkRe3xQeGwvtmYgE+YmEb2dw/jL49lp97rAe6SoOlYrhVhDscpTdZVYairL0gUziiiGOskqe8SQcUSkCk4JBbZWMCsCqaVawqCTVIOhVFM4or2f8M8XmwQaSDlcYvoHEnKRz3/yXQcSxj2AuZTNTKAS1pAcZInLNi4CTG8RuvPvwzpvpUqlQxDoDBv4XeI8st/lzWzxnteyldxJuLgTe8tDRodD6+Sg5P8AEntMTV7sZgAAYIIJBEgwQCuUw/aTwZIj6r1LG43DYshtYMewZi0OvaLVJ1bfNpI11sVwfEOD0f6iKLGtYTo45i0Bpc4amSMsWGpibFAb2PxLiwuMxmMH5q7jOM15LDo8TqUGhsCDNuURJtuCY9FHG8VLzJBvughiHnVZNd0onE4+WwPd/KB2+/L5qoZxt9+X1VmFa4ggEAReTFlVUF/vkicJQNQbRpf9lRdQlzMjRJcbnYBt/wDZW7hmBjQ1ug+J3JQWFoBgtc7n6dAiphZUSKydtRClym1ygLNZOChi5T7xFXgpKgPSQcm5MpPShbrJ2qxpUAFYwqBIrh2BFWqGkkN1cdTFrNG7iYAQyO4S9+drWAk5m1NJvTmB5GSN9lFej8NxLW4c0wGMAcQ4NM5bOa1ucxN6e0CIIgBeccZbVxFctY10zzsDI0m35ZmV2dTEtpUzBzPIc409chfYjKNXZswgmwmbSFm9mqLXve8tFnkAHxeEEZztJIcGj37IOcdw7GUHWDvZIHk0FxG97c9Y3QuC4i+mHZyQZbM/2+FpEakERbeB1XqtPgbXBmZo8UZjAc5sS43dPJ3/AGb68X2tw8OAc3J/xUzTpkRkMua9v/q8mel9E0ZJrip3YeSO8JBNj4nvku9+XzknypxhLYnR0GDeMzc7SINrZvJB3qVWNGvgYLRl8UCRpYEecA6ynw9QuqEalxJPXcqobK0tzDYH3zp9fVWUWNBh0Eb8xoZ+fxVtahkeWRMEtNrWd7Q5oLPcg/vugbE04H2LjX5q7hFYQRvMwg8biJ8M2+7c0PTqQZGoVwdTTf8AC4+/VSNRA4bF5myPVW94ootr1a14QbXq9jlBfmSDlWCnUFjXJKouSQYTlFO9RlbRIFTYq1NigshafCajxm7sWFM5rgAlwLG5y45Tc2abdLmc5nl87dbLY4Nne4MaGuIDixgygZjlZmkxJ8QsTeAoroXcPqOytoGM9Jpe+LvJqNNiRLSXEuJk2AmTpdhcJ3TwAIJBbYHK0Q458u7vCb3sDrt1dLhYbewcT4cp0GkiwAEZbaCPNZ3EKcPMGC30AlpZeNTcesclFaza7SATEZd4MFpkGNOR9F5j2r4y7EVs0ZDTAHOAWuAvvd5vvZdVXquFCmxk+yGSTMMAdcgHk021OaOixDwJraQdVNm/8j2ggOLQ4mf1HUE3klmkyA4w1S10j2swm0XYHD3mdf3Uwwd4PE2m0Nnw5yZIvH+RifcLI6rhT3TqpbAFQnY5dRa0EHO31IQNPDeF2ljueQkjrsfRaZVYmsTJnWJvEkiSI6SAhajo13+H3dTqUiLmYv0m5k+UgofEVgfPdUDuMlMpJoVRbh65aem4WtRqgiQsWFdh8TkPQ6qWK22lXscgsPVDhZFBZUQHpGoqmuU5QOXpKITIMp4VateFSVpEgVaxC1KuVEYcOcJ0CgJYASBIG19Aus7A8Mz1XlzS5mXKIMEvBDwJG0Ncf8fNcdHr9ell2/AuMmhhy0kEudTaQzJMnPFKBZ0DKSTN6kGYMxXdUaga1lOQTlm2hDQLyPa18vMofFUZJb1BJAtJkE/T0WVwnFse5rWeJ5gANLyA0tDaZJdGwcZP5XAiM1991LXm+HaaCWgTy8JFv2MxSp4MZYAgm3lb+QJWHx/AlzO7bIeWbRENqsMfED0vpbrsLSlwMQ0iR+876BYvH8E5jQ0fmeQ2Ny5hABdsCQL+SDj8VwoHCSPZ7suiZyw9zTNriSb9JXN4jBFoaSNWh4tIsZi0aiTHWF3/AB1lNxDIg5JaSDEAPeQCPZbIYNjsuOxVacI0vBD2Eta28QHgiXHclzxa0jYCERzOP8Jc06g8yRpAudf5WQUbxLEFzusAH00+EIILcQycJQkFQ6gSplQKInRrFpkFbOD4i11nWPwKxAnhMV0ocprDwnEC2zrjnyWtTqyFnFEBJVynUGdUUaNLM6E7itbhWEApvedYsrUczjf/ANCOsLUq1soDRsAs5lPPVPmSVZWfcqh31kXgMaWxlnMC4gyIuGgANjo6edus5me62+B4OTmOgUo9J7G8Sayk5zyAMzSGkyG2hzi5xkk6xz0C6LD1u+a1zD7TW5TLJaBBLonk8gm8Tz18yqVw0Rz25x8gqMV2vr4cO7p4aXgCwbADYAAERoAFFe28Ne0yGmckNN5iAPCd5iLG9+qG7SYFlVmVxhxkMgwc2xHUc+p5ri+wfbWlSwT6mLrtFV9So8NJuWjKLNHN09TdHcb/ABCwzDRJYXOqNLwT4cjQwuaTPMGw6+++IfjTKnetZQpuORjhMVCG1HQwjM1phoYZ8wANCDzPaDBU8HRpvxYDn5AKGGzXqOkOdUrEezTDvyDWAJ1WLxLtq95LmPcwuqBxc0ltmS0OOU3dlMegXJcQ4jUrPL6r31HaZnuLjA0GZ14CSCrEVy9xc7VxJNgBJMmALAdAqwEk8rSGKcBMSlKKRTQmBThEJKVKVFAkRhsU5ptpyVAUgg28Lig4W15J1jNKSfk1pU6cn4rUwOImm9vRVYfCkUy476IDBV8tSNjZZU2EoZWPedzA+qzqzrre4ucoDRoAsItukD4WjmIC6jh+C01jodUBwXA/mOi6Ck3nZKsC4/UeS5rjdaXALe4lUgn7/wBrksZVzPJSFRZVhwJEgEWOhjbyXRYngmJr0Di3loot8Od7gC5zjJp02aujN0FnciuewtIueAADffS3PotnjnHnVKdOiDFOi0ho5ucS6pUP6nOJPQW2VRk1quw0CpBSSVQ8p5SASy3QIJipFqiQgaE6SSBSklCcIJNCcBME4QSYE6QKdaiOl4xiCKOUWiyyeD089QT+XxH0ROOxOdpU+DUMlJ7zq4wPIarn40G4m+XFUYDB53D4q2s3MVr4fD91Tj8zhfoOSKuwEZy39NvSyJdUhYuBxUYgToZB9UbXrRM2jb3/AH6KDL4xiLLDp0y5wDQXOcQAAJJJsABuUVjq+YlEcEqOpONZvhIBaw7guEFzTsQCb9VriFiMD3BLXEF4s6CCG82g7mbEjks2oZKKxDpOqFKQRSCeU0qomApUmyVWCjKLYalVTVCqVlZVygQCRSSRCCcpimlBJqkEzUpQWBOmaktRGhTM25rXxbYDWDRo+O6E4Vg81Ychc+i1WYPM4nbUrH9dagXA4W+Z2gTY3Fa8/wB1fiHAW20WNiXrKqGmDPK6u4hi7mNCJ/f5FVtouyzFjpJ9LITFGw6SD0jb3QqimnTzuiYGpOwG5++YVuIxk2YIaLBDudAjnc/QffNRAWg7nkpk8JFBEpAKRTIh2IxjrIRquaVFQqG6gQpVFEKhgE6eE0eSIiU0KSYILCEgFGVIILGpJgktRHZdnaMuqGOQ+/ctDEuyiAPNS4Th8lI/qcSh8dWgFcr9rcY2PqXOiyKz0ZiXIB5urEFUMUcsZXOIsMt9+XqhsYyJYYzA537wdC2d4EDzlaVFwo0s/wCYiB+6x3timXHVxgfM/RUCE3TpSnVQyRKdMUDJJJZUEmqUqICTkUiUyYpSgkVElMHJ0Qkk0qTUCa1XBQzJgUVZKdRanWoy9FwmImg08/osbH15JRFCtGGb1n/6Ky671zz7WgdZD0meJFtuhKz4mFqQNja5qODRoLAKPGBlLKf9jfi65+EK/hOGzvlCcSfmrPP6iPdb6Jn3EBJSncFEKicpJpTKB1NrVBoVrSimITFOSouKBkxSBSJREUk4CRQMFJIBIIJQnhMEggm1JO1JaiOufbD0/wDwHzWRXKSSxPWqlhDc9As3GHxJJKzqNns40X8j8lzjnXPmUkknaXiMpEJklqhikkksiTFY1JJFMVApkkQhumCdJAgmKdJA6YJJIHSSSQWMTpJLc4lf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Předmět psychologie: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4400" dirty="0" smtClean="0"/>
              <a:t>Věda o chování</a:t>
            </a:r>
          </a:p>
          <a:p>
            <a:pPr algn="ctr">
              <a:buNone/>
            </a:pPr>
            <a:r>
              <a:rPr lang="cs-CZ" sz="4400" dirty="0" smtClean="0"/>
              <a:t>  Věda o prožívání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571480"/>
            <a:ext cx="8153400" cy="1714512"/>
          </a:xfrm>
        </p:spPr>
        <p:txBody>
          <a:bodyPr>
            <a:normAutofit fontScale="90000"/>
          </a:bodyPr>
          <a:lstStyle/>
          <a:p>
            <a:pPr algn="l"/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b="1" dirty="0" smtClean="0"/>
              <a:t>Chování – vnější projev psychiky.</a:t>
            </a:r>
            <a:br>
              <a:rPr lang="cs-CZ" sz="3100" b="1" dirty="0" smtClean="0"/>
            </a:br>
            <a:r>
              <a:rPr lang="cs-CZ" sz="3100" b="1" dirty="0" smtClean="0"/>
              <a:t>Obecně dělíme formy chování na :</a:t>
            </a: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b="1" dirty="0" smtClean="0"/>
              <a:t>Expresivní</a:t>
            </a:r>
            <a:r>
              <a:rPr lang="cs-CZ" sz="3100" dirty="0" smtClean="0"/>
              <a:t> – skutečné myšlenky a pocity – bezprostřední výrazy prožívání.</a:t>
            </a:r>
            <a:br>
              <a:rPr lang="cs-CZ" sz="3100" dirty="0" smtClean="0"/>
            </a:br>
            <a:r>
              <a:rPr lang="cs-CZ" sz="3100" b="1" dirty="0" smtClean="0"/>
              <a:t>Adaptivní </a:t>
            </a:r>
            <a:r>
              <a:rPr lang="cs-CZ" sz="3100" dirty="0" smtClean="0"/>
              <a:t>–účelně se přizpůsobující dané situaci – předstírané, stylizace.</a:t>
            </a:r>
            <a:br>
              <a:rPr lang="cs-CZ" sz="3100" dirty="0" smtClean="0"/>
            </a:br>
            <a:r>
              <a:rPr lang="cs-CZ" sz="3100" dirty="0" smtClean="0"/>
              <a:t> 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648" y="3214686"/>
            <a:ext cx="8153400" cy="2881314"/>
          </a:xfrm>
        </p:spPr>
        <p:txBody>
          <a:bodyPr>
            <a:normAutofit fontScale="70000" lnSpcReduction="20000"/>
          </a:bodyPr>
          <a:lstStyle/>
          <a:p>
            <a:r>
              <a:rPr lang="cs-CZ" sz="3400" dirty="0" smtClean="0"/>
              <a:t>Každá aktivita jedince, která je pozorovatelná druhou osobou anebo registrovatelná laboratorními přístroji.</a:t>
            </a:r>
          </a:p>
          <a:p>
            <a:pPr>
              <a:buNone/>
            </a:pPr>
            <a:r>
              <a:rPr lang="cs-CZ" sz="3400" dirty="0" smtClean="0"/>
              <a:t>Projevy chování: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Reakce.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Odpovědi.</a:t>
            </a:r>
          </a:p>
          <a:p>
            <a:pPr marL="514350" indent="-514350">
              <a:buFont typeface="Wingdings"/>
              <a:buAutoNum type="alphaLcParenR"/>
            </a:pPr>
            <a:r>
              <a:rPr lang="cs-CZ" b="1" dirty="0" smtClean="0"/>
              <a:t>Jednání .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Vnější výraz.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Řeč . </a:t>
            </a:r>
            <a:endParaRPr lang="cs-CZ" b="1" dirty="0"/>
          </a:p>
        </p:txBody>
      </p:sp>
      <p:sp>
        <p:nvSpPr>
          <p:cNvPr id="4098" name="AutoShape 2" descr="data:image/jpeg;base64,/9j/4AAQSkZJRgABAQAAAQABAAD/2wCEAAkGBxQTEhUUEhQVFRUXFxgYGBcYGBwVFxwcGhgXGB0YHBgZHyggGBolHh0cITEkJSkrLi4uGh8zODMsNywtLisBCgoKDg0OGBAQGiwcHxksLCwsLCwsLCssLCwsLDcsLCwsLDcsLDc3LDcsNywsKyssLCwrKysrLCwrKysrLCwrK//AABEIAK8AyAMBIgACEQEDEQH/xAAcAAABBAMBAAAAAAAAAAAAAAAABQYHCAEDBAL/xABCEAACAAQEAwYDBQcCBAcAAAABAgADBBEFEiExBkFRBxMiYXGBMpGhFEJSgrEII2JywdHwFTNTc5LhFhckQ6Ky0v/EABcBAAMBAAAAAAAAAAAAAAAAAAABAgP/xAAcEQEBAAMBAQEBAAAAAAAAAAAAAQIRITESUUH/2gAMAwEAAhEDEQA/AJvjMYEYmOFBZiAACSToABuSeQgD1DW4r49o6A2nuS3NUGZhfa4vpEP9qHaxMqHMigmNLkKSGmqSrzD5Eaqn1MRS7kkkkknUk6k+8AWOoO3LD3m5HSfKXlMZQV9wpJH+bQq8RdrOHUuX94Z5YBgJID6Ha5JAHpeKsxmALbcHdoFHiJKyHZZgFzLmDK9uosSG9jDriktFWPJdZkp2R1N1ZTYg+sWW7HuPHxKVMSeAJ8jJdhYB1bNZsvIgrry1HWAJEggjTV1KSkaZMYIigszHQADckwBuhocUdo1FQtkmuzNexEsZyp6HXQxC/aT2qzqyYZdI7yaZSQCpKPM/iYjVR0X5+UbEwBZPCO27D5szI6zpAvo8wAqfXKTljt4i7XsOpXyZnntYE9yAwF/4mYD6xV2MwBb3g/jakxFWNM5zLYtLYZXHnbmPMQ5IpThWJzaaYs2RMaXMXZlNj/3HkYtB2U8aHE6VnmKqzpTBJgXY3Fw4XdQdfcGAHtBBHDjOKyqWS8+e4SWguSf0A5k8hAHdEfcTdrtDSPktMnnUEyshUEciSw+giEu0HtDn4lMOrSqcXCSQ246vbRm+g+sMy8AWMwHtyo5z5J8uZTXPhYkTF9yACvyI84347220MiYZctJlRbQumUJ7Fj4vlFbBBAFveDONaXEkLU7EMts8t9HW+xIBII8xpDkilWE4pOppqzaeY0uYuzKbex6jyMWn7MeLTiVGJrhRNUlJiqb6jZrbrca2gB3QQGCEGIi7t/4iMiiWmQ2epYg/8tLFvmSo9zEoiKr9suNNU4pOB+GSe6QeS7n3JMMGOYIXOFuFKmvfLTpcAjM50Rb9T/QRNnCnZLS0tnn/APqZo/ELSx6Jz9TCtkOTaG+FeCauvZhJTKqWDO91UE8ttW8olHCOxWQslxUTmecwsrIMqyz1APx+9olWCM7nVzGKn8V8NTqCeZM8crqw+Fl5MP7co6+zvHPseISJ2cImbLMYgkZG0NwNf8ET72g8IpiNMU0E5LtKfox3U/wtYA+gisU+S0t2R1IZSVZToQQbEesaY3aMppdy8Q3+0VxEZcmTRodZpMyZbfKtsoPkWufyxIvAVUJuH0zrNM0GUozsLMbaWYfiGx9IrF2j401XiNRMbYO0tB0VCVH6X94ZGzHpVvDi4R4LqcQa0lLSwbNNbRB5X+8fIRNvCPZdSUZEx71E4WOdwAqnqqcvUkmFcpDk2hnhPgCrr8zSlCIpyl5l1F9bgaXJHPpEl0vYpIFMyPOZqhtVmgWRCOQS/iU87m/S0SrBGdyrSYxUfiHBJtHPaRPFnXpqCDswPMGHL2PY59lxKVdwkub+6e9yDm+EabHNbUxL/ahwYMQp8yC1RKBMs/iG5ln1tp0PrFbZZysM2YWIvbRhY8r7GNJds7NLuxAv7RfEOabJo0bRAZswdWbRAfQXP5omnAKkPSyZgmd6GlIe8tYv4R4rXNiel4qBxBizVdTNqJnxTXLW6DkvoBYe0MibGyRJLsFUFmYgAAXJJ5Ac4cfDXA1VWZSiEI2zHS4BsSPLlf8AWJl4R4QTDvEaQO1tZyzO+mDzyFVt+WFbo5Nos4S7MautTvDaRLPwtMBuw6henmbXiQ5nY9SfZTKV27/cTzY69CgOieW/nElqqkA2Guu39ITZtdOb/YkAqPvTW7oH+VQpJHmbRn9Wr+Yq1jmETaWc8ieuV0OvQ9CDzBh7dheNfZ8REtnypPXuyMuYM26jfQ3vrrvbnD67SeGTXyc3dd1WSVLIAc6zUGrKrC1yNwCLi/nEEUExVmIzFwoYElDZxY/Ep/ENxGku0WaXZgjTSTQ6IytmDKCG2uCAQfeCAm2Ky9vNAkrEyUUr3ktXbazMbgkAbba3izUQx+0ZgReXIq1ItLvLcaD4iCDe9yb6Wsee0MHlhPDcmmpJcgZsktfFlJTOx3ZstiSTyvHK9I0qcyyM8tlUOy52mpY33Vhbkfga/rDmluGUEbEA/MRznDpV75E/6V/tGUs7tpZeabKScWQMy2NrkA5h7EbgwjY3OmnPqUly1zNkPjYdbgEqN7AAk+UL4jTUUiP8aqT5qD+ohTW+nd6JmHYVLAVgHRioYMJjtceeY/QiIc7dcJVK6U8tfFPS7AD4mDZbgDmdBE8yJCoLKoHoLQweJZPe4/hqBBMCS3dgbWAufFr0IBipeps4fPAWAtRUMincgui+OxJGYm5teK89qODIuNTJMpTLE103sRmmEXYAcrm9t94tMYhLtxwfJXUVbdchdEfYEFHVgb3u9wTy0y+caIP5cJSRISTLcypEpQPBo7fmtpffTXWEenqKYTGRJ9TKdbXZ3Zk1vb/cJVttenlDxbeMHWMdttPMpSAAxDG2pAygnra5tDbx+plSyxqKic1te7kkpYE6aJ4mPv7Q5oBptBARsIkgayZswqLZkmEzBY8wzag+59IhHtY4ftiwl062apyEKNs7tlJ8gTr84sPDAErvOJpdkDiVS3Ym3hveza876e8Vj6nLxIXDGFfZaSRT6HupaqSL2JA1Ivra8Vqx/AZb489IqmXLapCkA3srWY26XBNhyvFqYhXtKwnuMcoKrMLTpktMugN1IXQDUjxC5PWNGaTJUhZYVZaqvwovIADQewHKOWXWWL+J8stwj94oTU28SHTMNdtfXQwoOoOhFx0MaZVIinMFAPXc+xO0ZSzXWll3xvhOrK6wLXbKHEv92odyxIFyLHKo9OuwEKMaZ1MjG7KCRsefzGsLGyXp5S2cegmuVrEqQQfbQ25HyivPGfC3e441JTgJ3zKR+FcwuzWHLcxYiWgAsAAPKGLwujTOIq11UFZUhEZr6qWsRbTW9j0isfSy8SVh9IJUqXKW1kRVFhYaADblBHSYItmxCTxZhIqqSdIJQZ0IDOucKbfFl6iFaMwwaPCNR3lHIbX/AG1W5BUnKMt8p1FwL+8Krtaw5n/Lx7qkyzT0cZh6iwYfKx+cJuM1TSkLpLaY5sqouW5JJvbMQuwG5G0Y2day8domHmDfy2jHenmLC9vP1hvf69MGhosUU/8ALlP9QSI20mLTHmCW1LVSkcMM8/ux4raZQjltdb3GlhtD+aUyhwxx4Lgy/a51YxuzoklBb4VQsWserMf/AIiOmbMspNrnkOp5D5wqUkjIirvYanqeZ9zDwgzbobPaNgy1WHz5bMiWUtnZO8y5dSQBrmtzEOaCNGZu4RVGbIlTCCCyKSCLEEgXBB1BBjqPlvGZqZZjL18a+/xfI/8A2EIfE+OPSKrrTTKhWbKe7IzLtbwncHWMbO6ay8LHe/wt8o9KeunSGUO0Qc6CuB6dw/8A+Y7cD4ueqnd0KKplLa7TJo7sActDqSTtB80fUOqObhvB1SbUVRIL1DKAbarLQZVW/mbt7iNs4m1h8RsB6nS/tv7QsSZQVQo2AAHtpFYROde4afabhhnULFSweUyzkySu+cshzKqqCCCWsLiHZBGiCLJm5lDWtmANul+UemvbTeMFMrunnmHo1z+t45cYru4kTZ2Ut3aM+UbmwvaMbOtpXR3h/Cfp/ePSX5xXxu2XENdJI6eDQeW+sTZwdjRrKOTUMuRnXUcrg2JF+R5Q7jYUspZjVwthCyVmTN3qJhnObWOoAVfRVsPnBPTNZPxnL7fe+l4XIrCJzoMEEEUhiMxiMww0VlMJi2vY7g9D1hKY65JgAY8jqrea33HlC5HPiDIJbNNAKKCxuL7D9YmzZy6JQpgNi4HQOwH6xjIieI6crk3J8rnX2jWtbRkAicVBAYDM2xAPzAIv0vrHbhc6mdv3LK7gXJuWIFyL3OwNveF81X1HqipixDuCAPhU7/zN59B/gU4IIqTSbdiCCCGTmrqXOBY2Yaqf6HqDCZnucjizc1Otx5fiELkJtXX05JSYykhspB3By5/XbnE3HZzLTkWmUbZgOgZgPkDB4JY2AvyG5P6sYO+pOVQOVgJv4gSLetjG+lrKRdVmS76gksCdBcgknTSJ+ar6jdQ0pvncWP3V/D1J/iP0+cKEa5E5XUMhDKdQRsY2RcmkCCCCGHLXUucAg2dfhPLzB8j/AEEJyzdcrDK34Tz9D94QtwnVNdJMwyXsWFjYjTXbXkYm47OZaIz8O0hbMaaSW692v9o7mmBbKBc8kUa+w5Dz2jyZ9Fr++XTkJp9OsdlDW01wsp5d2voCMxIFz5ki8L4/VfTbQUhXxvbORbTZR0H9Tz9o7YIItAggghBiMxiMwwI11EhXUq4DKbXB2NjfXrGyGdxb2j0dAcsxjMcGzJLKsy363IgBaq+G6d1C5cgDFvAcp8Vsw8gbC9o68PwyVJv3SBL2Bt0FyB7XPziM6Ht3onmZZkmdKTk5s3zVdR7XhU4g7Y8Op8ols1SWF/3ViBfqWIAPlvAEiQQzeCu0ijxFikotLmgX7qZYMR1UgkN7Q8oAIIIIAI4ajCZTkll1LZiRobgBb39BtHdDH4q7UaKifIxaa1yGErK2UjkbmAF2VwtIXKAGyroFzG2W1gn8ovt87xv/APD9PcHu9VBANzsdx9AfYRHuFdulFMmZZsqdJXk5s4/MF1X6x3cQds+H07hJeepO5Mq2UfmYi59IAkKkplloEQWUbDfzjdDV4K4+pMSBEhisxRdpT2D26jkw9IdUAEEEEAEJtdgcma+d1JbkQxFtLXFtjaFEmGDxL2t0NI+S7zzqCZWVgCNwSWgB0pw7IDZsp0ChVzHKMubUDr4jrBScN08txMRLMNjcnlbaGJgfbfQznyTkmU+ujNZ19yvw/KN2O9tdBImGWgm1Ft3lhcl/IsRm9oAkuCG5wdxpS4ihamc5ltnlto632uOY8xpDjgAMEBghBgR4nzlRSzkKqgksTYADckx7ERX+0FxF3FGlMhs9QxzW/wCGlr/MkD5wwYnah2pzKtzJo3aXTqdWUlWmnrfcL0HPnEXMYDBaAMRm0OvhXs+rK1mCoZSp8TzQUF+gBF2P6RKOE9jFKkl1nzHmzXFhMXwBD1Vef5oVykOS1BFLUvLdXlsUdTdWU2IPUERZLsY48mYhKmyqkqZ8nJ4tAZitmF8vUEakfiEQLxjwtOw+f3U6xBF0caK69R0PUco29n+NfY6+ROz5FDWmGxYZDowIFr/4YZLfxz19ZLky2mzXCS0BZmY2AAjeDEMftF8RFJcijRv9wmZNA3yrYIp8ibn8ogBk9pPafOr5hSnZ5NMtwqglWf8Aie3LosR3BHpEJIAFydABqSeloA8xm0PDhTs5q63MwXuUU2zTVYXPMKtrm3OJNo+xukFM0t5jvOa1p1soUjkqbZet9YVykOY2oLw6vmSJizZLtLmKbqymxH/aLO9knGrYlSsZ2UT5TBXy6ZgRdXy8r6j1Bit3E3D86intInizDUEfCynZh5Qv9keOfZMSksz5Emfun0LAhtANDp4ra8oZLWxxYxisqlkvOnuEloLkn9AOZPSO2IG/aL4hzTJNEjeFAZs0Dmx0QH0Fz+aAGb2gdo9RiM05WaTTi4SUrEXHV7fET02H1hkmAx7kyWZgqgsxNgoFyT0AGpMAa4zaHvwl2Y1daneG0iWTo0wG7earuR5xIs3sapfsplq79/uJ7bX/AA5BoE+vnCuUhzG1CGD4tOpZqzaeY0uYuxU/QjYjyMWn7MuLf9SolnPkE1SUmKp2I2a263GtoqzjeEzaWc8ieuV0Nj0PQg8wesPfsKxv7PiIls+VJ692QRcM17oPI3vr525wyWcgjEEIARVXtixdqjFJ+b4ZJ7pB5Lv8yTFqorP290SS8TJRMveSldjcEM1yCbctoYNjhPg2pxB7SE8AIDTW0RffmfIRNvCfZdR0ZDzAaicPvPbIP5U2+dzDhw3DPsVLLk06KQi6liRrzYhQSxJvCZ/4pmByjpKcAAnKWSw12L3BPloRGdtvjSST07owTGmln51DWYXF7Hf6aH2hFxziEySQsu5AuS5yi3UKLs0RJtTxx3wqmIUxlmwmLdpT/hbp/KdjFX6qmeU7S5ilXRirKdCCDqItPg+KT5upWSw0Jy51IB/mBBPlcGIi7dsKVa6S0pPHPTUAXLMGyjQbk3AjTG64jKf1OHZ/VLNw6mZJjTB3ajM/x6aWa3Mbe0Vi7RMYaqxGpmtymMijoqEqB9L+8Wg4GwE0NFJpiQWRfEV2LHU7+cV67VMJQY08lF7sTXl876zCAWAG2p2i0Eng7gSqxA3lrklA2aa3w+gG7H0ibuFezWjoiHAM2aP/AHJljY/wrsv1PnC99hNPJSVTNLkypagZnXPYDyBA8ySecJ8qvNwpre8J2WTJBJ97NGdtrSSQ4e68/pGVS3OBVYC172ta5uT6wjYnVd29vtLySdRnlB0/K2X+vSJUTO0rg5cQpvCB9olgmUevVCeht84rSBlazAix8Q+FhY6jUaH2i12FTZrG4qJM9eeVMhHuGIv5ERCnaxgF8XWVTp46kIbC9i7HKW8hzPvF43+Iyn9WI4dqlmUkiYrmYrSkIc/E3hGpHWKhcRYu9XUzaiZ8Uxy1ug5L7Cwi3vDeFClpZNOCD3aKhIFgSBqbHqYrPj+AS3x16RVMuW1SFsDchWsxt0uCbDlcRaGjg3s8qa60zSTI/wCK+x/lH3v0iZ+FODMOoPFLKPNtrNmOpb8o2T2hwzsGkkIhlqyqAktG/wBteW23vvHJSSZKs5EqWBLcIxMkSjc2syE3zrry89dDEds2vkuqWQy+u312jUKuV/xJf/WP7xvyDa0I2KrKN2aUjAOEuJQmuWJA2HwqOZPnta8RjN3UVldTptdq3B619P30izVEkErlIOddyhtueY94r7QTQsxGYuoDAlkNnWxvmX+Ib/2i2VJhUuW5KIstha/d+FWB1F12/qIgTjLhXvMbakplC98ykfhXMLsbDYbmLx/EZfqzlJODojK2YMoIbqCAb++8EeMOpBKlS5Q2RFUW0HhAEEUl0RDf7ReBF5MirDAd0TLYGwuGIItzJuNvWJkEJnFGFiqpZ0gkKJiFcxTvLabheZhhpkzAyqw2IBHuLxnJre59NLfpCVwlOLUcgsGBEtVOZSjeEWBKnUXFjbzhVLagdf0Fv7xhWwUnX6R5AJGuh8owJhtqpvbla14DMI1I0+vrAGwDzJ9YYHEUozOIMOVUD93LeYwJ2FyM3toYkCObBMHUVM6rJu7qkpdPhWWWvY/xE6+gisPU5eHBEKdueE93WUVdmGXOiODYG6urAjm2ma/Swia4bvH+ELVUE+UzZRkLZu770jLr4V3zaW01jVm7G3jUkkA3G/sP0jRhFQZkiU7AqzIpZSCCGsLgg6gg30jqY9N4wbMx4mSw2h/z2jHeH8J+kZVuunSA2UWwsP7fpDDSU0ziVCqBllUt3J+7cmx9b/rD+jRw5hCpMn1O71DLrbZEGVVB6bt+aLw9Rn4XohTtJwnuMdoKrMMs+ZLS2gOZSF0A1I8Q1PMiJrhpdp2GGdQsVJDyWWcmWX3rlkIZVUDUEtYaRozKrqCLEXEaZdIgNwov13P1jZJm5lDDS4BtzF9bQTGOw3teMGz3GmbSoxuygnrsfmI9d4fwn6QK/I6Xvb+3raAPSIALAWEMXhhDM4jrHCBllSERmvqrNYiw6mxh+Rq4VwdZKzZm71MwznNrHUAKvoq2Hzi8PU5lwwQGCLZsCMxgRmGCTVplmno4uP5hoR7ix9jGipcqMwUsRpYb6mFarpw62OnMEbg9YSy5U5ZgytyP3W/lP9N4zyndtMbzTglYq33pE0HyUkfOwj3SVrTCVaS6A31N/rcD+sd4I5R4mTlG59hqSegA1J8hEqZnPYEjU8h1J0A+cKtLIyIq72Fr9TzPudY4qKlJIdxa3wr0828/0hSjTGaZ5XdEEEEUkkTkyzGHJvGv6N8jr+YQx+0rieqoll/Y5JmvMLFmyNMVFQJuF6lufQxI9bTZxvZhqp3sfTmISHAJyzFysNgefXKfvD094zs1drl3NIWl9tFYBZ6SUWG5/eL9Lm0LPBPaDX1dSJdRTgSXDWdJTqFYAsLuSRbS2vlEoCllfgT5CMZJaWsBfkALk/yqINz8PV/W2eTay/E3hX1PP239oWJUsKoUbAAD0GkcVDSm+d/i+6u+Uc/Vj/nOFCKxmk5XYgggikkbJldk88w9G1/W4hMxvE/s0idPyNMKjwooJZjbRQBruYcVdSZwCNHW9j67g+RhMJB8DjK2+U7+o6jzEZ5TVaY3cQx/5s12xo2zeQIF/QyyfrEmcJ461ZSpOmS2lTQQHQgrY9QG1ykG4ha+xp+EQeFNALsfujVj/nU6QrZfDks9e56ZrJ+M5fb7x+V4WxHFQUhW7v8AGRaw1CjoP6nyjti8ZqIyuxBBBDSwIzBBDAhNxqvWUnjQupzEjTZVLk+LfQGFKNFTSJMsJiqwBuMwvY9YAbZxShJbVwR8QXPoNdSBsNN47qXE6VZolyxeYSBoCTr1J5R11GBU7kM0pbhg1xpqNRe24vrYxuk4XJUgrKQEbEKBb0g4HYIIIIAIIIIAIRMVxuTLcy5ynKADmYeEnewvufTb0hbjln4dKc5nloxOlyATpADe/wBWojc3mBMobPZ8ltdb/hFrXjppeIaJT4GAJyi9jfU2FyeV/wDDCtLwqSoIWVLAIsbKNunpGP8ASZGn7pNNvCPWDgdsEEEAEEEEAEceLOiyneYudUUsRa50F9POOyPMyWGBBAIOhB2IgBrti1GtxMZ5bCxKFnFrkbjluPnC/hgllA8pbBuZBBPmb6wVGGynJLy0YnclQb2jpRABYCwGwEAeoIIIAIIIIQf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0" name="AutoShape 4" descr="data:image/jpeg;base64,/9j/4AAQSkZJRgABAQAAAQABAAD/2wCEAAkGBxQTEhUUEhQVFRUXFxgYGBcYGBwVFxwcGhgXGB0YHBgZHyggGBolHh0cITEkJSkrLi4uGh8zODMsNywtLisBCgoKDg0OGBAQGiwcHxksLCwsLCwsLCssLCwsLDcsLCwsLDcsLDc3LDcsNywsKyssLCwrKysrLCwrKysrLCwrK//AABEIAK8AyAMBIgACEQEDEQH/xAAcAAABBAMBAAAAAAAAAAAAAAAABQYHCAEDBAL/xABCEAACAAQEAwYDBQcCBAcAAAABAgADBBEFEiExBkFRBxMiYXGBMpGhFEJSgrEII2JywdHwFTNTc5LhFhckQ6Ky0v/EABcBAAMBAAAAAAAAAAAAAAAAAAABAgP/xAAcEQEBAAMBAQEBAAAAAAAAAAAAAQIRITESUUH/2gAMAwEAAhEDEQA/AJvjMYEYmOFBZiAACSToABuSeQgD1DW4r49o6A2nuS3NUGZhfa4vpEP9qHaxMqHMigmNLkKSGmqSrzD5Eaqn1MRS7kkkkknUk6k+8AWOoO3LD3m5HSfKXlMZQV9wpJH+bQq8RdrOHUuX94Z5YBgJID6Ha5JAHpeKsxmALbcHdoFHiJKyHZZgFzLmDK9uosSG9jDriktFWPJdZkp2R1N1ZTYg+sWW7HuPHxKVMSeAJ8jJdhYB1bNZsvIgrry1HWAJEggjTV1KSkaZMYIigszHQADckwBuhocUdo1FQtkmuzNexEsZyp6HXQxC/aT2qzqyYZdI7yaZSQCpKPM/iYjVR0X5+UbEwBZPCO27D5szI6zpAvo8wAqfXKTljt4i7XsOpXyZnntYE9yAwF/4mYD6xV2MwBb3g/jakxFWNM5zLYtLYZXHnbmPMQ5IpThWJzaaYs2RMaXMXZlNj/3HkYtB2U8aHE6VnmKqzpTBJgXY3Fw4XdQdfcGAHtBBHDjOKyqWS8+e4SWguSf0A5k8hAHdEfcTdrtDSPktMnnUEyshUEciSw+giEu0HtDn4lMOrSqcXCSQ246vbRm+g+sMy8AWMwHtyo5z5J8uZTXPhYkTF9yACvyI84347220MiYZctJlRbQumUJ7Fj4vlFbBBAFveDONaXEkLU7EMts8t9HW+xIBII8xpDkilWE4pOppqzaeY0uYuzKbex6jyMWn7MeLTiVGJrhRNUlJiqb6jZrbrca2gB3QQGCEGIi7t/4iMiiWmQ2epYg/8tLFvmSo9zEoiKr9suNNU4pOB+GSe6QeS7n3JMMGOYIXOFuFKmvfLTpcAjM50Rb9T/QRNnCnZLS0tnn/APqZo/ELSx6Jz9TCtkOTaG+FeCauvZhJTKqWDO91UE8ttW8olHCOxWQslxUTmecwsrIMqyz1APx+9olWCM7nVzGKn8V8NTqCeZM8crqw+Fl5MP7co6+zvHPseISJ2cImbLMYgkZG0NwNf8ET72g8IpiNMU0E5LtKfox3U/wtYA+gisU+S0t2R1IZSVZToQQbEesaY3aMppdy8Q3+0VxEZcmTRodZpMyZbfKtsoPkWufyxIvAVUJuH0zrNM0GUozsLMbaWYfiGx9IrF2j401XiNRMbYO0tB0VCVH6X94ZGzHpVvDi4R4LqcQa0lLSwbNNbRB5X+8fIRNvCPZdSUZEx71E4WOdwAqnqqcvUkmFcpDk2hnhPgCrr8zSlCIpyl5l1F9bgaXJHPpEl0vYpIFMyPOZqhtVmgWRCOQS/iU87m/S0SrBGdyrSYxUfiHBJtHPaRPFnXpqCDswPMGHL2PY59lxKVdwkub+6e9yDm+EabHNbUxL/ahwYMQp8yC1RKBMs/iG5ln1tp0PrFbZZysM2YWIvbRhY8r7GNJds7NLuxAv7RfEOabJo0bRAZswdWbRAfQXP5omnAKkPSyZgmd6GlIe8tYv4R4rXNiel4qBxBizVdTNqJnxTXLW6DkvoBYe0MibGyRJLsFUFmYgAAXJJ5Ac4cfDXA1VWZSiEI2zHS4BsSPLlf8AWJl4R4QTDvEaQO1tZyzO+mDzyFVt+WFbo5Nos4S7MautTvDaRLPwtMBuw6henmbXiQ5nY9SfZTKV27/cTzY69CgOieW/nElqqkA2Guu39ITZtdOb/YkAqPvTW7oH+VQpJHmbRn9Wr+Yq1jmETaWc8ieuV0OvQ9CDzBh7dheNfZ8REtnypPXuyMuYM26jfQ3vrrvbnD67SeGTXyc3dd1WSVLIAc6zUGrKrC1yNwCLi/nEEUExVmIzFwoYElDZxY/Ep/ENxGku0WaXZgjTSTQ6IytmDKCG2uCAQfeCAm2Ky9vNAkrEyUUr3ktXbazMbgkAbba3izUQx+0ZgReXIq1ItLvLcaD4iCDe9yb6Wsee0MHlhPDcmmpJcgZsktfFlJTOx3ZstiSTyvHK9I0qcyyM8tlUOy52mpY33Vhbkfga/rDmluGUEbEA/MRznDpV75E/6V/tGUs7tpZeabKScWQMy2NrkA5h7EbgwjY3OmnPqUly1zNkPjYdbgEqN7AAk+UL4jTUUiP8aqT5qD+ohTW+nd6JmHYVLAVgHRioYMJjtceeY/QiIc7dcJVK6U8tfFPS7AD4mDZbgDmdBE8yJCoLKoHoLQweJZPe4/hqBBMCS3dgbWAufFr0IBipeps4fPAWAtRUMincgui+OxJGYm5teK89qODIuNTJMpTLE103sRmmEXYAcrm9t94tMYhLtxwfJXUVbdchdEfYEFHVgb3u9wTy0y+caIP5cJSRISTLcypEpQPBo7fmtpffTXWEenqKYTGRJ9TKdbXZ3Zk1vb/cJVttenlDxbeMHWMdttPMpSAAxDG2pAygnra5tDbx+plSyxqKic1te7kkpYE6aJ4mPv7Q5oBptBARsIkgayZswqLZkmEzBY8wzag+59IhHtY4ftiwl062apyEKNs7tlJ8gTr84sPDAErvOJpdkDiVS3Ym3hveza876e8Vj6nLxIXDGFfZaSRT6HupaqSL2JA1Ivra8Vqx/AZb489IqmXLapCkA3srWY26XBNhyvFqYhXtKwnuMcoKrMLTpktMugN1IXQDUjxC5PWNGaTJUhZYVZaqvwovIADQewHKOWXWWL+J8stwj94oTU28SHTMNdtfXQwoOoOhFx0MaZVIinMFAPXc+xO0ZSzXWll3xvhOrK6wLXbKHEv92odyxIFyLHKo9OuwEKMaZ1MjG7KCRsefzGsLGyXp5S2cegmuVrEqQQfbQ25HyivPGfC3e441JTgJ3zKR+FcwuzWHLcxYiWgAsAAPKGLwujTOIq11UFZUhEZr6qWsRbTW9j0isfSy8SVh9IJUqXKW1kRVFhYaADblBHSYItmxCTxZhIqqSdIJQZ0IDOucKbfFl6iFaMwwaPCNR3lHIbX/AG1W5BUnKMt8p1FwL+8Krtaw5n/Lx7qkyzT0cZh6iwYfKx+cJuM1TSkLpLaY5sqouW5JJvbMQuwG5G0Y2day8domHmDfy2jHenmLC9vP1hvf69MGhosUU/8ALlP9QSI20mLTHmCW1LVSkcMM8/ux4raZQjltdb3GlhtD+aUyhwxx4Lgy/a51YxuzoklBb4VQsWserMf/AIiOmbMspNrnkOp5D5wqUkjIirvYanqeZ9zDwgzbobPaNgy1WHz5bMiWUtnZO8y5dSQBrmtzEOaCNGZu4RVGbIlTCCCyKSCLEEgXBB1BBjqPlvGZqZZjL18a+/xfI/8A2EIfE+OPSKrrTTKhWbKe7IzLtbwncHWMbO6ay8LHe/wt8o9KeunSGUO0Qc6CuB6dw/8A+Y7cD4ueqnd0KKplLa7TJo7sActDqSTtB80fUOqObhvB1SbUVRIL1DKAbarLQZVW/mbt7iNs4m1h8RsB6nS/tv7QsSZQVQo2AAHtpFYROde4afabhhnULFSweUyzkySu+cshzKqqCCCWsLiHZBGiCLJm5lDWtmANul+UemvbTeMFMrunnmHo1z+t45cYru4kTZ2Ut3aM+UbmwvaMbOtpXR3h/Cfp/ePSX5xXxu2XENdJI6eDQeW+sTZwdjRrKOTUMuRnXUcrg2JF+R5Q7jYUspZjVwthCyVmTN3qJhnObWOoAVfRVsPnBPTNZPxnL7fe+l4XIrCJzoMEEEUhiMxiMww0VlMJi2vY7g9D1hKY65JgAY8jqrea33HlC5HPiDIJbNNAKKCxuL7D9YmzZy6JQpgNi4HQOwH6xjIieI6crk3J8rnX2jWtbRkAicVBAYDM2xAPzAIv0vrHbhc6mdv3LK7gXJuWIFyL3OwNveF81X1HqipixDuCAPhU7/zN59B/gU4IIqTSbdiCCCGTmrqXOBY2Yaqf6HqDCZnucjizc1Otx5fiELkJtXX05JSYykhspB3By5/XbnE3HZzLTkWmUbZgOgZgPkDB4JY2AvyG5P6sYO+pOVQOVgJv4gSLetjG+lrKRdVmS76gksCdBcgknTSJ+ar6jdQ0pvncWP3V/D1J/iP0+cKEa5E5XUMhDKdQRsY2RcmkCCCCGHLXUucAg2dfhPLzB8j/AEEJyzdcrDK34Tz9D94QtwnVNdJMwyXsWFjYjTXbXkYm47OZaIz8O0hbMaaSW692v9o7mmBbKBc8kUa+w5Dz2jyZ9Fr++XTkJp9OsdlDW01wsp5d2voCMxIFz5ki8L4/VfTbQUhXxvbORbTZR0H9Tz9o7YIItAggghBiMxiMwwI11EhXUq4DKbXB2NjfXrGyGdxb2j0dAcsxjMcGzJLKsy363IgBaq+G6d1C5cgDFvAcp8Vsw8gbC9o68PwyVJv3SBL2Bt0FyB7XPziM6Ht3onmZZkmdKTk5s3zVdR7XhU4g7Y8Op8ols1SWF/3ViBfqWIAPlvAEiQQzeCu0ijxFikotLmgX7qZYMR1UgkN7Q8oAIIIIAI4ajCZTkll1LZiRobgBb39BtHdDH4q7UaKifIxaa1yGErK2UjkbmAF2VwtIXKAGyroFzG2W1gn8ovt87xv/APD9PcHu9VBANzsdx9AfYRHuFdulFMmZZsqdJXk5s4/MF1X6x3cQds+H07hJeepO5Mq2UfmYi59IAkKkplloEQWUbDfzjdDV4K4+pMSBEhisxRdpT2D26jkw9IdUAEEEEAEJtdgcma+d1JbkQxFtLXFtjaFEmGDxL2t0NI+S7zzqCZWVgCNwSWgB0pw7IDZsp0ChVzHKMubUDr4jrBScN08txMRLMNjcnlbaGJgfbfQznyTkmU+ujNZ19yvw/KN2O9tdBImGWgm1Ft3lhcl/IsRm9oAkuCG5wdxpS4ihamc5ltnlto632uOY8xpDjgAMEBghBgR4nzlRSzkKqgksTYADckx7ERX+0FxF3FGlMhs9QxzW/wCGlr/MkD5wwYnah2pzKtzJo3aXTqdWUlWmnrfcL0HPnEXMYDBaAMRm0OvhXs+rK1mCoZSp8TzQUF+gBF2P6RKOE9jFKkl1nzHmzXFhMXwBD1Vef5oVykOS1BFLUvLdXlsUdTdWU2IPUERZLsY48mYhKmyqkqZ8nJ4tAZitmF8vUEakfiEQLxjwtOw+f3U6xBF0caK69R0PUco29n+NfY6+ROz5FDWmGxYZDowIFr/4YZLfxz19ZLky2mzXCS0BZmY2AAjeDEMftF8RFJcijRv9wmZNA3yrYIp8ibn8ogBk9pPafOr5hSnZ5NMtwqglWf8Aie3LosR3BHpEJIAFydABqSeloA8xm0PDhTs5q63MwXuUU2zTVYXPMKtrm3OJNo+xukFM0t5jvOa1p1soUjkqbZet9YVykOY2oLw6vmSJizZLtLmKbqymxH/aLO9knGrYlSsZ2UT5TBXy6ZgRdXy8r6j1Bit3E3D86intInizDUEfCynZh5Qv9keOfZMSksz5Emfun0LAhtANDp4ra8oZLWxxYxisqlkvOnuEloLkn9AOZPSO2IG/aL4hzTJNEjeFAZs0Dmx0QH0Fz+aAGb2gdo9RiM05WaTTi4SUrEXHV7fET02H1hkmAx7kyWZgqgsxNgoFyT0AGpMAa4zaHvwl2Y1daneG0iWTo0wG7earuR5xIs3sapfsplq79/uJ7bX/AA5BoE+vnCuUhzG1CGD4tOpZqzaeY0uYuxU/QjYjyMWn7MuLf9SolnPkE1SUmKp2I2a263GtoqzjeEzaWc8ieuV0Nj0PQg8wesPfsKxv7PiIls+VJ692QRcM17oPI3vr525wyWcgjEEIARVXtixdqjFJ+b4ZJ7pB5Lv8yTFqorP290SS8TJRMveSldjcEM1yCbctoYNjhPg2pxB7SE8AIDTW0RffmfIRNvCfZdR0ZDzAaicPvPbIP5U2+dzDhw3DPsVLLk06KQi6liRrzYhQSxJvCZ/4pmByjpKcAAnKWSw12L3BPloRGdtvjSST07owTGmln51DWYXF7Hf6aH2hFxziEySQsu5AuS5yi3UKLs0RJtTxx3wqmIUxlmwmLdpT/hbp/KdjFX6qmeU7S5ilXRirKdCCDqItPg+KT5upWSw0Jy51IB/mBBPlcGIi7dsKVa6S0pPHPTUAXLMGyjQbk3AjTG64jKf1OHZ/VLNw6mZJjTB3ajM/x6aWa3Mbe0Vi7RMYaqxGpmtymMijoqEqB9L+8Wg4GwE0NFJpiQWRfEV2LHU7+cV67VMJQY08lF7sTXl876zCAWAG2p2i0Eng7gSqxA3lrklA2aa3w+gG7H0ibuFezWjoiHAM2aP/AHJljY/wrsv1PnC99hNPJSVTNLkypagZnXPYDyBA8ySecJ8qvNwpre8J2WTJBJ97NGdtrSSQ4e68/pGVS3OBVYC172ta5uT6wjYnVd29vtLySdRnlB0/K2X+vSJUTO0rg5cQpvCB9olgmUevVCeht84rSBlazAix8Q+FhY6jUaH2i12FTZrG4qJM9eeVMhHuGIv5ERCnaxgF8XWVTp46kIbC9i7HKW8hzPvF43+Iyn9WI4dqlmUkiYrmYrSkIc/E3hGpHWKhcRYu9XUzaiZ8Uxy1ug5L7Cwi3vDeFClpZNOCD3aKhIFgSBqbHqYrPj+AS3x16RVMuW1SFsDchWsxt0uCbDlcRaGjg3s8qa60zSTI/wCK+x/lH3v0iZ+FODMOoPFLKPNtrNmOpb8o2T2hwzsGkkIhlqyqAktG/wBteW23vvHJSSZKs5EqWBLcIxMkSjc2syE3zrry89dDEds2vkuqWQy+u312jUKuV/xJf/WP7xvyDa0I2KrKN2aUjAOEuJQmuWJA2HwqOZPnta8RjN3UVldTptdq3B619P30izVEkErlIOddyhtueY94r7QTQsxGYuoDAlkNnWxvmX+Ib/2i2VJhUuW5KIstha/d+FWB1F12/qIgTjLhXvMbakplC98ykfhXMLsbDYbmLx/EZfqzlJODojK2YMoIbqCAb++8EeMOpBKlS5Q2RFUW0HhAEEUl0RDf7ReBF5MirDAd0TLYGwuGIItzJuNvWJkEJnFGFiqpZ0gkKJiFcxTvLabheZhhpkzAyqw2IBHuLxnJre59NLfpCVwlOLUcgsGBEtVOZSjeEWBKnUXFjbzhVLagdf0Fv7xhWwUnX6R5AJGuh8owJhtqpvbla14DMI1I0+vrAGwDzJ9YYHEUozOIMOVUD93LeYwJ2FyM3toYkCObBMHUVM6rJu7qkpdPhWWWvY/xE6+gisPU5eHBEKdueE93WUVdmGXOiODYG6urAjm2ma/Swia4bvH+ELVUE+UzZRkLZu770jLr4V3zaW01jVm7G3jUkkA3G/sP0jRhFQZkiU7AqzIpZSCCGsLgg6gg30jqY9N4wbMx4mSw2h/z2jHeH8J+kZVuunSA2UWwsP7fpDDSU0ziVCqBllUt3J+7cmx9b/rD+jRw5hCpMn1O71DLrbZEGVVB6bt+aLw9Rn4XohTtJwnuMdoKrMMs+ZLS2gOZSF0A1I8Q1PMiJrhpdp2GGdQsVJDyWWcmWX3rlkIZVUDUEtYaRozKrqCLEXEaZdIgNwov13P1jZJm5lDDS4BtzF9bQTGOw3teMGz3GmbSoxuygnrsfmI9d4fwn6QK/I6Xvb+3raAPSIALAWEMXhhDM4jrHCBllSERmvqrNYiw6mxh+Rq4VwdZKzZm71MwznNrHUAKvoq2Hzi8PU5lwwQGCLZsCMxgRmGCTVplmno4uP5hoR7ix9jGipcqMwUsRpYb6mFarpw62OnMEbg9YSy5U5ZgytyP3W/lP9N4zyndtMbzTglYq33pE0HyUkfOwj3SVrTCVaS6A31N/rcD+sd4I5R4mTlG59hqSegA1J8hEqZnPYEjU8h1J0A+cKtLIyIq72Fr9TzPudY4qKlJIdxa3wr0828/0hSjTGaZ5XdEEEEUkkTkyzGHJvGv6N8jr+YQx+0rieqoll/Y5JmvMLFmyNMVFQJuF6lufQxI9bTZxvZhqp3sfTmISHAJyzFysNgefXKfvD094zs1drl3NIWl9tFYBZ6SUWG5/eL9Lm0LPBPaDX1dSJdRTgSXDWdJTqFYAsLuSRbS2vlEoCllfgT5CMZJaWsBfkALk/yqINz8PV/W2eTay/E3hX1PP239oWJUsKoUbAAD0GkcVDSm+d/i+6u+Uc/Vj/nOFCKxmk5XYgggikkbJldk88w9G1/W4hMxvE/s0idPyNMKjwooJZjbRQBruYcVdSZwCNHW9j67g+RhMJB8DjK2+U7+o6jzEZ5TVaY3cQx/5s12xo2zeQIF/QyyfrEmcJ461ZSpOmS2lTQQHQgrY9QG1ykG4ha+xp+EQeFNALsfujVj/nU6QrZfDks9e56ZrJ+M5fb7x+V4WxHFQUhW7v8AGRaw1CjoP6nyjti8ZqIyuxBBBDSwIzBBDAhNxqvWUnjQupzEjTZVLk+LfQGFKNFTSJMsJiqwBuMwvY9YAbZxShJbVwR8QXPoNdSBsNN47qXE6VZolyxeYSBoCTr1J5R11GBU7kM0pbhg1xpqNRe24vrYxuk4XJUgrKQEbEKBb0g4HYIIIIAIIIIAIRMVxuTLcy5ynKADmYeEnewvufTb0hbjln4dKc5nloxOlyATpADe/wBWojc3mBMobPZ8ltdb/hFrXjppeIaJT4GAJyi9jfU2FyeV/wDDCtLwqSoIWVLAIsbKNunpGP8ASZGn7pNNvCPWDgdsEEEAEEEEAEceLOiyneYudUUsRa50F9POOyPMyWGBBAIOhB2IgBrti1GtxMZ5bCxKFnFrkbjluPnC/hgllA8pbBuZBBPmb6wVGGynJLy0YnclQb2jpRABYCwGwEAeoIIIAIIIIQf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2" name="AutoShape 6" descr="data:image/jpeg;base64,/9j/4AAQSkZJRgABAQAAAQABAAD/2wCEAAkGBxQTEhUUEhQVFRUXFxgYGBcYGBwVFxwcGhgXGB0YHBgZHyggGBolHh0cITEkJSkrLi4uGh8zODMsNywtLisBCgoKDg0OGBAQGiwcHxksLCwsLCwsLCssLCwsLDcsLCwsLDcsLDc3LDcsNywsKyssLCwrKysrLCwrKysrLCwrK//AABEIAK8AyAMBIgACEQEDEQH/xAAcAAABBAMBAAAAAAAAAAAAAAAABQYHCAEDBAL/xABCEAACAAQEAwYDBQcCBAcAAAABAgADBBEFEiExBkFRBxMiYXGBMpGhFEJSgrEII2JywdHwFTNTc5LhFhckQ6Ky0v/EABcBAAMBAAAAAAAAAAAAAAAAAAABAgP/xAAcEQEBAAMBAQEBAAAAAAAAAAAAAQIRITESUUH/2gAMAwEAAhEDEQA/AJvjMYEYmOFBZiAACSToABuSeQgD1DW4r49o6A2nuS3NUGZhfa4vpEP9qHaxMqHMigmNLkKSGmqSrzD5Eaqn1MRS7kkkkknUk6k+8AWOoO3LD3m5HSfKXlMZQV9wpJH+bQq8RdrOHUuX94Z5YBgJID6Ha5JAHpeKsxmALbcHdoFHiJKyHZZgFzLmDK9uosSG9jDriktFWPJdZkp2R1N1ZTYg+sWW7HuPHxKVMSeAJ8jJdhYB1bNZsvIgrry1HWAJEggjTV1KSkaZMYIigszHQADckwBuhocUdo1FQtkmuzNexEsZyp6HXQxC/aT2qzqyYZdI7yaZSQCpKPM/iYjVR0X5+UbEwBZPCO27D5szI6zpAvo8wAqfXKTljt4i7XsOpXyZnntYE9yAwF/4mYD6xV2MwBb3g/jakxFWNM5zLYtLYZXHnbmPMQ5IpThWJzaaYs2RMaXMXZlNj/3HkYtB2U8aHE6VnmKqzpTBJgXY3Fw4XdQdfcGAHtBBHDjOKyqWS8+e4SWguSf0A5k8hAHdEfcTdrtDSPktMnnUEyshUEciSw+giEu0HtDn4lMOrSqcXCSQ246vbRm+g+sMy8AWMwHtyo5z5J8uZTXPhYkTF9yACvyI84347220MiYZctJlRbQumUJ7Fj4vlFbBBAFveDONaXEkLU7EMts8t9HW+xIBII8xpDkilWE4pOppqzaeY0uYuzKbex6jyMWn7MeLTiVGJrhRNUlJiqb6jZrbrca2gB3QQGCEGIi7t/4iMiiWmQ2epYg/8tLFvmSo9zEoiKr9suNNU4pOB+GSe6QeS7n3JMMGOYIXOFuFKmvfLTpcAjM50Rb9T/QRNnCnZLS0tnn/APqZo/ELSx6Jz9TCtkOTaG+FeCauvZhJTKqWDO91UE8ttW8olHCOxWQslxUTmecwsrIMqyz1APx+9olWCM7nVzGKn8V8NTqCeZM8crqw+Fl5MP7co6+zvHPseISJ2cImbLMYgkZG0NwNf8ET72g8IpiNMU0E5LtKfox3U/wtYA+gisU+S0t2R1IZSVZToQQbEesaY3aMppdy8Q3+0VxEZcmTRodZpMyZbfKtsoPkWufyxIvAVUJuH0zrNM0GUozsLMbaWYfiGx9IrF2j401XiNRMbYO0tB0VCVH6X94ZGzHpVvDi4R4LqcQa0lLSwbNNbRB5X+8fIRNvCPZdSUZEx71E4WOdwAqnqqcvUkmFcpDk2hnhPgCrr8zSlCIpyl5l1F9bgaXJHPpEl0vYpIFMyPOZqhtVmgWRCOQS/iU87m/S0SrBGdyrSYxUfiHBJtHPaRPFnXpqCDswPMGHL2PY59lxKVdwkub+6e9yDm+EabHNbUxL/ahwYMQp8yC1RKBMs/iG5ln1tp0PrFbZZysM2YWIvbRhY8r7GNJds7NLuxAv7RfEOabJo0bRAZswdWbRAfQXP5omnAKkPSyZgmd6GlIe8tYv4R4rXNiel4qBxBizVdTNqJnxTXLW6DkvoBYe0MibGyRJLsFUFmYgAAXJJ5Ac4cfDXA1VWZSiEI2zHS4BsSPLlf8AWJl4R4QTDvEaQO1tZyzO+mDzyFVt+WFbo5Nos4S7MautTvDaRLPwtMBuw6henmbXiQ5nY9SfZTKV27/cTzY69CgOieW/nElqqkA2Guu39ITZtdOb/YkAqPvTW7oH+VQpJHmbRn9Wr+Yq1jmETaWc8ieuV0OvQ9CDzBh7dheNfZ8REtnypPXuyMuYM26jfQ3vrrvbnD67SeGTXyc3dd1WSVLIAc6zUGrKrC1yNwCLi/nEEUExVmIzFwoYElDZxY/Ep/ENxGku0WaXZgjTSTQ6IytmDKCG2uCAQfeCAm2Ky9vNAkrEyUUr3ktXbazMbgkAbba3izUQx+0ZgReXIq1ItLvLcaD4iCDe9yb6Wsee0MHlhPDcmmpJcgZsktfFlJTOx3ZstiSTyvHK9I0qcyyM8tlUOy52mpY33Vhbkfga/rDmluGUEbEA/MRznDpV75E/6V/tGUs7tpZeabKScWQMy2NrkA5h7EbgwjY3OmnPqUly1zNkPjYdbgEqN7AAk+UL4jTUUiP8aqT5qD+ohTW+nd6JmHYVLAVgHRioYMJjtceeY/QiIc7dcJVK6U8tfFPS7AD4mDZbgDmdBE8yJCoLKoHoLQweJZPe4/hqBBMCS3dgbWAufFr0IBipeps4fPAWAtRUMincgui+OxJGYm5teK89qODIuNTJMpTLE103sRmmEXYAcrm9t94tMYhLtxwfJXUVbdchdEfYEFHVgb3u9wTy0y+caIP5cJSRISTLcypEpQPBo7fmtpffTXWEenqKYTGRJ9TKdbXZ3Zk1vb/cJVttenlDxbeMHWMdttPMpSAAxDG2pAygnra5tDbx+plSyxqKic1te7kkpYE6aJ4mPv7Q5oBptBARsIkgayZswqLZkmEzBY8wzag+59IhHtY4ftiwl062apyEKNs7tlJ8gTr84sPDAErvOJpdkDiVS3Ym3hveza876e8Vj6nLxIXDGFfZaSRT6HupaqSL2JA1Ivra8Vqx/AZb489IqmXLapCkA3srWY26XBNhyvFqYhXtKwnuMcoKrMLTpktMugN1IXQDUjxC5PWNGaTJUhZYVZaqvwovIADQewHKOWXWWL+J8stwj94oTU28SHTMNdtfXQwoOoOhFx0MaZVIinMFAPXc+xO0ZSzXWll3xvhOrK6wLXbKHEv92odyxIFyLHKo9OuwEKMaZ1MjG7KCRsefzGsLGyXp5S2cegmuVrEqQQfbQ25HyivPGfC3e441JTgJ3zKR+FcwuzWHLcxYiWgAsAAPKGLwujTOIq11UFZUhEZr6qWsRbTW9j0isfSy8SVh9IJUqXKW1kRVFhYaADblBHSYItmxCTxZhIqqSdIJQZ0IDOucKbfFl6iFaMwwaPCNR3lHIbX/AG1W5BUnKMt8p1FwL+8Krtaw5n/Lx7qkyzT0cZh6iwYfKx+cJuM1TSkLpLaY5sqouW5JJvbMQuwG5G0Y2day8domHmDfy2jHenmLC9vP1hvf69MGhosUU/8ALlP9QSI20mLTHmCW1LVSkcMM8/ux4raZQjltdb3GlhtD+aUyhwxx4Lgy/a51YxuzoklBb4VQsWserMf/AIiOmbMspNrnkOp5D5wqUkjIirvYanqeZ9zDwgzbobPaNgy1WHz5bMiWUtnZO8y5dSQBrmtzEOaCNGZu4RVGbIlTCCCyKSCLEEgXBB1BBjqPlvGZqZZjL18a+/xfI/8A2EIfE+OPSKrrTTKhWbKe7IzLtbwncHWMbO6ay8LHe/wt8o9KeunSGUO0Qc6CuB6dw/8A+Y7cD4ueqnd0KKplLa7TJo7sActDqSTtB80fUOqObhvB1SbUVRIL1DKAbarLQZVW/mbt7iNs4m1h8RsB6nS/tv7QsSZQVQo2AAHtpFYROde4afabhhnULFSweUyzkySu+cshzKqqCCCWsLiHZBGiCLJm5lDWtmANul+UemvbTeMFMrunnmHo1z+t45cYru4kTZ2Ut3aM+UbmwvaMbOtpXR3h/Cfp/ePSX5xXxu2XENdJI6eDQeW+sTZwdjRrKOTUMuRnXUcrg2JF+R5Q7jYUspZjVwthCyVmTN3qJhnObWOoAVfRVsPnBPTNZPxnL7fe+l4XIrCJzoMEEEUhiMxiMww0VlMJi2vY7g9D1hKY65JgAY8jqrea33HlC5HPiDIJbNNAKKCxuL7D9YmzZy6JQpgNi4HQOwH6xjIieI6crk3J8rnX2jWtbRkAicVBAYDM2xAPzAIv0vrHbhc6mdv3LK7gXJuWIFyL3OwNveF81X1HqipixDuCAPhU7/zN59B/gU4IIqTSbdiCCCGTmrqXOBY2Yaqf6HqDCZnucjizc1Otx5fiELkJtXX05JSYykhspB3By5/XbnE3HZzLTkWmUbZgOgZgPkDB4JY2AvyG5P6sYO+pOVQOVgJv4gSLetjG+lrKRdVmS76gksCdBcgknTSJ+ar6jdQ0pvncWP3V/D1J/iP0+cKEa5E5XUMhDKdQRsY2RcmkCCCCGHLXUucAg2dfhPLzB8j/AEEJyzdcrDK34Tz9D94QtwnVNdJMwyXsWFjYjTXbXkYm47OZaIz8O0hbMaaSW692v9o7mmBbKBc8kUa+w5Dz2jyZ9Fr++XTkJp9OsdlDW01wsp5d2voCMxIFz5ki8L4/VfTbQUhXxvbORbTZR0H9Tz9o7YIItAggghBiMxiMwwI11EhXUq4DKbXB2NjfXrGyGdxb2j0dAcsxjMcGzJLKsy363IgBaq+G6d1C5cgDFvAcp8Vsw8gbC9o68PwyVJv3SBL2Bt0FyB7XPziM6Ht3onmZZkmdKTk5s3zVdR7XhU4g7Y8Op8ols1SWF/3ViBfqWIAPlvAEiQQzeCu0ijxFikotLmgX7qZYMR1UgkN7Q8oAIIIIAI4ajCZTkll1LZiRobgBb39BtHdDH4q7UaKifIxaa1yGErK2UjkbmAF2VwtIXKAGyroFzG2W1gn8ovt87xv/APD9PcHu9VBANzsdx9AfYRHuFdulFMmZZsqdJXk5s4/MF1X6x3cQds+H07hJeepO5Mq2UfmYi59IAkKkplloEQWUbDfzjdDV4K4+pMSBEhisxRdpT2D26jkw9IdUAEEEEAEJtdgcma+d1JbkQxFtLXFtjaFEmGDxL2t0NI+S7zzqCZWVgCNwSWgB0pw7IDZsp0ChVzHKMubUDr4jrBScN08txMRLMNjcnlbaGJgfbfQznyTkmU+ujNZ19yvw/KN2O9tdBImGWgm1Ft3lhcl/IsRm9oAkuCG5wdxpS4ihamc5ltnlto632uOY8xpDjgAMEBghBgR4nzlRSzkKqgksTYADckx7ERX+0FxF3FGlMhs9QxzW/wCGlr/MkD5wwYnah2pzKtzJo3aXTqdWUlWmnrfcL0HPnEXMYDBaAMRm0OvhXs+rK1mCoZSp8TzQUF+gBF2P6RKOE9jFKkl1nzHmzXFhMXwBD1Vef5oVykOS1BFLUvLdXlsUdTdWU2IPUERZLsY48mYhKmyqkqZ8nJ4tAZitmF8vUEakfiEQLxjwtOw+f3U6xBF0caK69R0PUco29n+NfY6+ROz5FDWmGxYZDowIFr/4YZLfxz19ZLky2mzXCS0BZmY2AAjeDEMftF8RFJcijRv9wmZNA3yrYIp8ibn8ogBk9pPafOr5hSnZ5NMtwqglWf8Aie3LosR3BHpEJIAFydABqSeloA8xm0PDhTs5q63MwXuUU2zTVYXPMKtrm3OJNo+xukFM0t5jvOa1p1soUjkqbZet9YVykOY2oLw6vmSJizZLtLmKbqymxH/aLO9knGrYlSsZ2UT5TBXy6ZgRdXy8r6j1Bit3E3D86intInizDUEfCynZh5Qv9keOfZMSksz5Emfun0LAhtANDp4ra8oZLWxxYxisqlkvOnuEloLkn9AOZPSO2IG/aL4hzTJNEjeFAZs0Dmx0QH0Fz+aAGb2gdo9RiM05WaTTi4SUrEXHV7fET02H1hkmAx7kyWZgqgsxNgoFyT0AGpMAa4zaHvwl2Y1daneG0iWTo0wG7earuR5xIs3sapfsplq79/uJ7bX/AA5BoE+vnCuUhzG1CGD4tOpZqzaeY0uYuxU/QjYjyMWn7MuLf9SolnPkE1SUmKp2I2a263GtoqzjeEzaWc8ieuV0Nj0PQg8wesPfsKxv7PiIls+VJ692QRcM17oPI3vr525wyWcgjEEIARVXtixdqjFJ+b4ZJ7pB5Lv8yTFqorP290SS8TJRMveSldjcEM1yCbctoYNjhPg2pxB7SE8AIDTW0RffmfIRNvCfZdR0ZDzAaicPvPbIP5U2+dzDhw3DPsVLLk06KQi6liRrzYhQSxJvCZ/4pmByjpKcAAnKWSw12L3BPloRGdtvjSST07owTGmln51DWYXF7Hf6aH2hFxziEySQsu5AuS5yi3UKLs0RJtTxx3wqmIUxlmwmLdpT/hbp/KdjFX6qmeU7S5ilXRirKdCCDqItPg+KT5upWSw0Jy51IB/mBBPlcGIi7dsKVa6S0pPHPTUAXLMGyjQbk3AjTG64jKf1OHZ/VLNw6mZJjTB3ajM/x6aWa3Mbe0Vi7RMYaqxGpmtymMijoqEqB9L+8Wg4GwE0NFJpiQWRfEV2LHU7+cV67VMJQY08lF7sTXl876zCAWAG2p2i0Eng7gSqxA3lrklA2aa3w+gG7H0ibuFezWjoiHAM2aP/AHJljY/wrsv1PnC99hNPJSVTNLkypagZnXPYDyBA8ySecJ8qvNwpre8J2WTJBJ97NGdtrSSQ4e68/pGVS3OBVYC172ta5uT6wjYnVd29vtLySdRnlB0/K2X+vSJUTO0rg5cQpvCB9olgmUevVCeht84rSBlazAix8Q+FhY6jUaH2i12FTZrG4qJM9eeVMhHuGIv5ERCnaxgF8XWVTp46kIbC9i7HKW8hzPvF43+Iyn9WI4dqlmUkiYrmYrSkIc/E3hGpHWKhcRYu9XUzaiZ8Uxy1ug5L7Cwi3vDeFClpZNOCD3aKhIFgSBqbHqYrPj+AS3x16RVMuW1SFsDchWsxt0uCbDlcRaGjg3s8qa60zSTI/wCK+x/lH3v0iZ+FODMOoPFLKPNtrNmOpb8o2T2hwzsGkkIhlqyqAktG/wBteW23vvHJSSZKs5EqWBLcIxMkSjc2syE3zrry89dDEds2vkuqWQy+u312jUKuV/xJf/WP7xvyDa0I2KrKN2aUjAOEuJQmuWJA2HwqOZPnta8RjN3UVldTptdq3B619P30izVEkErlIOddyhtueY94r7QTQsxGYuoDAlkNnWxvmX+Ib/2i2VJhUuW5KIstha/d+FWB1F12/qIgTjLhXvMbakplC98ykfhXMLsbDYbmLx/EZfqzlJODojK2YMoIbqCAb++8EeMOpBKlS5Q2RFUW0HhAEEUl0RDf7ReBF5MirDAd0TLYGwuGIItzJuNvWJkEJnFGFiqpZ0gkKJiFcxTvLabheZhhpkzAyqw2IBHuLxnJre59NLfpCVwlOLUcgsGBEtVOZSjeEWBKnUXFjbzhVLagdf0Fv7xhWwUnX6R5AJGuh8owJhtqpvbla14DMI1I0+vrAGwDzJ9YYHEUozOIMOVUD93LeYwJ2FyM3toYkCObBMHUVM6rJu7qkpdPhWWWvY/xE6+gisPU5eHBEKdueE93WUVdmGXOiODYG6urAjm2ma/Swia4bvH+ELVUE+UzZRkLZu770jLr4V3zaW01jVm7G3jUkkA3G/sP0jRhFQZkiU7AqzIpZSCCGsLgg6gg30jqY9N4wbMx4mSw2h/z2jHeH8J+kZVuunSA2UWwsP7fpDDSU0ziVCqBllUt3J+7cmx9b/rD+jRw5hCpMn1O71DLrbZEGVVB6bt+aLw9Rn4XohTtJwnuMdoKrMMs+ZLS2gOZSF0A1I8Q1PMiJrhpdp2GGdQsVJDyWWcmWX3rlkIZVUDUEtYaRozKrqCLEXEaZdIgNwov13P1jZJm5lDDS4BtzF9bQTGOw3teMGz3GmbSoxuygnrsfmI9d4fwn6QK/I6Xvb+3raAPSIALAWEMXhhDM4jrHCBllSERmvqrNYiw6mxh+Rq4VwdZKzZm71MwznNrHUAKvoq2Hzi8PU5lwwQGCLZsCMxgRmGCTVplmno4uP5hoR7ix9jGipcqMwUsRpYb6mFarpw62OnMEbg9YSy5U5ZgytyP3W/lP9N4zyndtMbzTglYq33pE0HyUkfOwj3SVrTCVaS6A31N/rcD+sd4I5R4mTlG59hqSegA1J8hEqZnPYEjU8h1J0A+cKtLIyIq72Fr9TzPudY4qKlJIdxa3wr0828/0hSjTGaZ5XdEEEEUkkTkyzGHJvGv6N8jr+YQx+0rieqoll/Y5JmvMLFmyNMVFQJuF6lufQxI9bTZxvZhqp3sfTmISHAJyzFysNgefXKfvD094zs1drl3NIWl9tFYBZ6SUWG5/eL9Lm0LPBPaDX1dSJdRTgSXDWdJTqFYAsLuSRbS2vlEoCllfgT5CMZJaWsBfkALk/yqINz8PV/W2eTay/E3hX1PP239oWJUsKoUbAAD0GkcVDSm+d/i+6u+Uc/Vj/nOFCKxmk5XYgggikkbJldk88w9G1/W4hMxvE/s0idPyNMKjwooJZjbRQBruYcVdSZwCNHW9j67g+RhMJB8DjK2+U7+o6jzEZ5TVaY3cQx/5s12xo2zeQIF/QyyfrEmcJ461ZSpOmS2lTQQHQgrY9QG1ykG4ha+xp+EQeFNALsfujVj/nU6QrZfDks9e56ZrJ+M5fb7x+V4WxHFQUhW7v8AGRaw1CjoP6nyjti8ZqIyuxBBBDSwIzBBDAhNxqvWUnjQupzEjTZVLk+LfQGFKNFTSJMsJiqwBuMwvY9YAbZxShJbVwR8QXPoNdSBsNN47qXE6VZolyxeYSBoCTr1J5R11GBU7kM0pbhg1xpqNRe24vrYxuk4XJUgrKQEbEKBb0g4HYIIIIAIIIIAIRMVxuTLcy5ynKADmYeEnewvufTb0hbjln4dKc5nloxOlyATpADe/wBWojc3mBMobPZ8ltdb/hFrXjppeIaJT4GAJyi9jfU2FyeV/wDDCtLwqSoIWVLAIsbKNunpGP8ASZGn7pNNvCPWDgdsEEEAEEEEAEceLOiyneYudUUsRa50F9POOyPMyWGBBAIOhB2IgBrti1GtxMZ5bCxKFnFrkbjluPnC/hgllA8pbBuZBBPmb6wVGGynJLy0YnclQb2jpRABYCwGwEAeoIIIAIIIIQf/2Q=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500034" y="0"/>
            <a:ext cx="1905000" cy="16668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Prožívání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Rozumíme všechny vnitřní zážitky doprovázející psychické činnosti, které si člověk uvědomuje.</a:t>
            </a:r>
          </a:p>
          <a:p>
            <a:pPr marL="514350" indent="-514350">
              <a:buAutoNum type="alphaLcParenR"/>
            </a:pPr>
            <a:r>
              <a:rPr lang="cs-CZ" sz="3600" b="1" dirty="0" smtClean="0"/>
              <a:t>Poznávání</a:t>
            </a:r>
            <a:r>
              <a:rPr lang="cs-CZ" sz="3600" dirty="0" smtClean="0"/>
              <a:t> (vnímání, představy, myšlení, paměť, učení).</a:t>
            </a:r>
          </a:p>
          <a:p>
            <a:pPr marL="514350" indent="-514350">
              <a:buAutoNum type="alphaLcParenR"/>
            </a:pPr>
            <a:r>
              <a:rPr lang="cs-CZ" sz="3600" b="1" dirty="0" smtClean="0"/>
              <a:t>Cítění</a:t>
            </a:r>
            <a:r>
              <a:rPr lang="cs-CZ" sz="3600" dirty="0" smtClean="0"/>
              <a:t>  (city, emoce).</a:t>
            </a:r>
          </a:p>
          <a:p>
            <a:pPr marL="514350" indent="-514350">
              <a:buAutoNum type="alphaLcParenR"/>
            </a:pPr>
            <a:r>
              <a:rPr lang="cs-CZ" sz="3600" b="1" dirty="0" smtClean="0"/>
              <a:t>Chtění</a:t>
            </a:r>
            <a:r>
              <a:rPr lang="cs-CZ" sz="3600" dirty="0" smtClean="0"/>
              <a:t> (prožívání procesů motivace). </a:t>
            </a:r>
            <a:endParaRPr lang="cs-CZ" sz="3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Psychika</a:t>
            </a:r>
            <a:r>
              <a:rPr lang="cs-CZ" dirty="0" smtClean="0"/>
              <a:t> je dělena: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sz="4000" b="1" dirty="0" smtClean="0"/>
              <a:t>Psychické jevy </a:t>
            </a:r>
            <a:r>
              <a:rPr lang="cs-CZ" sz="4000" dirty="0" smtClean="0"/>
              <a:t>– projevy psychické činnosti.</a:t>
            </a:r>
          </a:p>
          <a:p>
            <a:pPr marL="514350" indent="-514350">
              <a:buAutoNum type="alphaLcParenR"/>
            </a:pPr>
            <a:r>
              <a:rPr lang="cs-CZ" sz="4000" b="1" dirty="0" smtClean="0"/>
              <a:t>Psychické stavy.</a:t>
            </a:r>
          </a:p>
          <a:p>
            <a:pPr marL="514350" indent="-514350">
              <a:buAutoNum type="alphaLcParenR"/>
            </a:pPr>
            <a:r>
              <a:rPr lang="cs-CZ" sz="4000" b="1" dirty="0" smtClean="0"/>
              <a:t>Psychické procesy.</a:t>
            </a:r>
          </a:p>
          <a:p>
            <a:pPr marL="514350" indent="-514350">
              <a:buAutoNum type="alphaLcParenR"/>
            </a:pPr>
            <a:r>
              <a:rPr lang="cs-CZ" sz="4000" b="1" dirty="0" smtClean="0"/>
              <a:t>Psychické vlastnosti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052" name="AutoShape 4" descr="data:image/jpeg;base64,/9j/4AAQSkZJRgABAQAAAQABAAD/2wCEAAkGBhMSERUUEhQUFRQVFBUVFRUYFRQVFxcVFRcVFRQXGBUXHCYeFxojGRcUHy8gIycpLCwsFR4xNTAqNSYrLCoBCQoKDgwOGg8PGikcHyQsLCkpKSkpLCwsLCwpNSksLCwqKSwsKSkpLCwsKSwsLCksLCwsKSwsLCksKSwtKSkpMP/AABEIAKgBKwMBIgACEQEDEQH/xAAcAAAABwEBAAAAAAAAAAAAAAAAAQIDBAUGBwj/xABBEAABAwIDBQYDBgUCBQUAAAABAAIRAyEEEjEFBkFRYRMicYGRoTKx8AcUQsHR4SNSYnKCkqIzQ2Oy8RUWJFNz/8QAGgEAAgMBAQAAAAAAAAAAAAAAAgMAAQQFBv/EACsRAAICAgICAQMDBAMAAAAAAAABAhEDIRIxBEEiE1FhBTKBFHHh8JGh0f/aAAwDAQACEQMRAD8AzODxxzLU7LxEuasbhzxVvg8fk8VnTs0Sj7Om7P2yKQ6cVfbM3kp1bA35Llh2g57YVtupiQKgn6hJp3aBa0dVBSlXsxYgQpzDZPhKxLQpCUESYCGgUEFCAQQCChAI0SJzwBJsBqVZKFSiLoWR3g3uex2SkA2NXuaXE8srR+evRZ2tRq1XZ6vbVhHeYXCmDP4mtMggfy69El5kh0cLe2dHdtSiNatMcPjZ+qfp1Q4SCCOYM/JcD2oQXPgva4H8R+EcoZAcDYiRz4JjZ+3ajIDnOto4PyPHg5sEeGitZH2E8K+56GQXNd19+qrHZK7jUpnRxu8f5fi8Dfquj0qocA5pkESCOIKZDIpCpwcexaTUqBokmANSdEH1ABJWdxO0jUqXByA91vP+o/VkOTKolwxuRK2hvI2n8LS6037oiYm4lZ3E7+1wYbSp+pPLr9Qp+1cE2pmIdLo+GP0v+qxG225HFoPASRawgC+vy1WZZHJ9mmOOKXRq8Pv5VtnpsvqA6PzV9gt7KFQDM7syeD9P9Qt6wuIVdpZfhaT1It6oqO8j9OPl+SO5Lojxxf4PRDHgiQZB0PD1Vfi9tU2NJa5r3GzWtOYl94ED38FxHDb418PBpVSLzlDoaY5t0hFit+j95pYpjQ0kfxabTYie+Gk3EwSL2PqTcpOOuwFiintnW9n4yrSYxtV1NgA6vqvOphjLNEk6Tw8UHb6tFQNdTqMabZntLST0B/WVln7z4bENBoPhzhqQWx0cBBnqPVU53vc17aWILqlB1ofBq0nAXLKogktIOsgiOayRnIc8S7Ow4TGMqNzMcHDmPW44J9c32FXq4eu7vSxlTs3jWQQXM8iASORBHFdHpvBAI0Nx4FbcOTmjJlx8GHCKUpEQmsSBBEEallgQQQRFHl/CGE66p3gmWtITtMXWU2qzQ4arbVWGzXkGQqHD1VoNmvGVEo0Lk7Npu9iXPcJ4LZM0WE3dxADgOK2lKsgumA0SZRJIelJikAGggiRWQNBCUFZQFT70bQNKj3SA5xgcfE3t5q4VDt3Z/bOy6kgSZ0bxslZnURmJJy2Y7Cvz1c3aNc6NQ17y0mxN2xP6eaTtzbDcIyMznOMODgCM3CQ6/Lh5rb4TYFOmwAD9z1WA3t2CatUmLNnLJcSXG4bGgB6LF7XI3xakviZHF7UNZru0HebemXfEBxaXDUTeDpfwNM108AJ5AD31V3idhvY8sIvlkza8zHQW16FVLsDHUkT4Tf3BBWpSiD9OT6J+Dzd0MJJzjjeDIjXr7rtO5WIP3RocSY0PNpuIPr6rimxmZKjSQJEwDpewn58rLsu6teaY7znyZJPA6HhZKlk4vQM8b47Fbe2mWiJPhw/f0WXxW2DTEuN76LU7fwkNL7W9egXNd4CWtuO8TDRzI0HgJ9UlO3sbBJR0WWA3tLqsDgRE3jhx8VB3t2lnki02kG3C8A8eo9VQ4DCuaXl18rXX/qaA6Tr5jkTyVdXxby0BwBgagNkg3mdD9eWhQV6AciPVr3P7/M3Tb3EHLoOQ0PIk8fNIcIjLcRM9L8J1tp0RtfYga8+N/kmiwy4xy4QNT4rV/Z9sPC4luJdXc7taVNz2M7paaeRwe7KRLiD1GrSsvWrDI1sXvB/EWw0Sf9NvEqFRxBa7MHFp0kGO6bHyibK10C0WeypaXtki4jobge4CtMTSL3tm5cWuHiC1h9ZaqqmCKr7hxa5veGhykZSOhF1pMHWaCyp/9bnHyBYQP9qTkdDoLRrKeMH3jHUp+HDgj/8ATDsovB9yfIro2yBFCmP6B6cPaFxLc7GOr4qs18mriJZ4dpUb2p8BT7QeS7u0QmePGmZvIYpEjRLWZQkaCCEsCCCCso85VMHdI+6rp1fcpVmL3OcNFz1M3tr0YhtEqfg6pCuam61QDRQzsOqD8KcpoBxLPYeL74XQcDiwWhc0wmBqtPwlaDBYio2NUmbtlqOjauxEJ2liZWbpYt5T9PFOah5NAuBou1TjHqmoY4lT6ddHHILcaJiNMNrhK7YJ6mgKEY3GtpMc53BpdA1OUSYVbsraArzVDSGuiJ101McYyqi3h2s6rjWYVgzA5M8HRnxVP9is928UXNLAIyctB0CySyuUq9Gz6PCF+2r/AINC9shUOPwDGvDsoNwb9Pr3KvSYCrdpgZSSY9keVJoXhbTOb72Xd3RAJl3U3HoASI6qkpYeddStBvC6TbTMRPhqqvDsSv2xOtjVsjOwPeFo5nkOJXVN2MK37sxwIyvuCI7w0bEEwCBzPiuX1ntfiKNInuuqsDv7Z7x9JXYagaA1oGVrQADBgCwAaOJiByVRVq2Z/MdNRRH2jHSGXjm78I9b+i59j8KamO7MCRTyFxtAIBc4+RhbHeLazWNimJJOg1Nx3ndB1WO2rtYUHC47Rz4cPxG4BJ9LeSXfy0Big+JEe+n95LABDmuOXiYY9j2X6F3p1WFFEiR1dPy/JXmFxn/zg4yQSY6kiPeQqzaAyOeP5XOb6Q35BaYSoqUSFWwhiY6x8/aD5KHUtqFbU65g8bETw0B/X0VRXqEnw+v0T4uxUlQukZzE8oH5/XiodXiltqcETWzP14I1oW9j+za3xeAHutMGnK9o4imQB/V+6yeFME+fstvsWqwVab3/AAMbNTqKeV4A6ukNHis+Xsdj/aWf2Y4fLtZwIuBU8jkM+d/ddtXJfskw7quMxGJcLQ6/DPVfmgf4tPqutStWLSMebcgIISgm2JAgggoUBBBBQsjWTbqYUcPKWHrn8r9D+Ip+HbyUR+BZyClFyTCohBq4BvJMHCBWhYi7JXQXIqRThJfTsSTAGpNlZYusykx1R5hrQST0CwlPalTHVi6wpM7zKWYDMBMTzJjyEpmPC52+kvZfIvnbSY0EgPc0auAIby+Ipg750mgnK4gGMxIDZHAGJcegB8lT7Vxjaji1py0mNzVngAZiCRYjmbNE/wAxGgUPZmDZUPaVoDG2p0Q5rYaIjU2EwJ4meSd9GL+KX9/x/kYqrlL+F9/8GgbvnUcQW02sZzdmc4jmGgj5qwo71gvax0BzgSLwco1dlkwNOPFY7b+22UabqjWtEQymI+J5GpMSQIJ4cLXWGw+JrHNXcSQ/ul+skODiDyu0KZcS4uONbReJRbTyuk+v/f8AezebOxpr7RLwYNXtRTPHutlp/wBLV0bd5jQKmUg/xHSeoJH5Lje5WMzY/D8wasTxcaLw0eZsuybDwBo5wbhzs4PRw0I4ELBHFLG1yNfl5ITtQeklQ7tbbTKLSTJIEw0Fx9Gg2XLdt75OxNQMDi0B1hBBnqOa6XvHgGVKZaabXTxIuDzlZLdv7PaIxHbPgw4uDeGY3nyN7DUJktumIwuMIcqIm9ODdRaxrjJM300F/dZjD42CQbrb/aJS79NvJhHuOK5tjNlODi5ri06g/l1CU1bpnRwyf01KjQ7pbIOKxvGGDvHkD8X5D/JdOOJqFxp5XAOmCPhzXkZhMDWx49CFk/sdB7HEvfBqdq1pI/lDAR4XJXQKlVrGlxgCCTwTXFVRzc+RyyPRmcZhHUmOIaCR8TgCTOSIAMCAHW11XNNtYWq8lzmPmQ4lzdYM+V7K/wAd9opbVqAsFSiX5gLhwIgtIPH4RYqy25WPYsq5HBj2NcC05mFrgCLg2N+KSo1s0JuOmc4ZLSKn4mvb6g5tPIeqLF0iaZLrk1XidDYj9/RWpwPbOIAIgE2s0cBnPBo4njFrlDeGh/wqNKf4Y7zou+q4iSRwi/hmjgiTphSVlFRpHOGga5dRbQC/t6qsxxubACbAdOOvVa6rhRT7z4b+LMIBHEAAcZAMdW8Asi5s8DAt7J2OdmecSFkKM1YEDzUirRiL8Pmj2bgS6oGgZpcLc+Q+uae5KhHF2M0GHMOpIWx3f3exGIljGEhxY4OMhgA4udwFvOLKPu5u0cVXfSkBwqXdybmh7h4AGB1C7pgMEyiwMpiGtsBJPuUmUuTClLgiPu3sNmDoNo07xdzou951cfYAcAArYVimcyBcqTaMz3tj4xBSvvKjByIvRcmVRK+9IxiQoYcgSp9SROKJv3kI/vA5qBKRKn1JE4odhFCLtEedAEKARwkh6POiKDhCEWZHmUIYj7UNoFtKnSGjyXu8G2A8JKyppFlMBjhDjTL+bmtM5Z5XJ8lqvtFwbqhphoJLqb2jxzsPyus+zZZbRBc8Q3IYIIJ7wBi5nj7rq+POMcai/YmcZSdrpD+Kpfw2MBgOeajjEyWnIzylrj5IN2faxk8I06IxTL6lNsE5aNNzgASSS0uj1d7p3alc0hlJyuLZ4d3MSxunEH5KvGlUXL222M8mPyUV6SRh98sbL20+DGAn+6p3/wDtyDyULd7FZmvwx/5nfp9KjRoP7gI9FF3ixQfiaxb8Pavy/wBocQ32AUPAB/as7MEvztyAal0jKB4lLxtr5DM1N0vWv+C4wld1Ko2pTMPY4PaeTmmRbxC6zuV9odTGYltGpTYz+E90tJu5uXgdBGa0lcx21huzrvbBF5g8JvHlp5KTuxtX7tiqVa8Md3gNSxwLXwOcEnxCdnxKav2KhI7TvbtcUaJPHh4rIbl4+rUqVKpFR7KY+FuW7yRAAcQLDMdeCT9otZ1YUhRl4fdmW4dm+GI1lTMIMVgsI1hbh2hre9GfMXEXLiQQT4clxW7ts60IVjUV2yl3x3jbVrwA6AIiO8DxBB0IWcbj4eWnTgou19rPdUJDKYuTbn1JCh/eXOLSWwbygrdnRUeEFH7HRPsqx47fE0eDw148WyPkT6Jz7RtuHP2DHQ1o7wHHkFnvs2x2TGVXC7hQkNt3gHjOB/VlMiOS0W3dg0KsOok5nkvfWc5xAAmRlNg0cSeUCSjk9Iw8UszkznhdJha7YNV9Wg6mazmtpd4MzASwnvAHXXh1VbtbdhtJ5NOs14c0OAd3HFo1yg2PrPRVjC5psSPP9FdxcS+LlK0aDGbXyty08s8MjcrGnmBq53HM4zyiFJ2JgQabq7zDW2zXMvMgQOQ+az9O/Xnbn1VxSxZNFoGlMuMcC6bT04f6uqzSa6Q142kVe1mdo4ufIEEx4R2bOgADST04lUNXCm5IsLNFh1n1V1j9o5O6Dmf+Oq4k3JLiKbfEnvEazAGpo8XjJ14cP1/RMi2RYrGRRBKvth0GMcDodAep0Eax11us7h3kuHitPs3DkAOfblMBVllSFyxqI5u5SrYTFPe+BBcZBEHNcgcwQuwYHGNq02vaZa4SPkQeoII8lyjG1GubLXAlkSJvlJjzuQfVbvcStOGI/lqvA82sd83H1Q4cjlLZl8jGuCkaQIEpEoErUYQyUSIlAKEDlCUUopUIGXJMoihlUIJBSkmUcqyCg5HnSQjhQgrMjzJARSrIZzffFZPu5/6juMaBv55R5rBMxb6tRwOriQfOWtAHAAkdVsPtGwz6jcOGWh7yTygUz5rLYCnGJHLOHnl3TnPj8JXRw0sLl7SYtW8ij92i8w+0W06tZ5Et7zImO63uiHXj4BpwWO2ptl1Vxe90l72nwa12YAcgADZTNp4stonm7XxOv5qo2Lsirja4pU+RL3/hY0gtzH1sNSUXFY8X5oNzc8zb6sibsbp18fVLaUBog1KjvhYHSRpdzjeGj2F12PdncPDYEZmjPV41ngZh/YNGCOV+ZKn7H2fRweH7KiO7TFzbM5x+JzjoXH2gDQLObd3ndlcDB/6YkAQf+Y4XMx8I8zeFibctIvtmL3+j704t+ElxB594qipVLeCkbx451Ts3uESwmwyt+N4gcOHBVDK8eBXTj0hJo9g771cK9rf+JSzSGOMFp4ljvwzxFweXFdMqb54PEYfM2HOIvSfAe08ZbNx1EgriNFuZx8PzTmkTzsfrQrl5sac3RuxydJs0mO2jTLnQxjQTNgLcNR8ln8VtS8NE9eCi1KRveb8ZTTmJKxK7Zu/qnxqKo0O4O0mU8fTNZ0McYJktAMEASOBJjzXT98sJVDD2dVjBElpbDjGgBmDEcQuFPcrijvNinMFM1S8Nb3Wvg2H4c5gxAMSeEK8mJvaE48tT+ReVse6pGe5H4hbToLeik7PwDq7wxthq5x0aOZ+vzKyVDblRzoOXwAv7rbnGOw9BrGOh7g1znf1GDYadJ4R4rLkhKPZ1IZsbjUOybiRQw4DWNNR2uZ/XQAaNnXn4rP7U27Nhd15I0HCx42taAB4lRuwrYgkAPf8AzOOY+rjqfQfNPV92KojuiDlEFzZk6gRYXt5IFFLsbDE5FHVruP7fmdUhrVY47Y1Sm6HNg8gWnw0Kabsuo5wblIkjwAPEnlY+hTbQxwcVZN2Pgu4+rp+FvlGY/IeqYr176rT4DDtptDYkaQQDKj7a2Ax7j2IyvABj8LukfhPUW+ayLInLZzXNOVsoqeMI0+guj/ZnjZbWYdZZUHmCx3yauZ1tnVafxsInwPyK232ZtIfUfwDQz1IcfYe6byUGpIrNBSxM6YiIRFKaVtOKJhKBRSgSoQIlGklBQgCklyNCFCDOZGHJkOQzK6LJAejDlHBTgUIOygm5Rgqiig37OXDB/Fj7f5te0/l6LCbKxWZugDmU6wmLultR0k9M0f4rc7+snBOLjDWvpucYmBOUn/cFzvDYwdqWMjuscNODxBjTgZvyXQwx54XFAqShkUmTdodmMI57spOaCCGktFssWkzfiNFt90Nksw+GZkYBnYx73cXve0HyaJgD9Vzuls12IxdCgZyPfneNAW0xJ5zbMP8AJdbc+4A9P2+tEryE1J7LUk4qiDvNinU8McndMSOnKy5Djce9znZjf6Pout7YIqB4GgEc9Po+i49tbu1XDp8rfkgxhei5p7Yo/d6DHO7zaD8wLHEXrVSOEWzhRXMw1TQUnHp3T6CCs396lpB/lDR4F+c+4CYe6y2ca6FIuMbRZSqgNBEtkySdSefgkVqY8iqyq0hrSSf0HAKfhquZkFZJK3Zri/RGrtLerfl4qO+pKsAeBUPE4K8gx0VUGmyGTKFR0J80w0KFUdJRoUyds6r/ABG90Eg2N9eFh1Wz2c775iCGkmne+sMbAF+Bs31WBa6NOI878vkus7qbGGHohojO4B1Q8zwAPJunqeKzeRUd+zpeDCWR/hdljiKoaG06YgCwA4BIqtPZmdQZB42v+SkinHimsTiWMixc46AAuLjya0SSegCwcbO9zjBFcNnZ4fUAExrdxHIDgobaTC/+E2G9AT6R5rQ/+2qlWnnxRNGm4HuFpdVLeRb+HzKfw+GpMAZTaco/E6C8+kBo6D1WuHiWvk6OH5n6nz+EOija3KAXAgcDlP6KTTrtNh8j+it8QwOgEaJeF2c2ZASp+Bq0zBHyF7RltpbMq1iG06bnamzTw8lod1cAWhtJvCXVH+OsT5Aeq0mCoAEHkplLCMaS5rQC7UjjeUr+m6T6Cl5GqFgcOXn7oSlQihazGEEYQCIlWQUURKSSm3PUIOOKLOkByPMoQgNenA9NgI4RBDweltqphqPKqohKD0JTTbIZlKKIW8lMOwzwRmEGW8HWIg9LrlOGptaKrgRIc1oJMTUOZ5JPRrNOq7IKBeCIkGx81w7eN/ZBlM6mq+q8efZtH+lhP+S2eLav+CSacUvtf/Zt9zMOHV3VZBDacA/3kRHkHBax9bKHO5A/ssp9mtHLh6hP4qpAGtmtEX8SVZb0bQDaeQG5PO/T9fJTN8psVDSIexto9qasmxPE+ngsBvpQIeXDnBP937j3Wj2BiQyoQdHX+gqvfis2XDWWx5mIP1yQJcZDE7RjGkxoiBuJBF7ymg8Di4fJE+pcXnyhaG9Ax7J2MfIEc0vBuhJwTc08RoRxhHlgkCIHE2/dIqkNu5EklRq9VB5PMaTrw0UGtWVUOtdia9ZMI0loumJUKbtmg3T2H94qS4ltNuruOY3AE8eP0F03CUSAAwd1oADiYsBA/uVJuLgMuHh3F5dfwAn2PotDX2iwGC9ogZjcWA1J5C4ideq5mVvJM9LgjHxcO/7sPFVoIaO891gOa227+xDh6ZlzXPccxflyxaA0T3o1162Giqt0MBUE1MppsdEveIqPHDK3VrfHXktJiKDXmSCYEASY9FpxY1Hb7OF5nmSzPiv2lTtzF0RTc17wXn4Q25B4T0WdokHRaDadKlRbdjASLSBKzhqSZ6+C2wWjlt7JLaalUgo+HfPipTEuYxFhhHKa0qpw1TvKf2sX5D2WdxDsdlFKXKJwS6LEygUAEcKiBAIntRuCTKhBtwhMklSSEmFZCCCnWhN5UoFEWOhqUGpp1WEvtVRBZaisAXPIa1okuJgAeJTTsRAkmALk8gNSuS7+7yPrZRJDXElrJs1gsCRxcdSfJHBWyVo6Vtjeyi2g6pSc17WnKCx2rhcidLSJ8VxnfDFdpiXuMagW0EAAj65rXbG2d2uyKfCHVied6jhPUWA8litvM/j1B/MGvH+kE+x9k/FJ/Uaf8DpQisCku72dL+z0n7jTm0l5J6B2Uf8AbHksvvhtMmu4XaAba9P2Ws3VaGYHDyYHZB3iXEuJ91Uby4QP72QEaae8+3RPT2YTHs2k4X9wo+2MeajSTqInwuPzUp2Apu+EOb4H8jKgbQwDmtJBBEHhBQyphx0VDCp+zcPRe49pIhrjrAkA9ecW8VWvTZciTourNJU2eMmelOQOLYJBmGtdmb0OY+iralMTIT2y9skOcKju6+OEgOEQY4d0EW6ck9tKiBUMaHvDwPPqmqmugU2nRXPH6/umRcqRUCiZuCW+xvoN7QrLY2ABcC4gDmbW6c3HQKtPuRbw/db7dzZ7RSY4NDqhF3mCQZ0BOiyeVPjHR1f0rAsuW5ei6wmGNRoLpp0m6NBLS4NAi4u0WudSnvs+bSq4/MaYLGmKTIlrYnK8t4mZMnQknVVG267qbIJ7z7ATeOJ8FoNwKpwwDhEmzuZB1v5LP4sLdm/9YyqMOKfZ1es8AS4qLisQ7KTIosGrjBdHQaDzlSWUhObU8CoeJwDajs9U5mtuG/hHUjiVqPLGXxo7UOfTaW0h8VapJfUPQm8dBAVOHK23h2uajsjbMbwHEqie/gNSmp+gfyWWAqST0U0VrenuoGApQHeQ9blO06kudy4eVkE+w49Emljsr2jnqrWs6x/sP5rJ7QrllSeFloqGIzUgR/IQltewi0wtSWA9AfyKWXqFst80h0ke/wC6kkJMlstDsopTYlE6ohLHJQKR2qbzqEFJWRNsqJfaKEMVT3kKkt3kCy7SlAplGjijVjeBqX/6+FlGuTjXKUVxRf7T20HUKoGppuHqDPtK5XvWO/TMW7Me3/lbQ3kcwR62WU2/Tz0Rxcw/+R9ckyC2BJUjpe79OnSwVCmO8BRa7oXPHaOPhLiqTH7Gwtc53taH82kg6RwMFObrYM1cBQh5aTTyk8g172x6BQdt7jkNlmIeCYj4Q3/bBQ207HRpxovMBRayixrZLWNytk8G92/Mo3sBsdPr91WbsYOpQpOp1Hh/eztNyQDAcLnoD5lTn8fr6uicnLsyuPFsodp4fJIAgcICzG0aJLXRexW02pSzU7fEslVDp08kyLtAmSyc0jJwWkrbKzC4y8fA9FRVqJY4g8PdPQNkWFfYfEirSIMl7GAX5M4z1bb/AB6qlqNU3Y1UB5afxMLR6g/IFWtMj2gVFELbqZWZEjkY9FDfqqfZd2hL3ySrCntusGBrHljZk5e6STEy4X4aKC3VJaEucVLsdjzSx2oujq+4O7DMZS7XEVaznASPxACYaA5xJLic5iFuMHuMQ2c+TkHAEx1iAo/2Y4bsaIYTfsmOIjVxuSDwjNHgRyWrx20MoPdnzhC1wdITPLLJ27DaDlaxps0NDnXuGxMeMKFvHtIMpFrXQ8kACbgTJJ5W581U43addxhvdZwDbep1KYobMLviBQWUVNQwOJm6RQpwC5yvsXsxrRNQim3m67j4NFz7KoxOKaTDGkNHE3c7yFgOl/FNjLjtgtctD9PutPO/6KPRMFKecrYBu24/tNwPmPJBlSb80nvYzojbaIgFT933nsHydCY8wFR7UrS4NV3spsUP7nH8kdaBsu9ku/hx4lT2mY8FXYK0D+kp+risjGnrH5j80mSsJEx1kyLqN/6kClNxIS6CHi2EeqabXThKlEAUhKypKohy9oKW0oIJhpHJtKLthwPz/REgtkMMXG2JlkadBiuOfs79FW7Row4yJa/Xofq/qjQQSioyVEtyi7JWyWup0SGVMsOJaD8MOuf90n/JWVajUfT/AOLTJ4aj9UEErLFJh4pPiZ/D42tSrMLoLAYdBmWmxt5ytbVI/REggRWVbI73DiPr6+apdqCO8wDhJsggmR7EMpnse+5sFS7V2efibeNQggtcIKrEuTsqShRcQ9sGDmF+VwgghGFhinfxHePsLBV1Q3QQVyKiTtk7LfXeQ2zWNLnu5AAmOpMQB+ihsFvJGgqkqSZE9tHo/cSm19BlUEmabGjS4LGk8NZV/WwTXfFJ9EaCVPcgF0N/dWC+WfFQsbtTKDlgCOFkEFUURmPxWIdUcXOJKabqgggk7Y6PQ/jn3BHBt+reP6/+VGq4jKTe31KCCpEZWUCXOLuZWuwtOGNb0HvdBBNn0gIk7DP/AIngD8ipOIqNFN5cJaBmPgDJ9pQQSJ9DcauSRKpbLZYi4iQeh0KD9nN4IkEi3QxrdDZwiJ1MhBBVyZfFDLqjgorq7+SCCLkFwR/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4" name="AutoShape 6" descr="data:image/jpeg;base64,/9j/4AAQSkZJRgABAQAAAQABAAD/2wCEAAkGBhMSERUUEhQUFRQVFBUVFRUYFRQVFxcVFRcVFRQXGBUXHCYeFxojGRcUHy8gIycpLCwsFR4xNTAqNSYrLCoBCQoKDgwOGg8PGikcHyQsLCkpKSkpLCwsLCwpNSksLCwqKSwsKSkpLCwsKSwsLCksLCwsKSwsLCksKSwtKSkpMP/AABEIAKgBKwMBIgACEQEDEQH/xAAcAAAABwEBAAAAAAAAAAAAAAAAAQIDBAUGBwj/xABBEAABAwIDBQYDBgUCBQUAAAABAAIRAyEEEjEFBkFRYRMicYGRoTKx8AcUQsHR4SNSYnKCkqIzQ2Oy8RUWJFNz/8QAGgEAAgMBAQAAAAAAAAAAAAAAAgMAAQQFBv/EACsRAAICAgICAQMDBAMAAAAAAAABAhEDIRIxBEEiE1FhBTKBFHHh8JGh0f/aAAwDAQACEQMRAD8AzODxxzLU7LxEuasbhzxVvg8fk8VnTs0Sj7Om7P2yKQ6cVfbM3kp1bA35Llh2g57YVtupiQKgn6hJp3aBa0dVBSlXsxYgQpzDZPhKxLQpCUESYCGgUEFCAQQCChAI0SJzwBJsBqVZKFSiLoWR3g3uex2SkA2NXuaXE8srR+evRZ2tRq1XZ6vbVhHeYXCmDP4mtMggfy69El5kh0cLe2dHdtSiNatMcPjZ+qfp1Q4SCCOYM/JcD2oQXPgva4H8R+EcoZAcDYiRz4JjZ+3ajIDnOto4PyPHg5sEeGitZH2E8K+56GQXNd19+qrHZK7jUpnRxu8f5fi8Dfquj0qocA5pkESCOIKZDIpCpwcexaTUqBokmANSdEH1ABJWdxO0jUqXByA91vP+o/VkOTKolwxuRK2hvI2n8LS6037oiYm4lZ3E7+1wYbSp+pPLr9Qp+1cE2pmIdLo+GP0v+qxG225HFoPASRawgC+vy1WZZHJ9mmOOKXRq8Pv5VtnpsvqA6PzV9gt7KFQDM7syeD9P9Qt6wuIVdpZfhaT1It6oqO8j9OPl+SO5Lojxxf4PRDHgiQZB0PD1Vfi9tU2NJa5r3GzWtOYl94ED38FxHDb418PBpVSLzlDoaY5t0hFit+j95pYpjQ0kfxabTYie+Gk3EwSL2PqTcpOOuwFiintnW9n4yrSYxtV1NgA6vqvOphjLNEk6Tw8UHb6tFQNdTqMabZntLST0B/WVln7z4bENBoPhzhqQWx0cBBnqPVU53vc17aWILqlB1ofBq0nAXLKogktIOsgiOayRnIc8S7Ow4TGMqNzMcHDmPW44J9c32FXq4eu7vSxlTs3jWQQXM8iASORBHFdHpvBAI0Nx4FbcOTmjJlx8GHCKUpEQmsSBBEEallgQQQRFHl/CGE66p3gmWtITtMXWU2qzQ4arbVWGzXkGQqHD1VoNmvGVEo0Lk7Npu9iXPcJ4LZM0WE3dxADgOK2lKsgumA0SZRJIelJikAGggiRWQNBCUFZQFT70bQNKj3SA5xgcfE3t5q4VDt3Z/bOy6kgSZ0bxslZnURmJJy2Y7Cvz1c3aNc6NQ17y0mxN2xP6eaTtzbDcIyMznOMODgCM3CQ6/Lh5rb4TYFOmwAD9z1WA3t2CatUmLNnLJcSXG4bGgB6LF7XI3xakviZHF7UNZru0HebemXfEBxaXDUTeDpfwNM108AJ5AD31V3idhvY8sIvlkza8zHQW16FVLsDHUkT4Tf3BBWpSiD9OT6J+Dzd0MJJzjjeDIjXr7rtO5WIP3RocSY0PNpuIPr6rimxmZKjSQJEwDpewn58rLsu6teaY7znyZJPA6HhZKlk4vQM8b47Fbe2mWiJPhw/f0WXxW2DTEuN76LU7fwkNL7W9egXNd4CWtuO8TDRzI0HgJ9UlO3sbBJR0WWA3tLqsDgRE3jhx8VB3t2lnki02kG3C8A8eo9VQ4DCuaXl18rXX/qaA6Tr5jkTyVdXxby0BwBgagNkg3mdD9eWhQV6AciPVr3P7/M3Tb3EHLoOQ0PIk8fNIcIjLcRM9L8J1tp0RtfYga8+N/kmiwy4xy4QNT4rV/Z9sPC4luJdXc7taVNz2M7paaeRwe7KRLiD1GrSsvWrDI1sXvB/EWw0Sf9NvEqFRxBa7MHFp0kGO6bHyibK10C0WeypaXtki4jobge4CtMTSL3tm5cWuHiC1h9ZaqqmCKr7hxa5veGhykZSOhF1pMHWaCyp/9bnHyBYQP9qTkdDoLRrKeMH3jHUp+HDgj/8ATDsovB9yfIro2yBFCmP6B6cPaFxLc7GOr4qs18mriJZ4dpUb2p8BT7QeS7u0QmePGmZvIYpEjRLWZQkaCCEsCCCCso85VMHdI+6rp1fcpVmL3OcNFz1M3tr0YhtEqfg6pCuam61QDRQzsOqD8KcpoBxLPYeL74XQcDiwWhc0wmBqtPwlaDBYio2NUmbtlqOjauxEJ2liZWbpYt5T9PFOah5NAuBou1TjHqmoY4lT6ddHHILcaJiNMNrhK7YJ6mgKEY3GtpMc53BpdA1OUSYVbsraArzVDSGuiJ101McYyqi3h2s6rjWYVgzA5M8HRnxVP9is928UXNLAIyctB0CySyuUq9Gz6PCF+2r/AINC9shUOPwDGvDsoNwb9Pr3KvSYCrdpgZSSY9keVJoXhbTOb72Xd3RAJl3U3HoASI6qkpYeddStBvC6TbTMRPhqqvDsSv2xOtjVsjOwPeFo5nkOJXVN2MK37sxwIyvuCI7w0bEEwCBzPiuX1ntfiKNInuuqsDv7Z7x9JXYagaA1oGVrQADBgCwAaOJiByVRVq2Z/MdNRRH2jHSGXjm78I9b+i59j8KamO7MCRTyFxtAIBc4+RhbHeLazWNimJJOg1Nx3ndB1WO2rtYUHC47Rz4cPxG4BJ9LeSXfy0Big+JEe+n95LABDmuOXiYY9j2X6F3p1WFFEiR1dPy/JXmFxn/zg4yQSY6kiPeQqzaAyOeP5XOb6Q35BaYSoqUSFWwhiY6x8/aD5KHUtqFbU65g8bETw0B/X0VRXqEnw+v0T4uxUlQukZzE8oH5/XiodXiltqcETWzP14I1oW9j+za3xeAHutMGnK9o4imQB/V+6yeFME+fstvsWqwVab3/AAMbNTqKeV4A6ukNHis+Xsdj/aWf2Y4fLtZwIuBU8jkM+d/ddtXJfskw7quMxGJcLQ6/DPVfmgf4tPqutStWLSMebcgIISgm2JAgggoUBBBBQsjWTbqYUcPKWHrn8r9D+Ip+HbyUR+BZyClFyTCohBq4BvJMHCBWhYi7JXQXIqRThJfTsSTAGpNlZYusykx1R5hrQST0CwlPalTHVi6wpM7zKWYDMBMTzJjyEpmPC52+kvZfIvnbSY0EgPc0auAIby+Ipg750mgnK4gGMxIDZHAGJcegB8lT7Vxjaji1py0mNzVngAZiCRYjmbNE/wAxGgUPZmDZUPaVoDG2p0Q5rYaIjU2EwJ4meSd9GL+KX9/x/kYqrlL+F9/8GgbvnUcQW02sZzdmc4jmGgj5qwo71gvax0BzgSLwco1dlkwNOPFY7b+22UabqjWtEQymI+J5GpMSQIJ4cLXWGw+JrHNXcSQ/ul+skODiDyu0KZcS4uONbReJRbTyuk+v/f8AezebOxpr7RLwYNXtRTPHutlp/wBLV0bd5jQKmUg/xHSeoJH5Lje5WMzY/D8wasTxcaLw0eZsuybDwBo5wbhzs4PRw0I4ELBHFLG1yNfl5ITtQeklQ7tbbTKLSTJIEw0Fx9Gg2XLdt75OxNQMDi0B1hBBnqOa6XvHgGVKZaabXTxIuDzlZLdv7PaIxHbPgw4uDeGY3nyN7DUJktumIwuMIcqIm9ODdRaxrjJM300F/dZjD42CQbrb/aJS79NvJhHuOK5tjNlODi5ri06g/l1CU1bpnRwyf01KjQ7pbIOKxvGGDvHkD8X5D/JdOOJqFxp5XAOmCPhzXkZhMDWx49CFk/sdB7HEvfBqdq1pI/lDAR4XJXQKlVrGlxgCCTwTXFVRzc+RyyPRmcZhHUmOIaCR8TgCTOSIAMCAHW11XNNtYWq8lzmPmQ4lzdYM+V7K/wAd9opbVqAsFSiX5gLhwIgtIPH4RYqy25WPYsq5HBj2NcC05mFrgCLg2N+KSo1s0JuOmc4ZLSKn4mvb6g5tPIeqLF0iaZLrk1XidDYj9/RWpwPbOIAIgE2s0cBnPBo4njFrlDeGh/wqNKf4Y7zou+q4iSRwi/hmjgiTphSVlFRpHOGga5dRbQC/t6qsxxubACbAdOOvVa6rhRT7z4b+LMIBHEAAcZAMdW8Asi5s8DAt7J2OdmecSFkKM1YEDzUirRiL8Pmj2bgS6oGgZpcLc+Q+uae5KhHF2M0GHMOpIWx3f3exGIljGEhxY4OMhgA4udwFvOLKPu5u0cVXfSkBwqXdybmh7h4AGB1C7pgMEyiwMpiGtsBJPuUmUuTClLgiPu3sNmDoNo07xdzou951cfYAcAArYVimcyBcqTaMz3tj4xBSvvKjByIvRcmVRK+9IxiQoYcgSp9SROKJv3kI/vA5qBKRKn1JE4odhFCLtEedAEKARwkh6POiKDhCEWZHmUIYj7UNoFtKnSGjyXu8G2A8JKyppFlMBjhDjTL+bmtM5Z5XJ8lqvtFwbqhphoJLqb2jxzsPyus+zZZbRBc8Q3IYIIJ7wBi5nj7rq+POMcai/YmcZSdrpD+Kpfw2MBgOeajjEyWnIzylrj5IN2faxk8I06IxTL6lNsE5aNNzgASSS0uj1d7p3alc0hlJyuLZ4d3MSxunEH5KvGlUXL222M8mPyUV6SRh98sbL20+DGAn+6p3/wDtyDyULd7FZmvwx/5nfp9KjRoP7gI9FF3ixQfiaxb8Pavy/wBocQ32AUPAB/as7MEvztyAal0jKB4lLxtr5DM1N0vWv+C4wld1Ko2pTMPY4PaeTmmRbxC6zuV9odTGYltGpTYz+E90tJu5uXgdBGa0lcx21huzrvbBF5g8JvHlp5KTuxtX7tiqVa8Md3gNSxwLXwOcEnxCdnxKav2KhI7TvbtcUaJPHh4rIbl4+rUqVKpFR7KY+FuW7yRAAcQLDMdeCT9otZ1YUhRl4fdmW4dm+GI1lTMIMVgsI1hbh2hre9GfMXEXLiQQT4clxW7ts60IVjUV2yl3x3jbVrwA6AIiO8DxBB0IWcbj4eWnTgou19rPdUJDKYuTbn1JCh/eXOLSWwbygrdnRUeEFH7HRPsqx47fE0eDw148WyPkT6Jz7RtuHP2DHQ1o7wHHkFnvs2x2TGVXC7hQkNt3gHjOB/VlMiOS0W3dg0KsOok5nkvfWc5xAAmRlNg0cSeUCSjk9Iw8UszkznhdJha7YNV9Wg6mazmtpd4MzASwnvAHXXh1VbtbdhtJ5NOs14c0OAd3HFo1yg2PrPRVjC5psSPP9FdxcS+LlK0aDGbXyty08s8MjcrGnmBq53HM4zyiFJ2JgQabq7zDW2zXMvMgQOQ+az9O/Xnbn1VxSxZNFoGlMuMcC6bT04f6uqzSa6Q142kVe1mdo4ufIEEx4R2bOgADST04lUNXCm5IsLNFh1n1V1j9o5O6Dmf+Oq4k3JLiKbfEnvEazAGpo8XjJ14cP1/RMi2RYrGRRBKvth0GMcDodAep0Eax11us7h3kuHitPs3DkAOfblMBVllSFyxqI5u5SrYTFPe+BBcZBEHNcgcwQuwYHGNq02vaZa4SPkQeoII8lyjG1GubLXAlkSJvlJjzuQfVbvcStOGI/lqvA82sd83H1Q4cjlLZl8jGuCkaQIEpEoErUYQyUSIlAKEDlCUUopUIGXJMoihlUIJBSkmUcqyCg5HnSQjhQgrMjzJARSrIZzffFZPu5/6juMaBv55R5rBMxb6tRwOriQfOWtAHAAkdVsPtGwz6jcOGWh7yTygUz5rLYCnGJHLOHnl3TnPj8JXRw0sLl7SYtW8ij92i8w+0W06tZ5Et7zImO63uiHXj4BpwWO2ptl1Vxe90l72nwa12YAcgADZTNp4stonm7XxOv5qo2Lsirja4pU+RL3/hY0gtzH1sNSUXFY8X5oNzc8zb6sibsbp18fVLaUBog1KjvhYHSRpdzjeGj2F12PdncPDYEZmjPV41ngZh/YNGCOV+ZKn7H2fRweH7KiO7TFzbM5x+JzjoXH2gDQLObd3ndlcDB/6YkAQf+Y4XMx8I8zeFibctIvtmL3+j704t+ElxB594qipVLeCkbx451Ts3uESwmwyt+N4gcOHBVDK8eBXTj0hJo9g771cK9rf+JSzSGOMFp4ljvwzxFweXFdMqb54PEYfM2HOIvSfAe08ZbNx1EgriNFuZx8PzTmkTzsfrQrl5sac3RuxydJs0mO2jTLnQxjQTNgLcNR8ln8VtS8NE9eCi1KRveb8ZTTmJKxK7Zu/qnxqKo0O4O0mU8fTNZ0McYJktAMEASOBJjzXT98sJVDD2dVjBElpbDjGgBmDEcQuFPcrijvNinMFM1S8Nb3Wvg2H4c5gxAMSeEK8mJvaE48tT+ReVse6pGe5H4hbToLeik7PwDq7wxthq5x0aOZ+vzKyVDblRzoOXwAv7rbnGOw9BrGOh7g1znf1GDYadJ4R4rLkhKPZ1IZsbjUOybiRQw4DWNNR2uZ/XQAaNnXn4rP7U27Nhd15I0HCx42taAB4lRuwrYgkAPf8AzOOY+rjqfQfNPV92KojuiDlEFzZk6gRYXt5IFFLsbDE5FHVruP7fmdUhrVY47Y1Sm6HNg8gWnw0Kabsuo5wblIkjwAPEnlY+hTbQxwcVZN2Pgu4+rp+FvlGY/IeqYr176rT4DDtptDYkaQQDKj7a2Ax7j2IyvABj8LukfhPUW+ayLInLZzXNOVsoqeMI0+guj/ZnjZbWYdZZUHmCx3yauZ1tnVafxsInwPyK232ZtIfUfwDQz1IcfYe6byUGpIrNBSxM6YiIRFKaVtOKJhKBRSgSoQIlGklBQgCklyNCFCDOZGHJkOQzK6LJAejDlHBTgUIOygm5Rgqiig37OXDB/Fj7f5te0/l6LCbKxWZugDmU6wmLultR0k9M0f4rc7+snBOLjDWvpucYmBOUn/cFzvDYwdqWMjuscNODxBjTgZvyXQwx54XFAqShkUmTdodmMI57spOaCCGktFssWkzfiNFt90Nksw+GZkYBnYx73cXve0HyaJgD9Vzuls12IxdCgZyPfneNAW0xJ5zbMP8AJdbc+4A9P2+tEryE1J7LUk4qiDvNinU8McndMSOnKy5Djce9znZjf6Pout7YIqB4GgEc9Po+i49tbu1XDp8rfkgxhei5p7Yo/d6DHO7zaD8wLHEXrVSOEWzhRXMw1TQUnHp3T6CCs396lpB/lDR4F+c+4CYe6y2ca6FIuMbRZSqgNBEtkySdSefgkVqY8iqyq0hrSSf0HAKfhquZkFZJK3Zri/RGrtLerfl4qO+pKsAeBUPE4K8gx0VUGmyGTKFR0J80w0KFUdJRoUyds6r/ABG90Eg2N9eFh1Wz2c775iCGkmne+sMbAF+Bs31WBa6NOI878vkus7qbGGHohojO4B1Q8zwAPJunqeKzeRUd+zpeDCWR/hdljiKoaG06YgCwA4BIqtPZmdQZB42v+SkinHimsTiWMixc46AAuLjya0SSegCwcbO9zjBFcNnZ4fUAExrdxHIDgobaTC/+E2G9AT6R5rQ/+2qlWnnxRNGm4HuFpdVLeRb+HzKfw+GpMAZTaco/E6C8+kBo6D1WuHiWvk6OH5n6nz+EOija3KAXAgcDlP6KTTrtNh8j+it8QwOgEaJeF2c2ZASp+Bq0zBHyF7RltpbMq1iG06bnamzTw8lod1cAWhtJvCXVH+OsT5Aeq0mCoAEHkplLCMaS5rQC7UjjeUr+m6T6Cl5GqFgcOXn7oSlQihazGEEYQCIlWQUURKSSm3PUIOOKLOkByPMoQgNenA9NgI4RBDweltqphqPKqohKD0JTTbIZlKKIW8lMOwzwRmEGW8HWIg9LrlOGptaKrgRIc1oJMTUOZ5JPRrNOq7IKBeCIkGx81w7eN/ZBlM6mq+q8efZtH+lhP+S2eLav+CSacUvtf/Zt9zMOHV3VZBDacA/3kRHkHBax9bKHO5A/ssp9mtHLh6hP4qpAGtmtEX8SVZb0bQDaeQG5PO/T9fJTN8psVDSIexto9qasmxPE+ngsBvpQIeXDnBP937j3Wj2BiQyoQdHX+gqvfis2XDWWx5mIP1yQJcZDE7RjGkxoiBuJBF7ymg8Di4fJE+pcXnyhaG9Ax7J2MfIEc0vBuhJwTc08RoRxhHlgkCIHE2/dIqkNu5EklRq9VB5PMaTrw0UGtWVUOtdia9ZMI0loumJUKbtmg3T2H94qS4ltNuruOY3AE8eP0F03CUSAAwd1oADiYsBA/uVJuLgMuHh3F5dfwAn2PotDX2iwGC9ogZjcWA1J5C4ideq5mVvJM9LgjHxcO/7sPFVoIaO891gOa227+xDh6ZlzXPccxflyxaA0T3o1162Giqt0MBUE1MppsdEveIqPHDK3VrfHXktJiKDXmSCYEASY9FpxY1Hb7OF5nmSzPiv2lTtzF0RTc17wXn4Q25B4T0WdokHRaDadKlRbdjASLSBKzhqSZ6+C2wWjlt7JLaalUgo+HfPipTEuYxFhhHKa0qpw1TvKf2sX5D2WdxDsdlFKXKJwS6LEygUAEcKiBAIntRuCTKhBtwhMklSSEmFZCCCnWhN5UoFEWOhqUGpp1WEvtVRBZaisAXPIa1okuJgAeJTTsRAkmALk8gNSuS7+7yPrZRJDXElrJs1gsCRxcdSfJHBWyVo6Vtjeyi2g6pSc17WnKCx2rhcidLSJ8VxnfDFdpiXuMagW0EAAj65rXbG2d2uyKfCHVied6jhPUWA8litvM/j1B/MGvH+kE+x9k/FJ/Uaf8DpQisCku72dL+z0n7jTm0l5J6B2Uf8AbHksvvhtMmu4XaAba9P2Ws3VaGYHDyYHZB3iXEuJ91Uby4QP72QEaae8+3RPT2YTHs2k4X9wo+2MeajSTqInwuPzUp2Apu+EOb4H8jKgbQwDmtJBBEHhBQyphx0VDCp+zcPRe49pIhrjrAkA9ecW8VWvTZciTourNJU2eMmelOQOLYJBmGtdmb0OY+iralMTIT2y9skOcKju6+OEgOEQY4d0EW6ck9tKiBUMaHvDwPPqmqmugU2nRXPH6/umRcqRUCiZuCW+xvoN7QrLY2ABcC4gDmbW6c3HQKtPuRbw/db7dzZ7RSY4NDqhF3mCQZ0BOiyeVPjHR1f0rAsuW5ei6wmGNRoLpp0m6NBLS4NAi4u0WudSnvs+bSq4/MaYLGmKTIlrYnK8t4mZMnQknVVG267qbIJ7z7ATeOJ8FoNwKpwwDhEmzuZB1v5LP4sLdm/9YyqMOKfZ1es8AS4qLisQ7KTIosGrjBdHQaDzlSWUhObU8CoeJwDajs9U5mtuG/hHUjiVqPLGXxo7UOfTaW0h8VapJfUPQm8dBAVOHK23h2uajsjbMbwHEqie/gNSmp+gfyWWAqST0U0VrenuoGApQHeQ9blO06kudy4eVkE+w49Emljsr2jnqrWs6x/sP5rJ7QrllSeFloqGIzUgR/IQltewi0wtSWA9AfyKWXqFst80h0ke/wC6kkJMlstDsopTYlE6ohLHJQKR2qbzqEFJWRNsqJfaKEMVT3kKkt3kCy7SlAplGjijVjeBqX/6+FlGuTjXKUVxRf7T20HUKoGppuHqDPtK5XvWO/TMW7Me3/lbQ3kcwR62WU2/Tz0Rxcw/+R9ckyC2BJUjpe79OnSwVCmO8BRa7oXPHaOPhLiqTH7Gwtc53taH82kg6RwMFObrYM1cBQh5aTTyk8g172x6BQdt7jkNlmIeCYj4Q3/bBQ207HRpxovMBRayixrZLWNytk8G92/Mo3sBsdPr91WbsYOpQpOp1Hh/eztNyQDAcLnoD5lTn8fr6uicnLsyuPFsodp4fJIAgcICzG0aJLXRexW02pSzU7fEslVDp08kyLtAmSyc0jJwWkrbKzC4y8fA9FRVqJY4g8PdPQNkWFfYfEirSIMl7GAX5M4z1bb/AB6qlqNU3Y1UB5afxMLR6g/IFWtMj2gVFELbqZWZEjkY9FDfqqfZd2hL3ySrCntusGBrHljZk5e6STEy4X4aKC3VJaEucVLsdjzSx2oujq+4O7DMZS7XEVaznASPxACYaA5xJLic5iFuMHuMQ2c+TkHAEx1iAo/2Y4bsaIYTfsmOIjVxuSDwjNHgRyWrx20MoPdnzhC1wdITPLLJ27DaDlaxps0NDnXuGxMeMKFvHtIMpFrXQ8kACbgTJJ5W581U43addxhvdZwDbep1KYobMLviBQWUVNQwOJm6RQpwC5yvsXsxrRNQim3m67j4NFz7KoxOKaTDGkNHE3c7yFgOl/FNjLjtgtctD9PutPO/6KPRMFKecrYBu24/tNwPmPJBlSb80nvYzojbaIgFT933nsHydCY8wFR7UrS4NV3spsUP7nH8kdaBsu9ku/hx4lT2mY8FXYK0D+kp+risjGnrH5j80mSsJEx1kyLqN/6kClNxIS6CHi2EeqabXThKlEAUhKypKohy9oKW0oIJhpHJtKLthwPz/REgtkMMXG2JlkadBiuOfs79FW7Row4yJa/Xofq/qjQQSioyVEtyi7JWyWup0SGVMsOJaD8MOuf90n/JWVajUfT/AOLTJ4aj9UEErLFJh4pPiZ/D42tSrMLoLAYdBmWmxt5ytbVI/REggRWVbI73DiPr6+apdqCO8wDhJsggmR7EMpnse+5sFS7V2efibeNQggtcIKrEuTsqShRcQ9sGDmF+VwgghGFhinfxHePsLBV1Q3QQVyKiTtk7LfXeQ2zWNLnu5AAmOpMQB+ihsFvJGgqkqSZE9tHo/cSm19BlUEmabGjS4LGk8NZV/WwTXfFJ9EaCVPcgF0N/dWC+WfFQsbtTKDlgCOFkEFUURmPxWIdUcXOJKabqgggk7Y6PQ/jn3BHBt+reP6/+VGq4jKTe31KCCpEZWUCXOLuZWuwtOGNb0HvdBBNn0gIk7DP/AIngD8ipOIqNFN5cJaBmPgDJ9pQQSJ9DcauSRKpbLZYi4iQeh0KD9nN4IkEi3QxrdDZwiJ1MhBBVyZfFDLqjgorq7+SCCLkFwR/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6" name="AutoShape 8" descr="data:image/jpeg;base64,/9j/4AAQSkZJRgABAQAAAQABAAD/2wCEAAkGBhMSERUUEhQUFRQVFBUVFRUYFRQVFxcVFRcVFRQXGBUXHCYeFxojGRcUHy8gIycpLCwsFR4xNTAqNSYrLCoBCQoKDgwOGg8PGikcHyQsLCkpKSkpLCwsLCwpNSksLCwqKSwsKSkpLCwsKSwsLCksLCwsKSwsLCksKSwtKSkpMP/AABEIAKgBKwMBIgACEQEDEQH/xAAcAAAABwEBAAAAAAAAAAAAAAAAAQIDBAUGBwj/xABBEAABAwIDBQYDBgUCBQUAAAABAAIRAyEEEjEFBkFRYRMicYGRoTKx8AcUQsHR4SNSYnKCkqIzQ2Oy8RUWJFNz/8QAGgEAAgMBAQAAAAAAAAAAAAAAAgMAAQQFBv/EACsRAAICAgICAQMDBAMAAAAAAAABAhEDIRIxBEEiE1FhBTKBFHHh8JGh0f/aAAwDAQACEQMRAD8AzODxxzLU7LxEuasbhzxVvg8fk8VnTs0Sj7Om7P2yKQ6cVfbM3kp1bA35Llh2g57YVtupiQKgn6hJp3aBa0dVBSlXsxYgQpzDZPhKxLQpCUESYCGgUEFCAQQCChAI0SJzwBJsBqVZKFSiLoWR3g3uex2SkA2NXuaXE8srR+evRZ2tRq1XZ6vbVhHeYXCmDP4mtMggfy69El5kh0cLe2dHdtSiNatMcPjZ+qfp1Q4SCCOYM/JcD2oQXPgva4H8R+EcoZAcDYiRz4JjZ+3ajIDnOto4PyPHg5sEeGitZH2E8K+56GQXNd19+qrHZK7jUpnRxu8f5fi8Dfquj0qocA5pkESCOIKZDIpCpwcexaTUqBokmANSdEH1ABJWdxO0jUqXByA91vP+o/VkOTKolwxuRK2hvI2n8LS6037oiYm4lZ3E7+1wYbSp+pPLr9Qp+1cE2pmIdLo+GP0v+qxG225HFoPASRawgC+vy1WZZHJ9mmOOKXRq8Pv5VtnpsvqA6PzV9gt7KFQDM7syeD9P9Qt6wuIVdpZfhaT1It6oqO8j9OPl+SO5Lojxxf4PRDHgiQZB0PD1Vfi9tU2NJa5r3GzWtOYl94ED38FxHDb418PBpVSLzlDoaY5t0hFit+j95pYpjQ0kfxabTYie+Gk3EwSL2PqTcpOOuwFiintnW9n4yrSYxtV1NgA6vqvOphjLNEk6Tw8UHb6tFQNdTqMabZntLST0B/WVln7z4bENBoPhzhqQWx0cBBnqPVU53vc17aWILqlB1ofBq0nAXLKogktIOsgiOayRnIc8S7Ow4TGMqNzMcHDmPW44J9c32FXq4eu7vSxlTs3jWQQXM8iASORBHFdHpvBAI0Nx4FbcOTmjJlx8GHCKUpEQmsSBBEEallgQQQRFHl/CGE66p3gmWtITtMXWU2qzQ4arbVWGzXkGQqHD1VoNmvGVEo0Lk7Npu9iXPcJ4LZM0WE3dxADgOK2lKsgumA0SZRJIelJikAGggiRWQNBCUFZQFT70bQNKj3SA5xgcfE3t5q4VDt3Z/bOy6kgSZ0bxslZnURmJJy2Y7Cvz1c3aNc6NQ17y0mxN2xP6eaTtzbDcIyMznOMODgCM3CQ6/Lh5rb4TYFOmwAD9z1WA3t2CatUmLNnLJcSXG4bGgB6LF7XI3xakviZHF7UNZru0HebemXfEBxaXDUTeDpfwNM108AJ5AD31V3idhvY8sIvlkza8zHQW16FVLsDHUkT4Tf3BBWpSiD9OT6J+Dzd0MJJzjjeDIjXr7rtO5WIP3RocSY0PNpuIPr6rimxmZKjSQJEwDpewn58rLsu6teaY7znyZJPA6HhZKlk4vQM8b47Fbe2mWiJPhw/f0WXxW2DTEuN76LU7fwkNL7W9egXNd4CWtuO8TDRzI0HgJ9UlO3sbBJR0WWA3tLqsDgRE3jhx8VB3t2lnki02kG3C8A8eo9VQ4DCuaXl18rXX/qaA6Tr5jkTyVdXxby0BwBgagNkg3mdD9eWhQV6AciPVr3P7/M3Tb3EHLoOQ0PIk8fNIcIjLcRM9L8J1tp0RtfYga8+N/kmiwy4xy4QNT4rV/Z9sPC4luJdXc7taVNz2M7paaeRwe7KRLiD1GrSsvWrDI1sXvB/EWw0Sf9NvEqFRxBa7MHFp0kGO6bHyibK10C0WeypaXtki4jobge4CtMTSL3tm5cWuHiC1h9ZaqqmCKr7hxa5veGhykZSOhF1pMHWaCyp/9bnHyBYQP9qTkdDoLRrKeMH3jHUp+HDgj/8ATDsovB9yfIro2yBFCmP6B6cPaFxLc7GOr4qs18mriJZ4dpUb2p8BT7QeS7u0QmePGmZvIYpEjRLWZQkaCCEsCCCCso85VMHdI+6rp1fcpVmL3OcNFz1M3tr0YhtEqfg6pCuam61QDRQzsOqD8KcpoBxLPYeL74XQcDiwWhc0wmBqtPwlaDBYio2NUmbtlqOjauxEJ2liZWbpYt5T9PFOah5NAuBou1TjHqmoY4lT6ddHHILcaJiNMNrhK7YJ6mgKEY3GtpMc53BpdA1OUSYVbsraArzVDSGuiJ101McYyqi3h2s6rjWYVgzA5M8HRnxVP9is928UXNLAIyctB0CySyuUq9Gz6PCF+2r/AINC9shUOPwDGvDsoNwb9Pr3KvSYCrdpgZSSY9keVJoXhbTOb72Xd3RAJl3U3HoASI6qkpYeddStBvC6TbTMRPhqqvDsSv2xOtjVsjOwPeFo5nkOJXVN2MK37sxwIyvuCI7w0bEEwCBzPiuX1ntfiKNInuuqsDv7Z7x9JXYagaA1oGVrQADBgCwAaOJiByVRVq2Z/MdNRRH2jHSGXjm78I9b+i59j8KamO7MCRTyFxtAIBc4+RhbHeLazWNimJJOg1Nx3ndB1WO2rtYUHC47Rz4cPxG4BJ9LeSXfy0Big+JEe+n95LABDmuOXiYY9j2X6F3p1WFFEiR1dPy/JXmFxn/zg4yQSY6kiPeQqzaAyOeP5XOb6Q35BaYSoqUSFWwhiY6x8/aD5KHUtqFbU65g8bETw0B/X0VRXqEnw+v0T4uxUlQukZzE8oH5/XiodXiltqcETWzP14I1oW9j+za3xeAHutMGnK9o4imQB/V+6yeFME+fstvsWqwVab3/AAMbNTqKeV4A6ukNHis+Xsdj/aWf2Y4fLtZwIuBU8jkM+d/ddtXJfskw7quMxGJcLQ6/DPVfmgf4tPqutStWLSMebcgIISgm2JAgggoUBBBBQsjWTbqYUcPKWHrn8r9D+Ip+HbyUR+BZyClFyTCohBq4BvJMHCBWhYi7JXQXIqRThJfTsSTAGpNlZYusykx1R5hrQST0CwlPalTHVi6wpM7zKWYDMBMTzJjyEpmPC52+kvZfIvnbSY0EgPc0auAIby+Ipg750mgnK4gGMxIDZHAGJcegB8lT7Vxjaji1py0mNzVngAZiCRYjmbNE/wAxGgUPZmDZUPaVoDG2p0Q5rYaIjU2EwJ4meSd9GL+KX9/x/kYqrlL+F9/8GgbvnUcQW02sZzdmc4jmGgj5qwo71gvax0BzgSLwco1dlkwNOPFY7b+22UabqjWtEQymI+J5GpMSQIJ4cLXWGw+JrHNXcSQ/ul+skODiDyu0KZcS4uONbReJRbTyuk+v/f8AezebOxpr7RLwYNXtRTPHutlp/wBLV0bd5jQKmUg/xHSeoJH5Lje5WMzY/D8wasTxcaLw0eZsuybDwBo5wbhzs4PRw0I4ELBHFLG1yNfl5ITtQeklQ7tbbTKLSTJIEw0Fx9Gg2XLdt75OxNQMDi0B1hBBnqOa6XvHgGVKZaabXTxIuDzlZLdv7PaIxHbPgw4uDeGY3nyN7DUJktumIwuMIcqIm9ODdRaxrjJM300F/dZjD42CQbrb/aJS79NvJhHuOK5tjNlODi5ri06g/l1CU1bpnRwyf01KjQ7pbIOKxvGGDvHkD8X5D/JdOOJqFxp5XAOmCPhzXkZhMDWx49CFk/sdB7HEvfBqdq1pI/lDAR4XJXQKlVrGlxgCCTwTXFVRzc+RyyPRmcZhHUmOIaCR8TgCTOSIAMCAHW11XNNtYWq8lzmPmQ4lzdYM+V7K/wAd9opbVqAsFSiX5gLhwIgtIPH4RYqy25WPYsq5HBj2NcC05mFrgCLg2N+KSo1s0JuOmc4ZLSKn4mvb6g5tPIeqLF0iaZLrk1XidDYj9/RWpwPbOIAIgE2s0cBnPBo4njFrlDeGh/wqNKf4Y7zou+q4iSRwi/hmjgiTphSVlFRpHOGga5dRbQC/t6qsxxubACbAdOOvVa6rhRT7z4b+LMIBHEAAcZAMdW8Asi5s8DAt7J2OdmecSFkKM1YEDzUirRiL8Pmj2bgS6oGgZpcLc+Q+uae5KhHF2M0GHMOpIWx3f3exGIljGEhxY4OMhgA4udwFvOLKPu5u0cVXfSkBwqXdybmh7h4AGB1C7pgMEyiwMpiGtsBJPuUmUuTClLgiPu3sNmDoNo07xdzou951cfYAcAArYVimcyBcqTaMz3tj4xBSvvKjByIvRcmVRK+9IxiQoYcgSp9SROKJv3kI/vA5qBKRKn1JE4odhFCLtEedAEKARwkh6POiKDhCEWZHmUIYj7UNoFtKnSGjyXu8G2A8JKyppFlMBjhDjTL+bmtM5Z5XJ8lqvtFwbqhphoJLqb2jxzsPyus+zZZbRBc8Q3IYIIJ7wBi5nj7rq+POMcai/YmcZSdrpD+Kpfw2MBgOeajjEyWnIzylrj5IN2faxk8I06IxTL6lNsE5aNNzgASSS0uj1d7p3alc0hlJyuLZ4d3MSxunEH5KvGlUXL222M8mPyUV6SRh98sbL20+DGAn+6p3/wDtyDyULd7FZmvwx/5nfp9KjRoP7gI9FF3ixQfiaxb8Pavy/wBocQ32AUPAB/as7MEvztyAal0jKB4lLxtr5DM1N0vWv+C4wld1Ko2pTMPY4PaeTmmRbxC6zuV9odTGYltGpTYz+E90tJu5uXgdBGa0lcx21huzrvbBF5g8JvHlp5KTuxtX7tiqVa8Md3gNSxwLXwOcEnxCdnxKav2KhI7TvbtcUaJPHh4rIbl4+rUqVKpFR7KY+FuW7yRAAcQLDMdeCT9otZ1YUhRl4fdmW4dm+GI1lTMIMVgsI1hbh2hre9GfMXEXLiQQT4clxW7ts60IVjUV2yl3x3jbVrwA6AIiO8DxBB0IWcbj4eWnTgou19rPdUJDKYuTbn1JCh/eXOLSWwbygrdnRUeEFH7HRPsqx47fE0eDw148WyPkT6Jz7RtuHP2DHQ1o7wHHkFnvs2x2TGVXC7hQkNt3gHjOB/VlMiOS0W3dg0KsOok5nkvfWc5xAAmRlNg0cSeUCSjk9Iw8UszkznhdJha7YNV9Wg6mazmtpd4MzASwnvAHXXh1VbtbdhtJ5NOs14c0OAd3HFo1yg2PrPRVjC5psSPP9FdxcS+LlK0aDGbXyty08s8MjcrGnmBq53HM4zyiFJ2JgQabq7zDW2zXMvMgQOQ+az9O/Xnbn1VxSxZNFoGlMuMcC6bT04f6uqzSa6Q142kVe1mdo4ufIEEx4R2bOgADST04lUNXCm5IsLNFh1n1V1j9o5O6Dmf+Oq4k3JLiKbfEnvEazAGpo8XjJ14cP1/RMi2RYrGRRBKvth0GMcDodAep0Eax11us7h3kuHitPs3DkAOfblMBVllSFyxqI5u5SrYTFPe+BBcZBEHNcgcwQuwYHGNq02vaZa4SPkQeoII8lyjG1GubLXAlkSJvlJjzuQfVbvcStOGI/lqvA82sd83H1Q4cjlLZl8jGuCkaQIEpEoErUYQyUSIlAKEDlCUUopUIGXJMoihlUIJBSkmUcqyCg5HnSQjhQgrMjzJARSrIZzffFZPu5/6juMaBv55R5rBMxb6tRwOriQfOWtAHAAkdVsPtGwz6jcOGWh7yTygUz5rLYCnGJHLOHnl3TnPj8JXRw0sLl7SYtW8ij92i8w+0W06tZ5Et7zImO63uiHXj4BpwWO2ptl1Vxe90l72nwa12YAcgADZTNp4stonm7XxOv5qo2Lsirja4pU+RL3/hY0gtzH1sNSUXFY8X5oNzc8zb6sibsbp18fVLaUBog1KjvhYHSRpdzjeGj2F12PdncPDYEZmjPV41ngZh/YNGCOV+ZKn7H2fRweH7KiO7TFzbM5x+JzjoXH2gDQLObd3ndlcDB/6YkAQf+Y4XMx8I8zeFibctIvtmL3+j704t+ElxB594qipVLeCkbx451Ts3uESwmwyt+N4gcOHBVDK8eBXTj0hJo9g771cK9rf+JSzSGOMFp4ljvwzxFweXFdMqb54PEYfM2HOIvSfAe08ZbNx1EgriNFuZx8PzTmkTzsfrQrl5sac3RuxydJs0mO2jTLnQxjQTNgLcNR8ln8VtS8NE9eCi1KRveb8ZTTmJKxK7Zu/qnxqKo0O4O0mU8fTNZ0McYJktAMEASOBJjzXT98sJVDD2dVjBElpbDjGgBmDEcQuFPcrijvNinMFM1S8Nb3Wvg2H4c5gxAMSeEK8mJvaE48tT+ReVse6pGe5H4hbToLeik7PwDq7wxthq5x0aOZ+vzKyVDblRzoOXwAv7rbnGOw9BrGOh7g1znf1GDYadJ4R4rLkhKPZ1IZsbjUOybiRQw4DWNNR2uZ/XQAaNnXn4rP7U27Nhd15I0HCx42taAB4lRuwrYgkAPf8AzOOY+rjqfQfNPV92KojuiDlEFzZk6gRYXt5IFFLsbDE5FHVruP7fmdUhrVY47Y1Sm6HNg8gWnw0Kabsuo5wblIkjwAPEnlY+hTbQxwcVZN2Pgu4+rp+FvlGY/IeqYr176rT4DDtptDYkaQQDKj7a2Ax7j2IyvABj8LukfhPUW+ayLInLZzXNOVsoqeMI0+guj/ZnjZbWYdZZUHmCx3yauZ1tnVafxsInwPyK232ZtIfUfwDQz1IcfYe6byUGpIrNBSxM6YiIRFKaVtOKJhKBRSgSoQIlGklBQgCklyNCFCDOZGHJkOQzK6LJAejDlHBTgUIOygm5Rgqiig37OXDB/Fj7f5te0/l6LCbKxWZugDmU6wmLultR0k9M0f4rc7+snBOLjDWvpucYmBOUn/cFzvDYwdqWMjuscNODxBjTgZvyXQwx54XFAqShkUmTdodmMI57spOaCCGktFssWkzfiNFt90Nksw+GZkYBnYx73cXve0HyaJgD9Vzuls12IxdCgZyPfneNAW0xJ5zbMP8AJdbc+4A9P2+tEryE1J7LUk4qiDvNinU8McndMSOnKy5Djce9znZjf6Pout7YIqB4GgEc9Po+i49tbu1XDp8rfkgxhei5p7Yo/d6DHO7zaD8wLHEXrVSOEWzhRXMw1TQUnHp3T6CCs396lpB/lDR4F+c+4CYe6y2ca6FIuMbRZSqgNBEtkySdSefgkVqY8iqyq0hrSSf0HAKfhquZkFZJK3Zri/RGrtLerfl4qO+pKsAeBUPE4K8gx0VUGmyGTKFR0J80w0KFUdJRoUyds6r/ABG90Eg2N9eFh1Wz2c775iCGkmne+sMbAF+Bs31WBa6NOI878vkus7qbGGHohojO4B1Q8zwAPJunqeKzeRUd+zpeDCWR/hdljiKoaG06YgCwA4BIqtPZmdQZB42v+SkinHimsTiWMixc46AAuLjya0SSegCwcbO9zjBFcNnZ4fUAExrdxHIDgobaTC/+E2G9AT6R5rQ/+2qlWnnxRNGm4HuFpdVLeRb+HzKfw+GpMAZTaco/E6C8+kBo6D1WuHiWvk6OH5n6nz+EOija3KAXAgcDlP6KTTrtNh8j+it8QwOgEaJeF2c2ZASp+Bq0zBHyF7RltpbMq1iG06bnamzTw8lod1cAWhtJvCXVH+OsT5Aeq0mCoAEHkplLCMaS5rQC7UjjeUr+m6T6Cl5GqFgcOXn7oSlQihazGEEYQCIlWQUURKSSm3PUIOOKLOkByPMoQgNenA9NgI4RBDweltqphqPKqohKD0JTTbIZlKKIW8lMOwzwRmEGW8HWIg9LrlOGptaKrgRIc1oJMTUOZ5JPRrNOq7IKBeCIkGx81w7eN/ZBlM6mq+q8efZtH+lhP+S2eLav+CSacUvtf/Zt9zMOHV3VZBDacA/3kRHkHBax9bKHO5A/ssp9mtHLh6hP4qpAGtmtEX8SVZb0bQDaeQG5PO/T9fJTN8psVDSIexto9qasmxPE+ngsBvpQIeXDnBP937j3Wj2BiQyoQdHX+gqvfis2XDWWx5mIP1yQJcZDE7RjGkxoiBuJBF7ymg8Di4fJE+pcXnyhaG9Ax7J2MfIEc0vBuhJwTc08RoRxhHlgkCIHE2/dIqkNu5EklRq9VB5PMaTrw0UGtWVUOtdia9ZMI0loumJUKbtmg3T2H94qS4ltNuruOY3AE8eP0F03CUSAAwd1oADiYsBA/uVJuLgMuHh3F5dfwAn2PotDX2iwGC9ogZjcWA1J5C4ideq5mVvJM9LgjHxcO/7sPFVoIaO891gOa227+xDh6ZlzXPccxflyxaA0T3o1162Giqt0MBUE1MppsdEveIqPHDK3VrfHXktJiKDXmSCYEASY9FpxY1Hb7OF5nmSzPiv2lTtzF0RTc17wXn4Q25B4T0WdokHRaDadKlRbdjASLSBKzhqSZ6+C2wWjlt7JLaalUgo+HfPipTEuYxFhhHKa0qpw1TvKf2sX5D2WdxDsdlFKXKJwS6LEygUAEcKiBAIntRuCTKhBtwhMklSSEmFZCCCnWhN5UoFEWOhqUGpp1WEvtVRBZaisAXPIa1okuJgAeJTTsRAkmALk8gNSuS7+7yPrZRJDXElrJs1gsCRxcdSfJHBWyVo6Vtjeyi2g6pSc17WnKCx2rhcidLSJ8VxnfDFdpiXuMagW0EAAj65rXbG2d2uyKfCHVied6jhPUWA8litvM/j1B/MGvH+kE+x9k/FJ/Uaf8DpQisCku72dL+z0n7jTm0l5J6B2Uf8AbHksvvhtMmu4XaAba9P2Ws3VaGYHDyYHZB3iXEuJ91Uby4QP72QEaae8+3RPT2YTHs2k4X9wo+2MeajSTqInwuPzUp2Apu+EOb4H8jKgbQwDmtJBBEHhBQyphx0VDCp+zcPRe49pIhrjrAkA9ecW8VWvTZciTourNJU2eMmelOQOLYJBmGtdmb0OY+iralMTIT2y9skOcKju6+OEgOEQY4d0EW6ck9tKiBUMaHvDwPPqmqmugU2nRXPH6/umRcqRUCiZuCW+xvoN7QrLY2ABcC4gDmbW6c3HQKtPuRbw/db7dzZ7RSY4NDqhF3mCQZ0BOiyeVPjHR1f0rAsuW5ei6wmGNRoLpp0m6NBLS4NAi4u0WudSnvs+bSq4/MaYLGmKTIlrYnK8t4mZMnQknVVG267qbIJ7z7ATeOJ8FoNwKpwwDhEmzuZB1v5LP4sLdm/9YyqMOKfZ1es8AS4qLisQ7KTIosGrjBdHQaDzlSWUhObU8CoeJwDajs9U5mtuG/hHUjiVqPLGXxo7UOfTaW0h8VapJfUPQm8dBAVOHK23h2uajsjbMbwHEqie/gNSmp+gfyWWAqST0U0VrenuoGApQHeQ9blO06kudy4eVkE+w49Emljsr2jnqrWs6x/sP5rJ7QrllSeFloqGIzUgR/IQltewi0wtSWA9AfyKWXqFst80h0ke/wC6kkJMlstDsopTYlE6ohLHJQKR2qbzqEFJWRNsqJfaKEMVT3kKkt3kCy7SlAplGjijVjeBqX/6+FlGuTjXKUVxRf7T20HUKoGppuHqDPtK5XvWO/TMW7Me3/lbQ3kcwR62WU2/Tz0Rxcw/+R9ckyC2BJUjpe79OnSwVCmO8BRa7oXPHaOPhLiqTH7Gwtc53taH82kg6RwMFObrYM1cBQh5aTTyk8g172x6BQdt7jkNlmIeCYj4Q3/bBQ207HRpxovMBRayixrZLWNytk8G92/Mo3sBsdPr91WbsYOpQpOp1Hh/eztNyQDAcLnoD5lTn8fr6uicnLsyuPFsodp4fJIAgcICzG0aJLXRexW02pSzU7fEslVDp08kyLtAmSyc0jJwWkrbKzC4y8fA9FRVqJY4g8PdPQNkWFfYfEirSIMl7GAX5M4z1bb/AB6qlqNU3Y1UB5afxMLR6g/IFWtMj2gVFELbqZWZEjkY9FDfqqfZd2hL3ySrCntusGBrHljZk5e6STEy4X4aKC3VJaEucVLsdjzSx2oujq+4O7DMZS7XEVaznASPxACYaA5xJLic5iFuMHuMQ2c+TkHAEx1iAo/2Y4bsaIYTfsmOIjVxuSDwjNHgRyWrx20MoPdnzhC1wdITPLLJ27DaDlaxps0NDnXuGxMeMKFvHtIMpFrXQ8kACbgTJJ5W581U43addxhvdZwDbep1KYobMLviBQWUVNQwOJm6RQpwC5yvsXsxrRNQim3m67j4NFz7KoxOKaTDGkNHE3c7yFgOl/FNjLjtgtctD9PutPO/6KPRMFKecrYBu24/tNwPmPJBlSb80nvYzojbaIgFT933nsHydCY8wFR7UrS4NV3spsUP7nH8kdaBsu9ku/hx4lT2mY8FXYK0D+kp+risjGnrH5j80mSsJEx1kyLqN/6kClNxIS6CHi2EeqabXThKlEAUhKypKohy9oKW0oIJhpHJtKLthwPz/REgtkMMXG2JlkadBiuOfs79FW7Row4yJa/Xofq/qjQQSioyVEtyi7JWyWup0SGVMsOJaD8MOuf90n/JWVajUfT/AOLTJ4aj9UEErLFJh4pPiZ/D42tSrMLoLAYdBmWmxt5ytbVI/REggRWVbI73DiPr6+apdqCO8wDhJsggmR7EMpnse+5sFS7V2efibeNQggtcIKrEuTsqShRcQ9sGDmF+VwgghGFhinfxHePsLBV1Q3QQVyKiTtk7LfXeQ2zWNLnu5AAmOpMQB+ihsFvJGgqkqSZE9tHo/cSm19BlUEmabGjS4LGk8NZV/WwTXfFJ9EaCVPcgF0N/dWC+WfFQsbtTKDlgCOFkEFUURmPxWIdUcXOJKabqgggk7Y6PQ/jn3BHBt+reP6/+VGq4jKTe31KCCpEZWUCXOLuZWuwtOGNb0HvdBBNn0gIk7DP/AIngD8ipOIqNFN5cJaBmPgDJ9pQQSJ9DcauSRKpbLZYi4iQeh0KD9nN4IkEi3QxrdDZwiJ1MhBBVyZfFDLqjgorq7+SCCLkFwR/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8" name="AutoShape 10" descr="data:image/jpeg;base64,/9j/4AAQSkZJRgABAQAAAQABAAD/2wCEAAkGBhMSERUUEhQUFRQVFBUVFRUYFRQVFxcVFRcVFRQXGBUXHCYeFxojGRcUHy8gIycpLCwsFR4xNTAqNSYrLCoBCQoKDgwOGg8PGikcHyQsLCkpKSkpLCwsLCwpNSksLCwqKSwsKSkpLCwsKSwsLCksLCwsKSwsLCksKSwtKSkpMP/AABEIAKgBKwMBIgACEQEDEQH/xAAcAAAABwEBAAAAAAAAAAAAAAAAAQIDBAUGBwj/xABBEAABAwIDBQYDBgUCBQUAAAABAAIRAyEEEjEFBkFRYRMicYGRoTKx8AcUQsHR4SNSYnKCkqIzQ2Oy8RUWJFNz/8QAGgEAAgMBAQAAAAAAAAAAAAAAAgMAAQQFBv/EACsRAAICAgICAQMDBAMAAAAAAAABAhEDIRIxBEEiE1FhBTKBFHHh8JGh0f/aAAwDAQACEQMRAD8AzODxxzLU7LxEuasbhzxVvg8fk8VnTs0Sj7Om7P2yKQ6cVfbM3kp1bA35Llh2g57YVtupiQKgn6hJp3aBa0dVBSlXsxYgQpzDZPhKxLQpCUESYCGgUEFCAQQCChAI0SJzwBJsBqVZKFSiLoWR3g3uex2SkA2NXuaXE8srR+evRZ2tRq1XZ6vbVhHeYXCmDP4mtMggfy69El5kh0cLe2dHdtSiNatMcPjZ+qfp1Q4SCCOYM/JcD2oQXPgva4H8R+EcoZAcDYiRz4JjZ+3ajIDnOto4PyPHg5sEeGitZH2E8K+56GQXNd19+qrHZK7jUpnRxu8f5fi8Dfquj0qocA5pkESCOIKZDIpCpwcexaTUqBokmANSdEH1ABJWdxO0jUqXByA91vP+o/VkOTKolwxuRK2hvI2n8LS6037oiYm4lZ3E7+1wYbSp+pPLr9Qp+1cE2pmIdLo+GP0v+qxG225HFoPASRawgC+vy1WZZHJ9mmOOKXRq8Pv5VtnpsvqA6PzV9gt7KFQDM7syeD9P9Qt6wuIVdpZfhaT1It6oqO8j9OPl+SO5Lojxxf4PRDHgiQZB0PD1Vfi9tU2NJa5r3GzWtOYl94ED38FxHDb418PBpVSLzlDoaY5t0hFit+j95pYpjQ0kfxabTYie+Gk3EwSL2PqTcpOOuwFiintnW9n4yrSYxtV1NgA6vqvOphjLNEk6Tw8UHb6tFQNdTqMabZntLST0B/WVln7z4bENBoPhzhqQWx0cBBnqPVU53vc17aWILqlB1ofBq0nAXLKogktIOsgiOayRnIc8S7Ow4TGMqNzMcHDmPW44J9c32FXq4eu7vSxlTs3jWQQXM8iASORBHFdHpvBAI0Nx4FbcOTmjJlx8GHCKUpEQmsSBBEEallgQQQRFHl/CGE66p3gmWtITtMXWU2qzQ4arbVWGzXkGQqHD1VoNmvGVEo0Lk7Npu9iXPcJ4LZM0WE3dxADgOK2lKsgumA0SZRJIelJikAGggiRWQNBCUFZQFT70bQNKj3SA5xgcfE3t5q4VDt3Z/bOy6kgSZ0bxslZnURmJJy2Y7Cvz1c3aNc6NQ17y0mxN2xP6eaTtzbDcIyMznOMODgCM3CQ6/Lh5rb4TYFOmwAD9z1WA3t2CatUmLNnLJcSXG4bGgB6LF7XI3xakviZHF7UNZru0HebemXfEBxaXDUTeDpfwNM108AJ5AD31V3idhvY8sIvlkza8zHQW16FVLsDHUkT4Tf3BBWpSiD9OT6J+Dzd0MJJzjjeDIjXr7rtO5WIP3RocSY0PNpuIPr6rimxmZKjSQJEwDpewn58rLsu6teaY7znyZJPA6HhZKlk4vQM8b47Fbe2mWiJPhw/f0WXxW2DTEuN76LU7fwkNL7W9egXNd4CWtuO8TDRzI0HgJ9UlO3sbBJR0WWA3tLqsDgRE3jhx8VB3t2lnki02kG3C8A8eo9VQ4DCuaXl18rXX/qaA6Tr5jkTyVdXxby0BwBgagNkg3mdD9eWhQV6AciPVr3P7/M3Tb3EHLoOQ0PIk8fNIcIjLcRM9L8J1tp0RtfYga8+N/kmiwy4xy4QNT4rV/Z9sPC4luJdXc7taVNz2M7paaeRwe7KRLiD1GrSsvWrDI1sXvB/EWw0Sf9NvEqFRxBa7MHFp0kGO6bHyibK10C0WeypaXtki4jobge4CtMTSL3tm5cWuHiC1h9ZaqqmCKr7hxa5veGhykZSOhF1pMHWaCyp/9bnHyBYQP9qTkdDoLRrKeMH3jHUp+HDgj/8ATDsovB9yfIro2yBFCmP6B6cPaFxLc7GOr4qs18mriJZ4dpUb2p8BT7QeS7u0QmePGmZvIYpEjRLWZQkaCCEsCCCCso85VMHdI+6rp1fcpVmL3OcNFz1M3tr0YhtEqfg6pCuam61QDRQzsOqD8KcpoBxLPYeL74XQcDiwWhc0wmBqtPwlaDBYio2NUmbtlqOjauxEJ2liZWbpYt5T9PFOah5NAuBou1TjHqmoY4lT6ddHHILcaJiNMNrhK7YJ6mgKEY3GtpMc53BpdA1OUSYVbsraArzVDSGuiJ101McYyqi3h2s6rjWYVgzA5M8HRnxVP9is928UXNLAIyctB0CySyuUq9Gz6PCF+2r/AINC9shUOPwDGvDsoNwb9Pr3KvSYCrdpgZSSY9keVJoXhbTOb72Xd3RAJl3U3HoASI6qkpYeddStBvC6TbTMRPhqqvDsSv2xOtjVsjOwPeFo5nkOJXVN2MK37sxwIyvuCI7w0bEEwCBzPiuX1ntfiKNInuuqsDv7Z7x9JXYagaA1oGVrQADBgCwAaOJiByVRVq2Z/MdNRRH2jHSGXjm78I9b+i59j8KamO7MCRTyFxtAIBc4+RhbHeLazWNimJJOg1Nx3ndB1WO2rtYUHC47Rz4cPxG4BJ9LeSXfy0Big+JEe+n95LABDmuOXiYY9j2X6F3p1WFFEiR1dPy/JXmFxn/zg4yQSY6kiPeQqzaAyOeP5XOb6Q35BaYSoqUSFWwhiY6x8/aD5KHUtqFbU65g8bETw0B/X0VRXqEnw+v0T4uxUlQukZzE8oH5/XiodXiltqcETWzP14I1oW9j+za3xeAHutMGnK9o4imQB/V+6yeFME+fstvsWqwVab3/AAMbNTqKeV4A6ukNHis+Xsdj/aWf2Y4fLtZwIuBU8jkM+d/ddtXJfskw7quMxGJcLQ6/DPVfmgf4tPqutStWLSMebcgIISgm2JAgggoUBBBBQsjWTbqYUcPKWHrn8r9D+Ip+HbyUR+BZyClFyTCohBq4BvJMHCBWhYi7JXQXIqRThJfTsSTAGpNlZYusykx1R5hrQST0CwlPalTHVi6wpM7zKWYDMBMTzJjyEpmPC52+kvZfIvnbSY0EgPc0auAIby+Ipg750mgnK4gGMxIDZHAGJcegB8lT7Vxjaji1py0mNzVngAZiCRYjmbNE/wAxGgUPZmDZUPaVoDG2p0Q5rYaIjU2EwJ4meSd9GL+KX9/x/kYqrlL+F9/8GgbvnUcQW02sZzdmc4jmGgj5qwo71gvax0BzgSLwco1dlkwNOPFY7b+22UabqjWtEQymI+J5GpMSQIJ4cLXWGw+JrHNXcSQ/ul+skODiDyu0KZcS4uONbReJRbTyuk+v/f8AezebOxpr7RLwYNXtRTPHutlp/wBLV0bd5jQKmUg/xHSeoJH5Lje5WMzY/D8wasTxcaLw0eZsuybDwBo5wbhzs4PRw0I4ELBHFLG1yNfl5ITtQeklQ7tbbTKLSTJIEw0Fx9Gg2XLdt75OxNQMDi0B1hBBnqOa6XvHgGVKZaabXTxIuDzlZLdv7PaIxHbPgw4uDeGY3nyN7DUJktumIwuMIcqIm9ODdRaxrjJM300F/dZjD42CQbrb/aJS79NvJhHuOK5tjNlODi5ri06g/l1CU1bpnRwyf01KjQ7pbIOKxvGGDvHkD8X5D/JdOOJqFxp5XAOmCPhzXkZhMDWx49CFk/sdB7HEvfBqdq1pI/lDAR4XJXQKlVrGlxgCCTwTXFVRzc+RyyPRmcZhHUmOIaCR8TgCTOSIAMCAHW11XNNtYWq8lzmPmQ4lzdYM+V7K/wAd9opbVqAsFSiX5gLhwIgtIPH4RYqy25WPYsq5HBj2NcC05mFrgCLg2N+KSo1s0JuOmc4ZLSKn4mvb6g5tPIeqLF0iaZLrk1XidDYj9/RWpwPbOIAIgE2s0cBnPBo4njFrlDeGh/wqNKf4Y7zou+q4iSRwi/hmjgiTphSVlFRpHOGga5dRbQC/t6qsxxubACbAdOOvVa6rhRT7z4b+LMIBHEAAcZAMdW8Asi5s8DAt7J2OdmecSFkKM1YEDzUirRiL8Pmj2bgS6oGgZpcLc+Q+uae5KhHF2M0GHMOpIWx3f3exGIljGEhxY4OMhgA4udwFvOLKPu5u0cVXfSkBwqXdybmh7h4AGB1C7pgMEyiwMpiGtsBJPuUmUuTClLgiPu3sNmDoNo07xdzou951cfYAcAArYVimcyBcqTaMz3tj4xBSvvKjByIvRcmVRK+9IxiQoYcgSp9SROKJv3kI/vA5qBKRKn1JE4odhFCLtEedAEKARwkh6POiKDhCEWZHmUIYj7UNoFtKnSGjyXu8G2A8JKyppFlMBjhDjTL+bmtM5Z5XJ8lqvtFwbqhphoJLqb2jxzsPyus+zZZbRBc8Q3IYIIJ7wBi5nj7rq+POMcai/YmcZSdrpD+Kpfw2MBgOeajjEyWnIzylrj5IN2faxk8I06IxTL6lNsE5aNNzgASSS0uj1d7p3alc0hlJyuLZ4d3MSxunEH5KvGlUXL222M8mPyUV6SRh98sbL20+DGAn+6p3/wDtyDyULd7FZmvwx/5nfp9KjRoP7gI9FF3ixQfiaxb8Pavy/wBocQ32AUPAB/as7MEvztyAal0jKB4lLxtr5DM1N0vWv+C4wld1Ko2pTMPY4PaeTmmRbxC6zuV9odTGYltGpTYz+E90tJu5uXgdBGa0lcx21huzrvbBF5g8JvHlp5KTuxtX7tiqVa8Md3gNSxwLXwOcEnxCdnxKav2KhI7TvbtcUaJPHh4rIbl4+rUqVKpFR7KY+FuW7yRAAcQLDMdeCT9otZ1YUhRl4fdmW4dm+GI1lTMIMVgsI1hbh2hre9GfMXEXLiQQT4clxW7ts60IVjUV2yl3x3jbVrwA6AIiO8DxBB0IWcbj4eWnTgou19rPdUJDKYuTbn1JCh/eXOLSWwbygrdnRUeEFH7HRPsqx47fE0eDw148WyPkT6Jz7RtuHP2DHQ1o7wHHkFnvs2x2TGVXC7hQkNt3gHjOB/VlMiOS0W3dg0KsOok5nkvfWc5xAAmRlNg0cSeUCSjk9Iw8UszkznhdJha7YNV9Wg6mazmtpd4MzASwnvAHXXh1VbtbdhtJ5NOs14c0OAd3HFo1yg2PrPRVjC5psSPP9FdxcS+LlK0aDGbXyty08s8MjcrGnmBq53HM4zyiFJ2JgQabq7zDW2zXMvMgQOQ+az9O/Xnbn1VxSxZNFoGlMuMcC6bT04f6uqzSa6Q142kVe1mdo4ufIEEx4R2bOgADST04lUNXCm5IsLNFh1n1V1j9o5O6Dmf+Oq4k3JLiKbfEnvEazAGpo8XjJ14cP1/RMi2RYrGRRBKvth0GMcDodAep0Eax11us7h3kuHitPs3DkAOfblMBVllSFyxqI5u5SrYTFPe+BBcZBEHNcgcwQuwYHGNq02vaZa4SPkQeoII8lyjG1GubLXAlkSJvlJjzuQfVbvcStOGI/lqvA82sd83H1Q4cjlLZl8jGuCkaQIEpEoErUYQyUSIlAKEDlCUUopUIGXJMoihlUIJBSkmUcqyCg5HnSQjhQgrMjzJARSrIZzffFZPu5/6juMaBv55R5rBMxb6tRwOriQfOWtAHAAkdVsPtGwz6jcOGWh7yTygUz5rLYCnGJHLOHnl3TnPj8JXRw0sLl7SYtW8ij92i8w+0W06tZ5Et7zImO63uiHXj4BpwWO2ptl1Vxe90l72nwa12YAcgADZTNp4stonm7XxOv5qo2Lsirja4pU+RL3/hY0gtzH1sNSUXFY8X5oNzc8zb6sibsbp18fVLaUBog1KjvhYHSRpdzjeGj2F12PdncPDYEZmjPV41ngZh/YNGCOV+ZKn7H2fRweH7KiO7TFzbM5x+JzjoXH2gDQLObd3ndlcDB/6YkAQf+Y4XMx8I8zeFibctIvtmL3+j704t+ElxB594qipVLeCkbx451Ts3uESwmwyt+N4gcOHBVDK8eBXTj0hJo9g771cK9rf+JSzSGOMFp4ljvwzxFweXFdMqb54PEYfM2HOIvSfAe08ZbNx1EgriNFuZx8PzTmkTzsfrQrl5sac3RuxydJs0mO2jTLnQxjQTNgLcNR8ln8VtS8NE9eCi1KRveb8ZTTmJKxK7Zu/qnxqKo0O4O0mU8fTNZ0McYJktAMEASOBJjzXT98sJVDD2dVjBElpbDjGgBmDEcQuFPcrijvNinMFM1S8Nb3Wvg2H4c5gxAMSeEK8mJvaE48tT+ReVse6pGe5H4hbToLeik7PwDq7wxthq5x0aOZ+vzKyVDblRzoOXwAv7rbnGOw9BrGOh7g1znf1GDYadJ4R4rLkhKPZ1IZsbjUOybiRQw4DWNNR2uZ/XQAaNnXn4rP7U27Nhd15I0HCx42taAB4lRuwrYgkAPf8AzOOY+rjqfQfNPV92KojuiDlEFzZk6gRYXt5IFFLsbDE5FHVruP7fmdUhrVY47Y1Sm6HNg8gWnw0Kabsuo5wblIkjwAPEnlY+hTbQxwcVZN2Pgu4+rp+FvlGY/IeqYr176rT4DDtptDYkaQQDKj7a2Ax7j2IyvABj8LukfhPUW+ayLInLZzXNOVsoqeMI0+guj/ZnjZbWYdZZUHmCx3yauZ1tnVafxsInwPyK232ZtIfUfwDQz1IcfYe6byUGpIrNBSxM6YiIRFKaVtOKJhKBRSgSoQIlGklBQgCklyNCFCDOZGHJkOQzK6LJAejDlHBTgUIOygm5Rgqiig37OXDB/Fj7f5te0/l6LCbKxWZugDmU6wmLultR0k9M0f4rc7+snBOLjDWvpucYmBOUn/cFzvDYwdqWMjuscNODxBjTgZvyXQwx54XFAqShkUmTdodmMI57spOaCCGktFssWkzfiNFt90Nksw+GZkYBnYx73cXve0HyaJgD9Vzuls12IxdCgZyPfneNAW0xJ5zbMP8AJdbc+4A9P2+tEryE1J7LUk4qiDvNinU8McndMSOnKy5Djce9znZjf6Pout7YIqB4GgEc9Po+i49tbu1XDp8rfkgxhei5p7Yo/d6DHO7zaD8wLHEXrVSOEWzhRXMw1TQUnHp3T6CCs396lpB/lDR4F+c+4CYe6y2ca6FIuMbRZSqgNBEtkySdSefgkVqY8iqyq0hrSSf0HAKfhquZkFZJK3Zri/RGrtLerfl4qO+pKsAeBUPE4K8gx0VUGmyGTKFR0J80w0KFUdJRoUyds6r/ABG90Eg2N9eFh1Wz2c775iCGkmne+sMbAF+Bs31WBa6NOI878vkus7qbGGHohojO4B1Q8zwAPJunqeKzeRUd+zpeDCWR/hdljiKoaG06YgCwA4BIqtPZmdQZB42v+SkinHimsTiWMixc46AAuLjya0SSegCwcbO9zjBFcNnZ4fUAExrdxHIDgobaTC/+E2G9AT6R5rQ/+2qlWnnxRNGm4HuFpdVLeRb+HzKfw+GpMAZTaco/E6C8+kBo6D1WuHiWvk6OH5n6nz+EOija3KAXAgcDlP6KTTrtNh8j+it8QwOgEaJeF2c2ZASp+Bq0zBHyF7RltpbMq1iG06bnamzTw8lod1cAWhtJvCXVH+OsT5Aeq0mCoAEHkplLCMaS5rQC7UjjeUr+m6T6Cl5GqFgcOXn7oSlQihazGEEYQCIlWQUURKSSm3PUIOOKLOkByPMoQgNenA9NgI4RBDweltqphqPKqohKD0JTTbIZlKKIW8lMOwzwRmEGW8HWIg9LrlOGptaKrgRIc1oJMTUOZ5JPRrNOq7IKBeCIkGx81w7eN/ZBlM6mq+q8efZtH+lhP+S2eLav+CSacUvtf/Zt9zMOHV3VZBDacA/3kRHkHBax9bKHO5A/ssp9mtHLh6hP4qpAGtmtEX8SVZb0bQDaeQG5PO/T9fJTN8psVDSIexto9qasmxPE+ngsBvpQIeXDnBP937j3Wj2BiQyoQdHX+gqvfis2XDWWx5mIP1yQJcZDE7RjGkxoiBuJBF7ymg8Di4fJE+pcXnyhaG9Ax7J2MfIEc0vBuhJwTc08RoRxhHlgkCIHE2/dIqkNu5EklRq9VB5PMaTrw0UGtWVUOtdia9ZMI0loumJUKbtmg3T2H94qS4ltNuruOY3AE8eP0F03CUSAAwd1oADiYsBA/uVJuLgMuHh3F5dfwAn2PotDX2iwGC9ogZjcWA1J5C4ideq5mVvJM9LgjHxcO/7sPFVoIaO891gOa227+xDh6ZlzXPccxflyxaA0T3o1162Giqt0MBUE1MppsdEveIqPHDK3VrfHXktJiKDXmSCYEASY9FpxY1Hb7OF5nmSzPiv2lTtzF0RTc17wXn4Q25B4T0WdokHRaDadKlRbdjASLSBKzhqSZ6+C2wWjlt7JLaalUgo+HfPipTEuYxFhhHKa0qpw1TvKf2sX5D2WdxDsdlFKXKJwS6LEygUAEcKiBAIntRuCTKhBtwhMklSSEmFZCCCnWhN5UoFEWOhqUGpp1WEvtVRBZaisAXPIa1okuJgAeJTTsRAkmALk8gNSuS7+7yPrZRJDXElrJs1gsCRxcdSfJHBWyVo6Vtjeyi2g6pSc17WnKCx2rhcidLSJ8VxnfDFdpiXuMagW0EAAj65rXbG2d2uyKfCHVied6jhPUWA8litvM/j1B/MGvH+kE+x9k/FJ/Uaf8DpQisCku72dL+z0n7jTm0l5J6B2Uf8AbHksvvhtMmu4XaAba9P2Ws3VaGYHDyYHZB3iXEuJ91Uby4QP72QEaae8+3RPT2YTHs2k4X9wo+2MeajSTqInwuPzUp2Apu+EOb4H8jKgbQwDmtJBBEHhBQyphx0VDCp+zcPRe49pIhrjrAkA9ecW8VWvTZciTourNJU2eMmelOQOLYJBmGtdmb0OY+iralMTIT2y9skOcKju6+OEgOEQY4d0EW6ck9tKiBUMaHvDwPPqmqmugU2nRXPH6/umRcqRUCiZuCW+xvoN7QrLY2ABcC4gDmbW6c3HQKtPuRbw/db7dzZ7RSY4NDqhF3mCQZ0BOiyeVPjHR1f0rAsuW5ei6wmGNRoLpp0m6NBLS4NAi4u0WudSnvs+bSq4/MaYLGmKTIlrYnK8t4mZMnQknVVG267qbIJ7z7ATeOJ8FoNwKpwwDhEmzuZB1v5LP4sLdm/9YyqMOKfZ1es8AS4qLisQ7KTIosGrjBdHQaDzlSWUhObU8CoeJwDajs9U5mtuG/hHUjiVqPLGXxo7UOfTaW0h8VapJfUPQm8dBAVOHK23h2uajsjbMbwHEqie/gNSmp+gfyWWAqST0U0VrenuoGApQHeQ9blO06kudy4eVkE+w49Emljsr2jnqrWs6x/sP5rJ7QrllSeFloqGIzUgR/IQltewi0wtSWA9AfyKWXqFst80h0ke/wC6kkJMlstDsopTYlE6ohLHJQKR2qbzqEFJWRNsqJfaKEMVT3kKkt3kCy7SlAplGjijVjeBqX/6+FlGuTjXKUVxRf7T20HUKoGppuHqDPtK5XvWO/TMW7Me3/lbQ3kcwR62WU2/Tz0Rxcw/+R9ckyC2BJUjpe79OnSwVCmO8BRa7oXPHaOPhLiqTH7Gwtc53taH82kg6RwMFObrYM1cBQh5aTTyk8g172x6BQdt7jkNlmIeCYj4Q3/bBQ207HRpxovMBRayixrZLWNytk8G92/Mo3sBsdPr91WbsYOpQpOp1Hh/eztNyQDAcLnoD5lTn8fr6uicnLsyuPFsodp4fJIAgcICzG0aJLXRexW02pSzU7fEslVDp08kyLtAmSyc0jJwWkrbKzC4y8fA9FRVqJY4g8PdPQNkWFfYfEirSIMl7GAX5M4z1bb/AB6qlqNU3Y1UB5afxMLR6g/IFWtMj2gVFELbqZWZEjkY9FDfqqfZd2hL3ySrCntusGBrHljZk5e6STEy4X4aKC3VJaEucVLsdjzSx2oujq+4O7DMZS7XEVaznASPxACYaA5xJLic5iFuMHuMQ2c+TkHAEx1iAo/2Y4bsaIYTfsmOIjVxuSDwjNHgRyWrx20MoPdnzhC1wdITPLLJ27DaDlaxps0NDnXuGxMeMKFvHtIMpFrXQ8kACbgTJJ5W581U43addxhvdZwDbep1KYobMLviBQWUVNQwOJm6RQpwC5yvsXsxrRNQim3m67j4NFz7KoxOKaTDGkNHE3c7yFgOl/FNjLjtgtctD9PutPO/6KPRMFKecrYBu24/tNwPmPJBlSb80nvYzojbaIgFT933nsHydCY8wFR7UrS4NV3spsUP7nH8kdaBsu9ku/hx4lT2mY8FXYK0D+kp+risjGnrH5j80mSsJEx1kyLqN/6kClNxIS6CHi2EeqabXThKlEAUhKypKohy9oKW0oIJhpHJtKLthwPz/REgtkMMXG2JlkadBiuOfs79FW7Row4yJa/Xofq/qjQQSioyVEtyi7JWyWup0SGVMsOJaD8MOuf90n/JWVajUfT/AOLTJ4aj9UEErLFJh4pPiZ/D42tSrMLoLAYdBmWmxt5ytbVI/REggRWVbI73DiPr6+apdqCO8wDhJsggmR7EMpnse+5sFS7V2efibeNQggtcIKrEuTsqShRcQ9sGDmF+VwgghGFhinfxHePsLBV1Q3QQVyKiTtk7LfXeQ2zWNLnu5AAmOpMQB+ihsFvJGgqkqSZE9tHo/cSm19BlUEmabGjS4LGk8NZV/WwTXfFJ9EaCVPcgF0N/dWC+WfFQsbtTKDlgCOFkEFUURmPxWIdUcXOJKabqgggk7Y6PQ/jn3BHBt+reP6/+VGq4jKTe31KCCpEZWUCXOLuZWuwtOGNb0HvdBBNn0gIk7DP/AIngD8ipOIqNFN5cJaBmPgDJ9pQQSJ9DcauSRKpbLZYi4iQeh0KD9nN4IkEi3QxrdDZwiJ1MhBBVyZfFDLqjgorq7+SCCLkFwR/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60" name="AutoShape 12" descr="data:image/jpeg;base64,/9j/4AAQSkZJRgABAQAAAQABAAD/2wCEAAkGBxQSERUTEhQWFRUWGB0bGBYYGB0ZHBwcGxweHiQaHRofIyggGholGxkeITIkJiorMS4vHh80ODMsNzQtLisBCgoKBQUFDgUFDisZExkrKysrKysrKysrKysrKysrKysrKysrKysrKysrKysrKysrKysrKysrKysrKysrKysrK//AABEIANEAhAMBIgACEQEDEQH/xAAcAAEAAwADAQEAAAAAAAAAAAAABAUGAQIDBwj/xABAEAACAgEDAgQFAAcFBQkAAAABAgMRAAQSIQUxEyJBUQYyYXGBFDNCYnKCkSNSobHBJFNjksIHQ4Oio7Kz0vH/xAAUAQEAAAAAAAAAAAAAAAAAAAAA/8QAFBEBAAAAAAAAAAAAAAAAAAAAAP/aAAwDAQACEQMRAD8A+44xjAZm/in420ugIWZi0hFiNBbV7nsB+Tmkz5r0uCaeXUagQI3j6po97gOY4odsZPNj5g/l9QK474Gk+F/jnS69ikTMsg52OKJA9RRIP9c02fM5FYajRTmNF2avwlZFCsySowIYDgAEoeRwL+5+mYDGMYETqfUotPGZZ5FjQd2Y0LPYfUk+mZzS/wDaR0+SQRiYgsaBZGVb/iIoZM65K51USLEZlCksAQPDL+USEHhqUOKsdznxr40+Ef0Dys/iMTe4Cl2sW4K91Ioc2bv0wP0PjKL4G1jTdO00knLGIAn32+Xcfqav85e4DGMYDGMYDGMYDGM6ySBQWYgKBZJNAAdyT6DA7Zj+pRmKSfSwMI/HCyoaPEjMQVsMtFyljnvv4PAy1n6pLJQgikCML8Yp2H7sbEEk+hND157ZXTaQi/C08oaR03tLtdZADREgDE1tJNkUDXbA56OvjyxxzHedIqtu5ppWLLfc3s2lb3G2J4FZq8y8ELBIpEilSdI9t7BsIu9jJY8t9uAR6eoM/TddPaeCSGqBdgDHbfvA8LfqQK4usC5xnWSQKCzEAAWSeAAPUn2yOOoxGLxhIpiq94Nih9fvx98Cv6tD4c8OoBcDdtlC7mGzw5NpKj2cgXXrneB01fjK0QMP6s71pnI5IKkWFFir5uz7E2cEyuquhtWAII9QexyB0V97ahx8jTEL9diJGTfqNyEfjA8fhp1RDpbG/TUm3/h/9231BjoX7hh6Zc5nfiSApLHqY+HjBB83zKSBsZa5Sz81jbwSDl3odWssayJ8rCxff7H6jtge+MYwGMYwGMYwGVHxZX6JJfa0Bv2LqK/PbLfKvXxB9TAjcqEkk2nkFlMagn7B2wJ0uqRTTMFO0tya8q1Zv2FjIfUeogaaSaFgdgJB7g7Dyv3NFfzlP1PWxaqZIw5WNfEDzAqASUsxgsCGUodx9OB+OjywxoNkkuojjo7U8JYrBB80oVEJvmi/PqMDS6DU+JGr/wB4X7f6nI0Wp8X9IVgpjRig47+QFrvgi2I/Byj6Yo1SyQiWaJRZaE+C5Ack8SLuGw88Ek/jJnw3DGg1GjFFInICnm0kUMQffzMwOB49Qhkk6UBt3MY4yynuVUqzCvUlQRXreRNPogYiLYHyO0SL4hNFSFevKHNLtbg7fmB2km/+HxtjaH/cyMn8vDJX/huozifpjJubTP4ZNnYeYyTfNd0Nm7Xi+SrYETS6opoGN7SviRqa5BWRo1Fe/AH3zt0jVkOkCoY0jiJcMCKawAQx+YHzm/XveV/T9C06sHcRalJA0qbbR9rhkd475tVHmQiyP5R36nrpoJRK8W0OFRnUl18r7hZq03AsvI+ZkF4EiXUePJpyyrseWULYvdGInF8j9o+YVXlrvk7oShPHiHZJmoVVBwJK+1uc69QkVptGVINyMwI9V8GQX9rZf8Mj6QO8eplg+aVz4e40PKqx7rANAlCQeeKNemBfYzNabR6xFVmYuyqi7fEvcFlNsSQAXaIJZpQSWoLnSXpuraNwXO8zagjz+UxOsvhKRyPKTFxQ7H62GoxlCmh1JjlV5DuMloyttqPxWIX6MIyAT68dqzv0jp86TO8kg8Pc2yMD0LEgk3Q4Pbbd/tVxgXeMYwGZ+TVlOoENGzBoo1VlBO0Fn5IHoW7ngDaPcZoMjazQRy14iK+3tYurwKbqWp0cZZxCkzoOfDRW21/eb5UP3IOVuu6zNIQGhVYd20Sh2VQwF0W2EbT8u6gt2L4zQ9Y0ZOmaKFQL2jatL5S43Adh8t5wVkndTckUQVWoUrs5LWjd6UADtV7u+BntBI8UryRVqHomZYjaKgbyxo1cygMzAcXRFCwcldFcNqEkG4eIdSTuFdnjUCu/AUd/UHL7TaJoyKlkcBaIchtx/vXQIP24+mQuh6Egs8iFCJJDGpINJJtY9iRy1nA99EoGq1FeqxM38VOv/tVcijqLaiQxxuI07bgC0jV3K/sxrXZjZNigLBNrFo1VpGF3KQW/ChaHsKX+pOVGm+FIkYt4kxDUChYBaAqvKoauF4v9kfWw8ItEZSr6VfBCMancEtJzz5SbdGI+ZjyKK+jZ59Q6lNCbk3LZPDIJIboUVktCovmmN3dcZqEQAAAAAcAD0GdsDPfDR8VvECqqRxiNAptbJ3Pt5I28KPpRF8ZP+GmvSQfSNV/Kjb/mMss8NFpVijWNL2qABffj1P1PfA98YxgMYxgMYxgMYxgMha3WlWWONQ8jc0TQVQeWY80PQe5/NTc+d9cXUfp2p2ztFSR7CwKqUO4lQR81Hd29TR9MDXtNqYwXkEUigWRGGVqH90EtvP04yzikDKGU2CAQfcHMDDJJPqkb9LYKiABSCpdwpLAre0EUdwIO08cEitD8CLINDD4hJJW1DCiE/ZB4HO2j29cC/wAYxgeOr1KxIzuaVRyf9APUk8Aepys1eumSNppDFBGq2Q4Z2HsDTAAn2F8++Pi6/wBFajtO+KjxwfFSu9jv75UanTPqtJb7gb8VnRd+8oKUKg/WBkCncnBPIrtgWPw18TJqi0ZG2VRu20RuXjzAHmuRx9Rl/nyX4T6NPBrNHqWX+ycNGWujbK1BkPKncO39TefWsBjGMBjGMBjGMBjGMCBqep05jjRpXUAsFoBb7WzEDce9d654FZTa7USSamL+z8BgG2vMAwfsQgCki9y7vmDDbwKvJvSdTtgicDcZ5L5NfOS1k/RBQH0Ay31ECuu1wGB9D9OQfuDzgfPBpGIkEMawrMCzMxeRF8r3bmvCBZGRgbPmNbeM12j6jOUs6bgDykMF3CuKRuVJ9mr7576PpcGxdi2gYsoJYi+OaJ91/rzkrU6rY0a0T4jFb44IVm5/CnA7aTUrIgdDan/8II9CDwRntlX0dqk1Mfosu5R7CRFc1/OXP5y0wIvVdGJoZIj2dSPzXB/B5zPza6TTiHTbF06tS+Kzggd7CXxvHcBj27BqrNPLIFUsxAUCyTwAB6nKDWagsraqRGEUSnwoyptma18Rk71RoA80WJHag8/0e4ngDLGxkPhJISGKxgKGjPcG137wGHJ4OS+h9XZ3bTzCp4xZ7eZePNwSAeRfPrfHYWUen3RqJAGbaATVc1zXtz7ZmNQyRyqRZlgmChibPhN4QKMx5YVqLF3VDn1IbDGMYDGMYDGMYDOG7ZzkTq+oMenlkHdI3YfyqT/pgUOonKaTRMil3AjKoL839kfYE9jfAzQHVBUVpKUsVUDn5m4AHF9/p96yh6grxnp0Mdbw1G1LAIkRDE0R7gDnuR3y7h6eA/iMzSPztLkeUH0VQAo+9WfUnA8+nyhNsLDY+3dV2DZ52txuo9+ARY45GVEmqmXUwRzj59S/hny1tEEpoVzXH7XPJ5PpoNZpElXa4sA2OSCD7gjkH7ZmPi+GRW0/hszP41xEkcMSo8MGvl2bybs0G57UF5pARq5+BykRFev6wWfrYr7AZZZVxn/bnr/cJuH871/1f0yw1M6xozuaVQWJPoALJwKvrkbTMmnQ7bBdyRYpeFUjju5B+oQjOerxVp443YsTJApY92qVLuu1gHONFBL4bTgKZ5drbX7KgNiKx2IQnnnzEmiOM56nrFcpCh3SGWMsq87Ajq5L18opaF1ZIrAstVOI0Z24Cgk/YC8yEulZW0xZfPLIkk5J3cu+4RKLIADKOR3ESg3mh+Im/sCncyMsYF1e9gp/opJ/Bzr1tedMo9Z1r+VXb/JTgS5uoxKxQum8AEpuUNRNXRIoX64TqUJqpYzuG5adeV8vmHPI868/vL7jPGfo8bu7kHc4UE8cBe1ccZCi+FIFES+ciJdqAkGuYm3dvmJhX+re+BPTq8Ph+IZY1XZvJLrSrQJJIJWgGFm65HOdoOqQu2xZELHlV3qSw/vAA3WQdJ8MxRxPErPtki8N+RZAQID24YKD29zYPFSoOjRrM89Eu1d6IFFj5eOPmP8AhgWGMYwGeGu0wlieNuzqyn7MCP8AXPfGBmjrv1LubmhZklUctt2gM6qOWHMb8XQOaGGZXUMhDKexBBB+xzL9UikWeWoXZpGTbIg/YC7dtkhRRLWCRYJ7cEWHwnoZoon8YBSz2qBt9DYo5NfNYN8kdj3skJy9QKw+LPGYjdbLDmy21QNt2zcUB6msgLqhPMkwDrDCjOWkRoxuYUCNwBNJus1Xm7+3j8Z6eQrG6l9iFi6oLsFSLNAtQF/Lzz3HfKvQSyTyCLw3KMyvIXUqoC7eAK2hSIwmwFuGNk21Bd6PU+HFNq5AR4jblXm9gASNaPYt81e7nK7V6zVSxHxNNcZZGKo3n8PeGPlJBa0UgilPNAHND1fQCeFoiSu6iGHcFSGB/qBkHTafVKsS2gEa0eRtfihahLHvwRz7jA7/AKJLPRmYxRkfqUNMf45ByOPRK+5yR4sGmUJaRj0Qdye/Cjlm+1k5Hg6JwfFmkeyTtVmjXnv2O9vbzMeOMnaXQRR8pGqk9yAL/r3wKZNG+o1Mc5V1jQ2okAQ8KQAEHmA3NuJejwBVc5OnjMmrj4O2FGe+fnfyr9DSb7/iXLTGAxjGAxjGAxjGAxjGAxjOGahZ9MCt618QabSAHUSrHfYGyTXsoBJ/pnXofxFptYt6eVXruvZh91PIz5Vqunx65zqNX4gk1MkqxMJI1WKKBypO1jbBVUu3bi9tnPfQdPj0k+n1ejWRI0nEMxd1YOknAYdq+o9OD74H2PGcKwIBBsHsRnOAzP8AxJ8ZaTQsEnc7yL2INzV7keg++X5OfG/jzRxak6zUJp28VVSRZi7qpgVVVnCGlY8X6+Wjx6h9B+HfjjR61/DiciTuEdSpIHqPQ/YG/pmkz8uSaOaAJNRSmpWDDcrqA1Fb3KaIPI9fvn6X6NqTLp4ZG4Z40Y/dlBP+eBMxjGAxjGAxjGAxjGAyL1TRCeGSFiVEiFSR3FirHpY+vGSs8NTq0jFyOqj94gYGP0yHTaCfSTiMyRo5HJAkikYguCoLKeWB44NE8G89+qwnW6fT6aMR8+HLIW3EJGO1AgNvJ+W6umzx63Lul/SW3xxbfCRyrKQPMxkI4YKeVoUaF9jRm9OmXTzOQHaLaiSTUzHxAC4Zu7UUkAs9qA4GBo9HplijWNBSooUD6AVntnhpdZHICY3Vq70brPfAidV0XjRNHvKbq8y1fBBqjwQaoj1BOQ+gz79OFmYGVAySg7bBU0TtAACkAECuxXv3Nvme+LYiBFJGq+IXKWeCRJG6UW/ugkNX7o9sDBda+Hf0nU6GG38PUtLPJI4Ft2PJXhSYgAF9L7d8+uIoAAHYChlJqwqDSzLTRRHaSOQFddgcH1ANX9CTl7gMYxgMYxgMYxgMYxgRupawQxPIRu2jhR3ZjwFH1LED85SdQ6TH4aeKrSzs3zIOWcjtZBCRD2PAA9T3seuruESjuZ4j/wArBz/gucaOd11MsUjbt4EkXpSgKjJX0YBr9d+BC1HRI4Y3keSeVI1LGJ3DIQouttUO3pX9M9Z/hiIuzq80Rc2wjlKqbr9nkDsMs+pwCSGSMtt8RGS/bcNv+ue5cAXYqrv0r3wKLWdNXTRrNEPNCbc0oLxn5w20ANSksPqoy+BvtlN+ktLJqVtTBGnhkdyZCu9v5djqPveTOhOTpoSTZMaWf5RgTszfUl8fVqgCuISp2FqG6rZ2HdgqlAAP2nF0Ly910xSN3AsqpIBNXQvv6ZR9OgME8FlT48b722gM0pIks/u1voenA59Ama6H9HRmjRWi5MsZs8HuygkgULJSqPP579DkrxYrtYXCoT32FFZQffaG22eSALs2T31znx4FUkfOzi+CgXbyPXzuhH5zr0Ebleb/AH0hcV6oKVD+UVW/mwLPGMYDGMYDGMYDGMYFZKS+rVfSKMuf4pDtX/BH/rlKmkGtn1JY00ZVYj6BBuBscWGcNfY8CiKGW8EoWbVSuwCrsSyaoKm//OU5SLpHX9GI8rzILYGtkgYygkEgsp3upUc0SBgWvUdBK8EniyIzhSYtoMaq4UhWvcedxBBPYhSKIvO83RN0XhJM6wlSpSkcFWJsWyny7Ttr2AyF13UtJA6SJ4brFK5U23MacOjDigzAjdR47WOPSKeSOGSOLupBDvwsccg3brLEsE83HHYDgc4Hbo2lSCeSCM3G8av3vzAlGN+pO1b+2Tvh0/7Mi1WzcnP/AA2Kf9OZfTTCKWPUUUjiRI2vk7JWkp24vcx8JyO9tml6Q+2SaL03eKn8EvmP/qb/AMVgd/iM/wCyyjnldvH7xC3+LvOOpJUmkA9Jj/8ABNnr1yMtppgvzGNq+9HI2tm3DSSjlfFUkjtUkboD9t0i4EXr0Ak1emj9HSUSAcXGpjaj67SwVSOxBIyx60k3gMuloSHaqmwu0EgFhasLVbIBU3QFZX9RkK9R0x9DHIh/nph/5owPyM0GBmguukDX4kLGKP5TCVEh2FwhIYvXmW3C/QGwR5wJ1DebLACWb5xDRTx4/C2bTYHgb+W5u7HbNTjAy+i0+uGmdGO2QQVEU8IbZBGnBFbf1l7aG2t1/s3M0Ok1I1LFpKgAFAqlyE7gSdoBBoKfT7ZeYwGMYwGMYwMxrNH4sWviIt/EDqp9R4aFfwShW/o2SOuMJo9M0dEvIrIGYpfkZuStmqHNX7ZbPowZRKOGClTVeZSbAPrwbI9rb3OdIemRqIgAahvZz2sEfngkYETUaKQwT+I+95I2FfKijaRSg/U2WPf6AADibQyNHG8bbZBGFIPykNtvtfmFcHnLWeIOrIwBVgQQRYIIogg9xWcaeIIioOygAfgVgZQQKNHrd4vzlByW/VoiLZPJO9bv3OXzX+lrR4EJ3D7sK/yOcP0dSsiEnbJKshHtRRiv2JQ/82SIdHtlklJsuFUcDyqt8X3PmYn84HrqltGHup/yzO9NStLo4VN7zG4v9hEqUj7AgIP4lGaZlsUfXIsHTkRkZRWyPw1HoFsf/Uf0wKf4kIEocNzHEXPrWyWJhf3ph+DmiByBD0sbZPEO9pD527cWdqj2VRxX3PcnLDAYxjAYxjAYxjAYxjAYxjAYxjAYxjAYxjAYxjAYxjAYxjAYxjA/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64" name="AutoShape 16" descr="data:image/jpeg;base64,/9j/4AAQSkZJRgABAQAAAQABAAD/2wCEAAkGBxQSERUTEhQWFRUWGB0bGBYYGB0ZHBwcGxweHiQaHRofIyggGholGxkeITIkJiorMS4vHh80ODMsNzQtLisBCgoKBQUFDgUFDisZExkrKysrKysrKysrKysrKysrKysrKysrKysrKysrKysrKysrKysrKysrKysrKysrKysrK//AABEIANEAhAMBIgACEQEDEQH/xAAcAAEAAwADAQEAAAAAAAAAAAAABAUGAQIDBwj/xABAEAACAgEDAgQFAAcFBQkAAAABAgMRAAQSIQUxEyJBUQYyYXGBFDNCYnKCkSNSobHBJFNjksIHQ4Oio7Kz0vH/xAAUAQEAAAAAAAAAAAAAAAAAAAAA/8QAFBEBAAAAAAAAAAAAAAAAAAAAAP/aAAwDAQACEQMRAD8A+44xjAZm/in420ugIWZi0hFiNBbV7nsB+Tmkz5r0uCaeXUagQI3j6po97gOY4odsZPNj5g/l9QK474Gk+F/jnS69ikTMsg52OKJA9RRIP9c02fM5FYajRTmNF2avwlZFCsySowIYDgAEoeRwL+5+mYDGMYETqfUotPGZZ5FjQd2Y0LPYfUk+mZzS/wDaR0+SQRiYgsaBZGVb/iIoZM65K51USLEZlCksAQPDL+USEHhqUOKsdznxr40+Ef0Dys/iMTe4Cl2sW4K91Ioc2bv0wP0PjKL4G1jTdO00knLGIAn32+Xcfqav85e4DGMYDGMYDGMYDGM6ySBQWYgKBZJNAAdyT6DA7Zj+pRmKSfSwMI/HCyoaPEjMQVsMtFyljnvv4PAy1n6pLJQgikCML8Yp2H7sbEEk+hND157ZXTaQi/C08oaR03tLtdZADREgDE1tJNkUDXbA56OvjyxxzHedIqtu5ppWLLfc3s2lb3G2J4FZq8y8ELBIpEilSdI9t7BsIu9jJY8t9uAR6eoM/TddPaeCSGqBdgDHbfvA8LfqQK4usC5xnWSQKCzEAAWSeAAPUn2yOOoxGLxhIpiq94Nih9fvx98Cv6tD4c8OoBcDdtlC7mGzw5NpKj2cgXXrneB01fjK0QMP6s71pnI5IKkWFFir5uz7E2cEyuquhtWAII9QexyB0V97ahx8jTEL9diJGTfqNyEfjA8fhp1RDpbG/TUm3/h/9231BjoX7hh6Zc5nfiSApLHqY+HjBB83zKSBsZa5Sz81jbwSDl3odWssayJ8rCxff7H6jtge+MYwGMYwGMYwGVHxZX6JJfa0Bv2LqK/PbLfKvXxB9TAjcqEkk2nkFlMagn7B2wJ0uqRTTMFO0tya8q1Zv2FjIfUeogaaSaFgdgJB7g7Dyv3NFfzlP1PWxaqZIw5WNfEDzAqASUsxgsCGUodx9OB+OjywxoNkkuojjo7U8JYrBB80oVEJvmi/PqMDS6DU+JGr/wB4X7f6nI0Wp8X9IVgpjRig47+QFrvgi2I/Byj6Yo1SyQiWaJRZaE+C5Ack8SLuGw88Ek/jJnw3DGg1GjFFInICnm0kUMQffzMwOB49Qhkk6UBt3MY4yynuVUqzCvUlQRXreRNPogYiLYHyO0SL4hNFSFevKHNLtbg7fmB2km/+HxtjaH/cyMn8vDJX/huozifpjJubTP4ZNnYeYyTfNd0Nm7Xi+SrYETS6opoGN7SviRqa5BWRo1Fe/AH3zt0jVkOkCoY0jiJcMCKawAQx+YHzm/XveV/T9C06sHcRalJA0qbbR9rhkd475tVHmQiyP5R36nrpoJRK8W0OFRnUl18r7hZq03AsvI+ZkF4EiXUePJpyyrseWULYvdGInF8j9o+YVXlrvk7oShPHiHZJmoVVBwJK+1uc69QkVptGVINyMwI9V8GQX9rZf8Mj6QO8eplg+aVz4e40PKqx7rANAlCQeeKNemBfYzNabR6xFVmYuyqi7fEvcFlNsSQAXaIJZpQSWoLnSXpuraNwXO8zagjz+UxOsvhKRyPKTFxQ7H62GoxlCmh1JjlV5DuMloyttqPxWIX6MIyAT68dqzv0jp86TO8kg8Pc2yMD0LEgk3Q4Pbbd/tVxgXeMYwGZ+TVlOoENGzBoo1VlBO0Fn5IHoW7ngDaPcZoMjazQRy14iK+3tYurwKbqWp0cZZxCkzoOfDRW21/eb5UP3IOVuu6zNIQGhVYd20Sh2VQwF0W2EbT8u6gt2L4zQ9Y0ZOmaKFQL2jatL5S43Adh8t5wVkndTckUQVWoUrs5LWjd6UADtV7u+BntBI8UryRVqHomZYjaKgbyxo1cygMzAcXRFCwcldFcNqEkG4eIdSTuFdnjUCu/AUd/UHL7TaJoyKlkcBaIchtx/vXQIP24+mQuh6Egs8iFCJJDGpINJJtY9iRy1nA99EoGq1FeqxM38VOv/tVcijqLaiQxxuI07bgC0jV3K/sxrXZjZNigLBNrFo1VpGF3KQW/ChaHsKX+pOVGm+FIkYt4kxDUChYBaAqvKoauF4v9kfWw8ItEZSr6VfBCMancEtJzz5SbdGI+ZjyKK+jZ59Q6lNCbk3LZPDIJIboUVktCovmmN3dcZqEQAAAAAcAD0GdsDPfDR8VvECqqRxiNAptbJ3Pt5I28KPpRF8ZP+GmvSQfSNV/Kjb/mMss8NFpVijWNL2qABffj1P1PfA98YxgMYxgMYxgMYxgMha3WlWWONQ8jc0TQVQeWY80PQe5/NTc+d9cXUfp2p2ztFSR7CwKqUO4lQR81Hd29TR9MDXtNqYwXkEUigWRGGVqH90EtvP04yzikDKGU2CAQfcHMDDJJPqkb9LYKiABSCpdwpLAre0EUdwIO08cEitD8CLINDD4hJJW1DCiE/ZB4HO2j29cC/wAYxgeOr1KxIzuaVRyf9APUk8Aepys1eumSNppDFBGq2Q4Z2HsDTAAn2F8++Pi6/wBFajtO+KjxwfFSu9jv75UanTPqtJb7gb8VnRd+8oKUKg/WBkCncnBPIrtgWPw18TJqi0ZG2VRu20RuXjzAHmuRx9Rl/nyX4T6NPBrNHqWX+ycNGWujbK1BkPKncO39TefWsBjGMBjGMBjGMBjGMCBqep05jjRpXUAsFoBb7WzEDce9d654FZTa7USSamL+z8BgG2vMAwfsQgCki9y7vmDDbwKvJvSdTtgicDcZ5L5NfOS1k/RBQH0Ay31ECuu1wGB9D9OQfuDzgfPBpGIkEMawrMCzMxeRF8r3bmvCBZGRgbPmNbeM12j6jOUs6bgDykMF3CuKRuVJ9mr7576PpcGxdi2gYsoJYi+OaJ91/rzkrU6rY0a0T4jFb44IVm5/CnA7aTUrIgdDan/8II9CDwRntlX0dqk1Mfosu5R7CRFc1/OXP5y0wIvVdGJoZIj2dSPzXB/B5zPza6TTiHTbF06tS+Kzggd7CXxvHcBj27BqrNPLIFUsxAUCyTwAB6nKDWagsraqRGEUSnwoyptma18Rk71RoA80WJHag8/0e4ngDLGxkPhJISGKxgKGjPcG137wGHJ4OS+h9XZ3bTzCp4xZ7eZePNwSAeRfPrfHYWUen3RqJAGbaATVc1zXtz7ZmNQyRyqRZlgmChibPhN4QKMx5YVqLF3VDn1IbDGMYDGMYDGMYDOG7ZzkTq+oMenlkHdI3YfyqT/pgUOonKaTRMil3AjKoL839kfYE9jfAzQHVBUVpKUsVUDn5m4AHF9/p96yh6grxnp0Mdbw1G1LAIkRDE0R7gDnuR3y7h6eA/iMzSPztLkeUH0VQAo+9WfUnA8+nyhNsLDY+3dV2DZ52txuo9+ARY45GVEmqmXUwRzj59S/hny1tEEpoVzXH7XPJ5PpoNZpElXa4sA2OSCD7gjkH7ZmPi+GRW0/hszP41xEkcMSo8MGvl2bybs0G57UF5pARq5+BykRFev6wWfrYr7AZZZVxn/bnr/cJuH871/1f0yw1M6xozuaVQWJPoALJwKvrkbTMmnQ7bBdyRYpeFUjju5B+oQjOerxVp443YsTJApY92qVLuu1gHONFBL4bTgKZ5drbX7KgNiKx2IQnnnzEmiOM56nrFcpCh3SGWMsq87Ajq5L18opaF1ZIrAstVOI0Z24Cgk/YC8yEulZW0xZfPLIkk5J3cu+4RKLIADKOR3ESg3mh+Im/sCncyMsYF1e9gp/opJ/Bzr1tedMo9Z1r+VXb/JTgS5uoxKxQum8AEpuUNRNXRIoX64TqUJqpYzuG5adeV8vmHPI868/vL7jPGfo8bu7kHc4UE8cBe1ccZCi+FIFES+ciJdqAkGuYm3dvmJhX+re+BPTq8Ph+IZY1XZvJLrSrQJJIJWgGFm65HOdoOqQu2xZELHlV3qSw/vAA3WQdJ8MxRxPErPtki8N+RZAQID24YKD29zYPFSoOjRrM89Eu1d6IFFj5eOPmP8AhgWGMYwGeGu0wlieNuzqyn7MCP8AXPfGBmjrv1LubmhZklUctt2gM6qOWHMb8XQOaGGZXUMhDKexBBB+xzL9UikWeWoXZpGTbIg/YC7dtkhRRLWCRYJ7cEWHwnoZoon8YBSz2qBt9DYo5NfNYN8kdj3skJy9QKw+LPGYjdbLDmy21QNt2zcUB6msgLqhPMkwDrDCjOWkRoxuYUCNwBNJus1Xm7+3j8Z6eQrG6l9iFi6oLsFSLNAtQF/Lzz3HfKvQSyTyCLw3KMyvIXUqoC7eAK2hSIwmwFuGNk21Bd6PU+HFNq5AR4jblXm9gASNaPYt81e7nK7V6zVSxHxNNcZZGKo3n8PeGPlJBa0UgilPNAHND1fQCeFoiSu6iGHcFSGB/qBkHTafVKsS2gEa0eRtfihahLHvwRz7jA7/AKJLPRmYxRkfqUNMf45ByOPRK+5yR4sGmUJaRj0Qdye/Cjlm+1k5Hg6JwfFmkeyTtVmjXnv2O9vbzMeOMnaXQRR8pGqk9yAL/r3wKZNG+o1Mc5V1jQ2okAQ8KQAEHmA3NuJejwBVc5OnjMmrj4O2FGe+fnfyr9DSb7/iXLTGAxjGAxjGAxjGAxjGAxjOGahZ9MCt618QabSAHUSrHfYGyTXsoBJ/pnXofxFptYt6eVXruvZh91PIz5Vqunx65zqNX4gk1MkqxMJI1WKKBypO1jbBVUu3bi9tnPfQdPj0k+n1ejWRI0nEMxd1YOknAYdq+o9OD74H2PGcKwIBBsHsRnOAzP8AxJ8ZaTQsEnc7yL2INzV7keg++X5OfG/jzRxak6zUJp28VVSRZi7qpgVVVnCGlY8X6+Wjx6h9B+HfjjR61/DiciTuEdSpIHqPQ/YG/pmkz8uSaOaAJNRSmpWDDcrqA1Fb3KaIPI9fvn6X6NqTLp4ZG4Z40Y/dlBP+eBMxjGAxjGAxjGAxjGAyL1TRCeGSFiVEiFSR3FirHpY+vGSs8NTq0jFyOqj94gYGP0yHTaCfSTiMyRo5HJAkikYguCoLKeWB44NE8G89+qwnW6fT6aMR8+HLIW3EJGO1AgNvJ+W6umzx63Lul/SW3xxbfCRyrKQPMxkI4YKeVoUaF9jRm9OmXTzOQHaLaiSTUzHxAC4Zu7UUkAs9qA4GBo9HplijWNBSooUD6AVntnhpdZHICY3Vq70brPfAidV0XjRNHvKbq8y1fBBqjwQaoj1BOQ+gz79OFmYGVAySg7bBU0TtAACkAECuxXv3Nvme+LYiBFJGq+IXKWeCRJG6UW/ugkNX7o9sDBda+Hf0nU6GG38PUtLPJI4Ft2PJXhSYgAF9L7d8+uIoAAHYChlJqwqDSzLTRRHaSOQFddgcH1ANX9CTl7gMYxgMYxgMYxgMYxgRupawQxPIRu2jhR3ZjwFH1LED85SdQ6TH4aeKrSzs3zIOWcjtZBCRD2PAA9T3seuruESjuZ4j/wArBz/gucaOd11MsUjbt4EkXpSgKjJX0YBr9d+BC1HRI4Y3keSeVI1LGJ3DIQouttUO3pX9M9Z/hiIuzq80Rc2wjlKqbr9nkDsMs+pwCSGSMtt8RGS/bcNv+ue5cAXYqrv0r3wKLWdNXTRrNEPNCbc0oLxn5w20ANSksPqoy+BvtlN+ktLJqVtTBGnhkdyZCu9v5djqPveTOhOTpoSTZMaWf5RgTszfUl8fVqgCuISp2FqG6rZ2HdgqlAAP2nF0Ly910xSN3AsqpIBNXQvv6ZR9OgME8FlT48b722gM0pIks/u1voenA59Ama6H9HRmjRWi5MsZs8HuygkgULJSqPP579DkrxYrtYXCoT32FFZQffaG22eSALs2T31znx4FUkfOzi+CgXbyPXzuhH5zr0Ebleb/AH0hcV6oKVD+UVW/mwLPGMYDGMYDGMYDGMYFZKS+rVfSKMuf4pDtX/BH/rlKmkGtn1JY00ZVYj6BBuBscWGcNfY8CiKGW8EoWbVSuwCrsSyaoKm//OU5SLpHX9GI8rzILYGtkgYygkEgsp3upUc0SBgWvUdBK8EniyIzhSYtoMaq4UhWvcedxBBPYhSKIvO83RN0XhJM6wlSpSkcFWJsWyny7Ttr2AyF13UtJA6SJ4brFK5U23MacOjDigzAjdR47WOPSKeSOGSOLupBDvwsccg3brLEsE83HHYDgc4Hbo2lSCeSCM3G8av3vzAlGN+pO1b+2Tvh0/7Mi1WzcnP/AA2Kf9OZfTTCKWPUUUjiRI2vk7JWkp24vcx8JyO9tml6Q+2SaL03eKn8EvmP/qb/AMVgd/iM/wCyyjnldvH7xC3+LvOOpJUmkA9Jj/8ABNnr1yMtppgvzGNq+9HI2tm3DSSjlfFUkjtUkboD9t0i4EXr0Ak1emj9HSUSAcXGpjaj67SwVSOxBIyx60k3gMuloSHaqmwu0EgFhasLVbIBU3QFZX9RkK9R0x9DHIh/nph/5owPyM0GBmguukDX4kLGKP5TCVEh2FwhIYvXmW3C/QGwR5wJ1DebLACWb5xDRTx4/C2bTYHgb+W5u7HbNTjAy+i0+uGmdGO2QQVEU8IbZBGnBFbf1l7aG2t1/s3M0Ok1I1LFpKgAFAqlyE7gSdoBBoKfT7ZeYwGMYwGMYwMxrNH4sWviIt/EDqp9R4aFfwShW/o2SOuMJo9M0dEvIrIGYpfkZuStmqHNX7ZbPowZRKOGClTVeZSbAPrwbI9rb3OdIemRqIgAahvZz2sEfngkYETUaKQwT+I+95I2FfKijaRSg/U2WPf6AADibQyNHG8bbZBGFIPykNtvtfmFcHnLWeIOrIwBVgQQRYIIogg9xWcaeIIioOygAfgVgZQQKNHrd4vzlByW/VoiLZPJO9bv3OXzX+lrR4EJ3D7sK/yOcP0dSsiEnbJKshHtRRiv2JQ/82SIdHtlklJsuFUcDyqt8X3PmYn84HrqltGHup/yzO9NStLo4VN7zG4v9hEqUj7AgIP4lGaZlsUfXIsHTkRkZRWyPw1HoFsf/Uf0wKf4kIEocNzHEXPrWyWJhf3ph+DmiByBD0sbZPEO9pD527cWdqj2VRxX3PcnLDAYxjAYxjAYxjAYxjAYxjAYxjAYxjAYxjAYxjAYxjAYxjAYxjA/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Pojem </a:t>
            </a:r>
            <a:r>
              <a:rPr lang="cs-CZ" b="1" dirty="0" smtClean="0"/>
              <a:t>OSOBNOST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Vnitřní jednota a strukturovanost jeho složek </a:t>
            </a:r>
            <a:r>
              <a:rPr lang="cs-CZ" sz="3600" dirty="0" smtClean="0"/>
              <a:t>(psychických procesů a vlastností).</a:t>
            </a:r>
          </a:p>
          <a:p>
            <a:r>
              <a:rPr lang="cs-CZ" sz="3600" b="1" dirty="0" smtClean="0"/>
              <a:t>Individuální specifičnost.</a:t>
            </a:r>
          </a:p>
          <a:p>
            <a:r>
              <a:rPr lang="cs-CZ" sz="3600" b="1" dirty="0" smtClean="0"/>
              <a:t>Vývojová kontinuita.</a:t>
            </a:r>
            <a:endParaRPr lang="cs-CZ" sz="3600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Zdroj:</a:t>
            </a:r>
          </a:p>
          <a:p>
            <a:r>
              <a:rPr lang="cs-CZ" dirty="0" smtClean="0"/>
              <a:t>Mgr. Kateřina </a:t>
            </a:r>
            <a:r>
              <a:rPr lang="cs-CZ" dirty="0" err="1" smtClean="0"/>
              <a:t>Juklová</a:t>
            </a:r>
            <a:r>
              <a:rPr lang="cs-CZ" dirty="0" smtClean="0"/>
              <a:t> :Základy obecné psychologie, </a:t>
            </a:r>
            <a:r>
              <a:rPr lang="cs-CZ" dirty="0" err="1" smtClean="0"/>
              <a:t>Gaudeamus</a:t>
            </a:r>
            <a:r>
              <a:rPr lang="cs-CZ" dirty="0" smtClean="0"/>
              <a:t>, Univerzita Hradec Králové, Hradec Králové 2007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385</TotalTime>
  <Words>266</Words>
  <Application>Microsoft Office PowerPoint</Application>
  <PresentationFormat>Předvádění na obrazovce (4:3)</PresentationFormat>
  <Paragraphs>55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Anotace: Tato prezentace je úvodem do psychologie. Popisuje předmět psychologie, vysvětluje pojem osobnost.</vt:lpstr>
      <vt:lpstr>Psychologie </vt:lpstr>
      <vt:lpstr>Předmět psychologie:</vt:lpstr>
      <vt:lpstr>    Chování – vnější projev psychiky. Obecně dělíme formy chování na : Expresivní – skutečné myšlenky a pocity – bezprostřední výrazy prožívání. Adaptivní –účelně se přizpůsobující dané situaci – předstírané, stylizace.   </vt:lpstr>
      <vt:lpstr>Prožívání </vt:lpstr>
      <vt:lpstr>Psychika je dělena:</vt:lpstr>
      <vt:lpstr> Pojem OSOBNOST </vt:lpstr>
      <vt:lpstr>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psychologie</dc:title>
  <dc:creator>monika</dc:creator>
  <cp:lastModifiedBy>user</cp:lastModifiedBy>
  <cp:revision>25</cp:revision>
  <dcterms:created xsi:type="dcterms:W3CDTF">2013-09-03T05:58:54Z</dcterms:created>
  <dcterms:modified xsi:type="dcterms:W3CDTF">2014-03-25T09:34:37Z</dcterms:modified>
</cp:coreProperties>
</file>