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8" r:id="rId2"/>
    <p:sldId id="256" r:id="rId3"/>
    <p:sldId id="258" r:id="rId4"/>
    <p:sldId id="257" r:id="rId5"/>
    <p:sldId id="259" r:id="rId6"/>
    <p:sldId id="261" r:id="rId7"/>
    <p:sldId id="260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50B05-F8B1-45F8-B5C3-69D0690C92F9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064249-2FD8-4B4A-BAFD-6650C4F878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D190A-109D-472E-8E7B-F383EFE4AB14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C3E30-324C-44C7-89A9-BDC6091792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url?sa=i&amp;rct=j&amp;q=&amp;esrc=s&amp;frm=1&amp;source=images&amp;cd=&amp;cad=rja&amp;docid=Lb0qfPM2Qjm3zM&amp;tbnid=I9URSzj0UkNZKM:&amp;ved=&amp;url=http://www.eonrodinnyfotbalek.cz/fotbalova-rodina/soutez-dejte-jim-svou-tvar-zna-sveho-viteze-na-skvele-ceny-se-muze-tesit-rodina-evy-ohlidalove.html&amp;ei=r88lUr2KFsnvswblioDYBQ&amp;bvm=bv.51495398,d.Yms&amp;psig=AFQjCNHbTfFZkfzpCKLILl5rHjmOEnHyFg&amp;ust=137829611179723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1855741"/>
          <a:ext cx="8064896" cy="4620496"/>
        </p:xfrm>
        <a:graphic>
          <a:graphicData uri="http://schemas.openxmlformats.org/drawingml/2006/table">
            <a:tbl>
              <a:tblPr/>
              <a:tblGrid>
                <a:gridCol w="1944216"/>
                <a:gridCol w="6120680"/>
              </a:tblGrid>
              <a:tr h="5925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0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Determinace lidské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psychiky,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Tato prezentace odhaluje determinaci lidské psychiky z pohledů dvou faktorů – biologického a </a:t>
                      </a:r>
                      <a:r>
                        <a:rPr lang="cs-CZ" sz="1400" b="0" dirty="0" err="1" smtClean="0">
                          <a:latin typeface="Arial" pitchFamily="34" charset="0"/>
                          <a:cs typeface="Arial" pitchFamily="34" charset="0"/>
                        </a:rPr>
                        <a:t>socio</a:t>
                      </a: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-kulturního.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596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Tato prezentace odhaluje determinaci lidské psychiky z pohledů dvou faktorů – biologického a </a:t>
            </a:r>
            <a:r>
              <a:rPr lang="cs-CZ" b="1" dirty="0" err="1" smtClean="0"/>
              <a:t>socio</a:t>
            </a:r>
            <a:r>
              <a:rPr lang="cs-CZ" b="1" dirty="0" smtClean="0"/>
              <a:t>-kulturního.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Psychika je nejvyšší regulující činitel člověka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Psychika je vázána na činnost organizmu. </a:t>
            </a:r>
          </a:p>
          <a:p>
            <a:r>
              <a:rPr lang="cs-CZ" dirty="0" smtClean="0"/>
              <a:t>Nezbytnou podmínkou je nervová soustava, </a:t>
            </a:r>
            <a:r>
              <a:rPr lang="cs-CZ" u="sng" dirty="0" smtClean="0"/>
              <a:t>podněty zprostředkované smyslovými orgány</a:t>
            </a:r>
            <a:r>
              <a:rPr lang="cs-CZ" dirty="0" smtClean="0"/>
              <a:t>, vrozené účelné </a:t>
            </a:r>
            <a:r>
              <a:rPr lang="cs-CZ" u="sng" dirty="0" smtClean="0"/>
              <a:t>chování </a:t>
            </a:r>
            <a:r>
              <a:rPr lang="cs-CZ" dirty="0" smtClean="0"/>
              <a:t>(instinkty) a také předávání některých vlastností (těla, psychiky) z rodičů na děti (</a:t>
            </a:r>
            <a:r>
              <a:rPr lang="cs-CZ" u="sng" dirty="0" smtClean="0"/>
              <a:t>dědičnost</a:t>
            </a:r>
            <a:r>
              <a:rPr lang="cs-CZ" dirty="0" smtClean="0"/>
              <a:t>).  </a:t>
            </a:r>
          </a:p>
          <a:p>
            <a:r>
              <a:rPr lang="cs-CZ" dirty="0" smtClean="0"/>
              <a:t>Nervová soustava sama o sobě nestačí k rozvoji lidské psychiky.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 skupiny vývojových faktorů: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Biologické (vnitřní).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Socio</a:t>
            </a:r>
            <a:r>
              <a:rPr lang="cs-CZ" dirty="0" smtClean="0"/>
              <a:t>-kulturní (vnější).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20482" name="AutoShape 2" descr="data:image/jpeg;base64,/9j/4AAQSkZJRgABAQAAAQABAAD/2wCEAAkGBxQTEhQUEhQWFhUVFxgVFxYYFRgXGRYXGBgaGB8XFxgaHCggGBolHRkcITEkJSkrLi4uHB8zODMsNygtLisBCgoKDg0OGxAQGywkICY0NCwvLC8sLCwsLCwsLCwsLCwsLCwsLCwsLCwsLCwsLCw0LCwsLCwsLCwsLCwsLCwsLP/AABEIALcBEwMBIgACEQEDEQH/xAAcAAABBQEBAQAAAAAAAAAAAAAGAAIDBAUHAQj/xABCEAACAQIEAwYDBQYFBAEFAAABAhEAAwQSITEFQVEGEyJhcYEykaEHscHR8BQjQlJi4TNykqLxQ4KywhUWFyRTg//EABkBAAIDAQAAAAAAAAAAAAAAAAAEAQIDBf/EACwRAAICAQMDAwIGAwAAAAAAAAABAhEDEiExBBNBIlHwYXEFkaGxwdEyQuH/2gAMAwEAAhEDEQA/AOpivRTBTpqxI6acKYDThUAPFOBpgNOBoAeKcKYDTgaAHTTgaZNeioIJAaeDUQNOBoAlBpwNRg04GgCSa9mmTSzUASA06ow1OBoAdSpUqAFSpUqAFSpUqAFSpUqAFSpUqAFSpUqAFSpUqAFTWNJmqF3oAdmr2q5elQSZYNezTRXtWAeKdNMFezQA8GnA1GDTpoAkBqlxPjVjDib91U5wTqfQDWuadvvtMKlsPgj4tmvDWPK35/1fKuZpavX2LOzMTqSSSTz1J1NZSyJFowbO7f8A3NwGYjvH00zZDDeY5x6itbh3a/B3mCW76ZyYykwZ99K+d3wCiZ2H12/OquIwRGokVTul3iZ9YA16DXz72G+0S9g2Fu/mu2CRIJlrY6oTv/l29K7xw/H271tbtpw6OJVgZB/I+VaqSZk1RdBpxcASdAKimhrtZxMgd2pjmx6Df9eZFEpKKsmMXJ0Li3akkslj+H4niY9JgD3+VBWP7R4iT4mf/wDp9wXSqODe9i2KYe1mRTABJCj+pjGrfr0s4/svil1zGRrA2FKSyN7jkcSXBk4XtvftPOYjXqfkRzrpnZHt5bxLd28K+noZrj/GeGXRJdNdyY0/tVXgF5kuZ1kERr0q0Mhnkx+59Qg17NZXZ/Hd9h7Vz+ZQT67VifaD2nOEs5LR/f3B4f6F2L+s6Dz9KZcklYsotujW432rwmFMX7yq2+QSzf6Vkj3oau/a3gwdEvkdcqDTr8cj3iuP38I7Oc5lz43ZjJ6wSfrTO5Xny2HMnr5Uu8zN1hR2e39rOAJg96vUm2IH+ljRdwbi1rE2xdstmU18pcQfWP8AgUR9g+3dzAMF1eyd021J1Yaa+h+lXjkfkpLGlwfTFKqfCuJJiLKXrRlLihgfwPmDoasl62Mh9Kq7YtAJLKAOZIAqme0OGnL+0WZ6C4pP31FommalKobd8MJUgjqDNel6kgkLUxmqNnqNnoAez1C7U1mqNmoJHZqVRFqVAFQUqbNe1IDwa9Bps0qkCSaxu2OPNnB3nXRsuVfVtPxrWmhn7SEJwLkCcjIxHlmj8ah8AuTl/Y3smcQ5e58I59TXQbfYlBbKoN+u89Jqx2TjuFiOpii3AmkluzpRWmOxx7E9lrtsMCswOnLUfr+1UOK8GdgSqnLH4Az1Brut8A71m3sMuugqZKgSTRwO12fuFcxEba/Ojb7H+LvaxFzB3PgcF012cRMdQV+6iLjmEVFMCg7hnh4jhSuhzqPUE6j5TRjm9VFM2KOi0dsv3Qqsx2UEn0AmuU8R4i16xccHx3bi2l8i5j8fpRz224quHwd1zuVyKOrNoPz9Aa5DwzieUWJIjvkfUE6yY0Gp5VbqHukY9MvJ2ngmBTD2ltW1ACgDzJ5k9SanxHOaweA9ou/MaEcmCso+tO4txRgxRSRG8LmJ0nQegql7UMpeSnxu0IMiuX8RxgRmCCIJkUdDii4gMtt3ZhydcvuNBpXPuO4bK+adGOo86z4ZM1cbOsfZJxXvMO1uZ7syPRuXzob7R8S77FXWbcPlH9KocoH3n1J6037GJS9dGsFfuIrA7SO1nE3VI8SuxM+bEg+kRW03cELY0lNmlisGHPhMA79dP1Py6ULcbTI0LPnz+ZGlanDMVILM2pOpJA06CQYqrxIK+kT5Z209tvmTWVGrB64Z10B61WKEnWt79hYg5VPp/eKpvw1t4238qnUV0HTfsa4+UF3DOSRlF62OhkAr5TIPsaN+JcQdvCDLbwNlH696H/s+4AMPZzEfvbviY9Oi+gH1mtpMSoYqusEy3U8/U1dyemjLStVoHuIXLyAmdPPWg/id1WkkBWHNVg/OKKu1ePjTxe8CfmQYoTOKOsqY67/2rGzeti72M7a3LLlGOdRuOcdQDzrsXDuIrdQOhkH6eRr53wo/fgwBMgkdN/wroHYfjRt3RbY+Fzl8g3I++3v5VtiyU68GWTHavydRL0wtUavTWemxUezVEz0xnqJ3oAkL0qrF6VADpr2m0pqQHg16DTK9mgB9YfbhScBiABJyaD0IP4VtA1Uxt5GBtkgltI305g9NKiXDLQVySB/soP8A8e0R/EoPrRPhXExInpOtYHB8NksrZnVBkB6xpNY/G8FiNSmRSP4mZ5/2kUknTOnToPrvrVa4Oc0KdnbWJDeK4zJMZmk6dQDVftdjMT3vcWTAgEuJB15aDfSpcg0tOi52juLlOonkOZ9qEuEYhLfEcPcuEBFW4xJ5QsD6tVccNvg/vGDmTJ8cgepNZfaIlWtgcpDHoNPnrVE6lYTi3Bpml9qvahcS9m3bY90gLnSMznQHXoJ+dQfZ1w8Yq/L/AOHaho6nZR7an5UIYvBXrpzAAhRoo0kb6dTRX9luOCYi7azQWAy+eUkE/UVeXq9Rhi9Lo6+li0jKq5V16x7VVt3bZusCynMYGvPePKo1LZgjpbKxIdmOp56BfCfequM/dn91btF9woLTP+bLA9zUfUZSNHidlbdtigAkb1yrGYM3nKA66x6/o10fiObuP3kBiNQDIB6AmJ+VcrxWPZMXbVDGa4it5hnUEfLnVat0iG0o2wz+zdTauhG3ZWg8xqDH0rM+0jC5sYzKNCozf5lnWs3hfG3sd0+7IAuuxiZn6UW8JxQx6B7qgXFZkYAaFWBgjU9D71e7hQuklkKHZngIKbSTuTy9K3cH2TtqcxA61JhuJ2cKMlyQQQCYO/Q6b1r/ALehXMDpVVHbc21b7GVxHhltAcoAmhjB4IPfS3G75j6LDfItArZ4r2itAhcrGTAIViCdNPCD1HzpdmrYe612IGXKDBG5k6H0FRW4NrSwou4nurLtzCmPX9SawOHXHTxKGYtz2ke+wqz2nvRaVR/1HVPmQv3Malw2MtBoNxA20ZhUvdlMUVVsqY3hVy62e5p5T+UfWaysZwJAdTtRdibwI3rH4oygEswAHM6fWolFG0ARxOGRZGXQ/SOn3VGmHKAEHTkelM43iFaMjA77Hap+AXe+sE/5h6Ff7a1XyZ5F7HUeB47vbCPzI19RofrVxnoO7CYvwXLZ/hbMPfeigvT8HcTmyVMe71Cz14zVA7VJBJnpVWLV7QBfr2m17VgPZqpi+JImnxN0HL1PKmcQxMeEbkanpyrK7n3n9fr1rWGO92UlL2Jb/EHuaTlHQafM71FZurbZWfQZgPdiAD570wLr+p/X51V4o3isJ/NcB9lDN94FbuKqiqk00zTsX1NxspBEmCPPWtu2q5ZblQjw8ZLrg7Egj/SAfumtXE4k5QFGYkxEx9a5M4aJtHXhk1wTNcYgGAug5cp8xWBx3FpZv94YMwD6eVRY1XYQ9pyRqCoQwf6TnEUJcSwNzPJS4zbA3GUD/wAifpVZGsU+aDXiV60bRIA1E6VyzizZ7yoOuvof+KL7dsW7Dl2DNoqgaAdfWhThDLdxRjcNlj00rKSvcNa4CvhHCgqyV0iudcfsvYxzvZBAtkMMonUjVdNgfuJrueDwQybcqFMXwlBiLg5vDx7RA8tPrWuCFzoXzy9Fo2uwPaFMdYVtBcTR0O4O0jy863uLMijMSPWubYrgptt3lgm1cH8SmJ8mA3rJ4lxXEnw3S7fKPXSJ96vlxyx88EYsqn9wi47xwvITYaCgvBYbNjbWYxlPeknojKTXqcWggMI+vyApmPxXds1wiHZciqRBAJksw3HwjQ60uuTWbTjRDx28NFXqfpW32D469i4qP/h3CEBO4JOn1++h/wD+MNywbrypMsjHYx+cGi3sJZRMOt7FIvxMLKxLNlOr7GBm08vcU9hxbU/IhlyPVqXB1LEYRLgBOm3IHbnrz86bdwaC06qNI+f96xsLeuXLYCMs6AidQfUV7jMcVzIe9twInwsjeYYnT3g+VLyTTpj6SlTRNgsFaZI6bgae/wAqtWbYBhQAOQ8hQngca5u5bYeD8Vx4C6fyjc/KPOijBCBqZidfcmqRJzbRozOPpnvYZOWcsfRVY/fFZHHOzt180XCUjwJqoXfYDRp036Vs8TkXLD8s5T/Uj/iKsYriIUBRqzGAOpqL3sIQ1QoyuB4BrNpgx0glQTOXpQziOE3b6m7cYlv4ANl9Qee21G2MxKoj94TMclMH0POsTs/xJfEhOm4JEbzprRdM0cLVAm+DuID3hMfwg7getX/s+f8Ad3U6MT/qEf8Ar9ak7V4oeJuSqT8hNRfZaM4utrEqNfRvzFV3bszyJRVG92Wu5MQRyYEUbF6BkXur4P8AUR9fyNGQeRTWJ7HPyLckL1E5rwtTSa1MzyaVNmlQBqU25cCgk7ClVHi92FA6/hV4q3RDdIoveLEsev0/4r1W1j3+78vp51Fh2/D9frzry80RpsZ8o2P0P0PpTiWxiT91pM6fr7p+lZGNg4mzMkBbh6CdB981pYy5A31M85/h02/WlUXMvh26yOexCtQSNx7k3HWfGEVhGnNvyqPAcVXMubT7vnVmxh8zvcO8BQfJZJ+pOvlQ6L1tnbu2DIxJUxGoiQPLWR5T0pTqsdrUNdNNp6Q5xCi4sliB5GJodxVq2niGpEwTyisu9duKvhc5elYHFuLlFJLEnYDz6edIv2H7olxvEyz5F1OrseSjp6nb51Q7F4Vv2tbnJs3zmfuFLCYNksu7f4lzn+HoKI+xViL1tSNIBHoVP4iPamFirGxJ5dWVM6hhk8FCnHVy4m03XMnzH9qMrY0oP7WggK43R1b2nX6UvjemcWNTjcJI8v2ZH/G3sTNDuNsC6CvwjXI4HiBgjMDy1G3MCiHEXAU0/j0kb5RAOs7/AF3rBvXdJB21HTXX8R8q60knycpOuAMw15xca2cwuKYbLp7yOo1qIcHu3nC21JJmIB+ZMkn1Nbl/Bg4jMob96EAgjecsGR6CZov4KLQXvUgW2VlLTPJhrHLb9GlodJC9zeWedbGdiuzTaWdraIiroRmiD7TG9YPaTGYhXAwyeG3bAlgCRlJLabAgknajC1xW29xUTO7HJ/ho1zKVAknLpyPMb03tLZyjMtu4z3LkqGyWyhjozkke1a5XFbxZODDOT0TXJzLhPaTF2G/aA5YhyrgrCMsKwBCgAHU67iuv8C7TYbG2hcW5kYfGmYBlPQ9R0O1Blrsl3928WzpaVgty2FjO5GpSAfDOsj8zW1a7DYRUZUsbASVPeFnbUL4iGCgch9azeBz3RWOftPSyTtLxzD4cQlwNdfQDMCf150Q8Iu57Af8AmH9qBT2CRboS38Sgs/hI8WkIRsBvB5waOOz95TaCD+GlcmLtun5GFmeVX7FbtRcy4UON7bJc9laT9JptvDi5DqSpymHETqN9dKucTs57DIeauv0NAvZPtGUAtXASF0B5gdCPKlG9x3E/TQR4t7oXK5VvMjfQ6xH49aGsJZuNeBcqqAyQo3jzPL2o2vY2yyzIPvQbx3i6KTBEAHaryZrqVcGL2sxAFpgN7nhHod/pRT9mGEyYbMf4mZvZYH4VzjG3zecs2wGg6D867DwDCi3hkXokfMf3oT8CuV3uUeLW/HPmG+YE/WtDhOPPwNyMA/h+NeY22Nz1y/7poG7TcabDYpLluCMoFxDsw6+RjnyjpIrXG6YtkVo6gTTSap8L4il+0l20ZVhp1B2II5EHQ1ZJpkXFNKmzSqANWaw8TdzO08tAPIfma2ZrA4tbJuE2zBGp6HTUHpTGH/IpPg9ycxsRqPujy1qO/cEwTB3BI0OvPpqfvHOorVwnQSp5rpIJ5gHRlOuor25iGCwy5p/lB1GggrBjltp6UyZHmLxalQg+NWWRBnLnAJ13EE6+VQpchbB6ORtyyuPwFZWMxIBBW2dCI1ECSJBjVQROhka71bN2UI6MW8xDAx8qgki4jhmuSguXFDA/C5AJMSCBy8X39aoYrhYFp1t/EAHT/MoOnlJMVs3G8a/9/wBMvlUFy7DKT6evr7kCocU1TJTadoDbnaS29seIidwRJB6TVTCqHAvEGJPdTzjQvHQHQecnkJyuIcOW7iW7gqyO2adPADqxKncDXT0oo4Zw/OwVdEtiAOfUknmSdT5k0jjw+qxrJ1EpKiKziiq5Glj/AADfVpgE9NM1HHDsOLd6wR1yH5SJ/wB3zoc4Phsz95yN1gumwUQv3H/UaJLJh1GwlXGuggg/PxEe9NSj6GYQl6kHdppof7SYfMjDyrYw71U4okg1yJcHWjyBNjGTY8R8QBQ+Uuo5/OqOIuan1/tz9BSx9k27uUDR3D/6RJ9PhWr1ns9duKGDJlmT4pPXTkT711ceTXBM5k8bjNxBzELmazABe3cLLO2oIgxrzG1EP7OCqobgcLAClcibT8AAXTfWaZjODfs4zDxMTlJkFpJkTGy7bbUzhdtnuC0sakqPK2D4mDc+mtVyZVF15Hek6Rzj3HVLj59P2vyGPZvBlF7wx4vCgIiFHMGY1NZWOxwxmKW23+HaMbSS/IL5kj5DzqftFxnukFmz/iOMir0XaY8uVe8OspZshM0W5y3Som53p3y8wvKpjBTenx5/oynkljvK9m9o/by/+++5dvXAkNc8MHu7ttZZnB008uRPMzSwNo5hbNpCbOdgquQ51OX18MV5iWIbQBbltVNxm1HcSAAP6gDJ86cHWCuYg72ynx3mXSSehEfWm0cuRkcex4tW0KkltWcOc0GfhLKdNeR6VBgsObJDAMpIBg7FTTRd77EE3LQ7sMGNhROpXJmb0IJrW41iO7Qi54ipVVcbHMQq21O3hJBn191eqwPJG1yuBjps3blT4fIzF4smQd4+ciJFc3t2WtYlw2gZmZT1BJNHrY20xyto9sldvpPMVgdqcRldRoyMuYAjVWBglW6bfWuXLE0m2dPHlVpIs4lCUmBQbi7Ze4xb4besdWOw+n0rebicW9+VYmGxAZX0Oj5j5gr+EH51XGrka55VAr4TAk6c2bX5611+wIRR1yiuS8GxDNdBVptzJOxAOoHry+ddWv4gIMx0yj6xA+tDg4vcw1qS2M7tFiYUgfzT8o/KuWdqcSLl0azkGUnrFbvaftFLMls6iJPTSfnQY3nWkUZy3DL7MuNd3fOHY+C9qvlcUT9VEewrqZNca+zvDB8fbPK2r3PUgZR9Wn2rsZNMR4MJ8ir2mTXtSVNDNQ/dvZ2JDxJJ0g/U1uk1j2IEch+FM4eWUmRPhpIzDMORMSs6aH1rwyo5+hifoR0HKrYTT25xy9uoqC+4116n21P3fdTBmZvEbwKlQhbfdkUkbQNdOVYuBx4dyZkFAYkHXnqOdbHECsGY8+e2nIGNhQZhsQBiio21/Oqt7hQUYe54xOpyn/cVUf8AjTMbd+CN4dh/sP8A6VVw93Vj0IHyyn8a8v3DIPQAa+ZA/GgDDXCKHRk+K/3lxm11D3NJE6DQ9PpNFa4cWrDkDXKfu0+4UOMBKlQBoPbSY/GtrE40rZGaGZzAA/qiAZ9D86pBUiW7L/B7A7i3HJVnrm6/Wq3HeIpbt2+8U5c3xjZCNfFrpr91XsHaZEXNAkagagEagfT6U7FgBcx2Vs/XQa7E/wBNaNbELkK+H4gMqsDIIBB9damxrDLJqXA4VDJMyxnQkzOxXy5ilc4BbgibrCIIa476eYH3yK5bwS4R1Y5YcuwT4vwd27q8hRlDqQqmSxnbpA39oqzj8UwWGXKLZEAgqD/SIG2pMjoK94p2a7vurlt2RbbDwhgZYwImROsbnnWVxfj12RbJW4q5wwIhgVYKY2DQZ2nlTGCTxKnHYjqMOPM1omr9nt9l7P8AMhwuOL3UNwwGCpOwGS2ZHTatuzgFw9p766M4kIdlQbR0J3+VDfDLaX7jLcRksBi0xAL6ZlHqRJHIE+VN7U9oCrC1OdJhQD/iPySf5Rux5Vnqt2xqfpgoxdbW/tz+f08eHuV+Cs17Fh2JEHvGJUk21XULoNM0b7RP81GuFvMwttGckXGYhQCAZHjXmOhHrWbwDhxtWv3gZbl057t5GnwRJJHJeQ8oq66Zg96y0M47u33Y1K9Xtn8Kew41CFeTjdV1DzZL8LZL6L5+vJSs41W7sE94qENLaNc7zwFGHQEj/TWnZS6LJU5Ve0qv3vVVEFU8hFZHE9M+ZUBt21zOoLKXBkFgIKMOv6FnA47vO6Mm6wGZQNEW3HitsebaGOsVshRpjez7x319dLct3rHV7iOcwyj3NQ8RcXr2Gwzkiwxa9bUfEQoMK3/cw+Rp1++MP3gBD30aUtj4BaOvi5DL+vKt2Wt3Lj4i6AozkGzebkqEyEB2GYmo2Idl7FW5/fsqqyC6gsgTNxV0LjnopNcwucSu4m53t0yxAAgQFA5KBsNa6jw7EKS5USl3Mbl1+TrqcoPyrmli0Ld+7bMeC4wHpOn0ikfxBNJPwdD8Paba8l2zhiRB3NMxODuK4tIgVFUOxjxXJ5n+joOetbmHKhZ3NecT4qq2VQkBcrXC4ALs5BGT/KB+FL9HFOTsa65tQVFNcDZttmcgiwoPhgC6058w6xoK97V8QY4cMGKvocpOhRiII6mrNjDKMLdZlzC/pZn/AKKD+bpIoP43fizYth82huMDujfCE9AJ+dNZccUnJnPxTk2ooxnMknrqfOonNesaiumkRxm/2PulLneCScygAeREljyWDz0rs+auP8DRVtL42l0YlVESZmC1dG7OYvPZG3hJUAGYXcA+cEU1pqKFdVyZs5qVRZqVVLGjnrKVpJ6T+MVc74Vn5+Z22jmdvz++mMHkpMsRp8p056TyPSar3b3r7D/jqRTCWO4A6Aa8jufY6DrvVXEWLjT4vYAKJ9fF60xRlZncVxBCnl6ka/PQfWgPC3T+0FieevPfzow4pg74By2kP9Wcu0eQYCD6A0Fro/0+UVjke5dBLgsRKSd2LN8yDXuIuyren4iszD3tAP1y/KrFttR5x+BqbILGEtrdKs4kqdOmozTEedT49f8ADH9f3mqGFYqyqAxLeGFBJkHy8jWhixCgndHE8tutSmgaZvPi9CJgHbmD6GszjXEn7tlUxIg9Y1EA+9eMdBB5D0JisTGqGb08zH960lwZrk6H9mXFe8sN3lzNcRxbOZhIVUQJAPKPrJo1xfFrKCWuLp5gkDlpqY2PTQVw3sBf7u/eYiSGVgDzBBXfl/et3tT2ktMwZsyaAFMhYNGxZpHyFKzTStDuGUZOpOgg432h7x1YFgoZVRCTqsiTqdSQPkDtNBPEb7d4RuWLGBP8Y1BPPUbCqD9oVdgRLQdFJyrHXmSaT4l3BIGWZnLzB5SZJ5Cs3rmq4Xz5/A0smDC24q3+3z4y5xvth3NoYVACyAKxXQDyB5R1GvpvUn2f8GN1v2m+yGBCo8xlOyKOWY/STzoR4ZwY4jGrb/h+JtDoo6/raa7bg0y217sW7wGlu2Rkdm2NyOQ6Vrix76mI5MraoluJByMGsO/iuOhm2qDZPlyqnjbwA75lg/4eHuWuZ2zEVLMZrVp4/ixC3PnlUmsjFcRAOe3+7bVbVlvhjm+vKmr+fPlC/wA+fOSPieOKgqWzgGTdX4rlyJyMBuBzqTsdi1vYZXIusLhuowUAL8ThDA2MCKA+K4/vLyWbYILMM0NusyWMfzb+g86P7mIS1ZdLbuoRUdBbUKvh1OWNIEkf80QdspNUYPHsQygKoC3NbTIDJA63Dz6xRNhsOtm0toZr13DwyBfgynr86EezoTEYlr7Ke7DMgtgmSziM7t0nWi7HXmtr43FtrOjW0+K4nWfSpjvuVl7EPBrxa5dYp3gDg5BpbthpVh6/3rn/AGmxBXiOIDgSGVTl2kIokfKjTg2KRLLO9zLZLvNpPi7tySCxrly3M7vcM+Ji2uuhO1JdfJdtI6v4Rh153fBvXuM+GEUz1P5CtLiuEXIlwQzlE8E6owgAsP6tv+75C6LJA6kCjUoL1xbVpgpLqLrT8TAyLh/pWPqPdfoY3qv6D/43GOOMIx+v8F7ijG1g7otwSUnEg/wMdlXprA/WnLbpJJJJJ50Z9t+0ds58NbBzIclxxGW6VOpPM6j6elA5eteqmpSpHK6aGmNs8JpllAzgEwJ1PQV65qzgUO2UeIaE8orCCtmk3SNzDhACJdsjBhlE+E70VdlHCXGRcwBB0ZYmIKwY18J++hfh13MULXDr4GCjl60R4WbZUzdlGynMsgjdfSRI96cptCtpML81e1CrggEHQ6j0pVgaGgbNZ+f57e+/tt9K2zbrAxtoreM7QWH/AHEfdqPet8Lp0VnwWrfPn5/rlvyp7Hp+v17VUt3P1+v7VMH/AFIH1JH30yZCIJOmvL9efPrVLiHA7N4y9sE/zDwk+4I09avJeBkCNP1B/wCKkRtJ9v8Ag/rahpADGI7Ir/02yeRlh8zBqOz2XcuFNy3tm5zlG5iNelE+IvqiO7nwopZj5KJMfrmPeh2Aud4l3EXNbt55PRUA8KDyAJ9yTS2eagtuRnBi7j34L/DOGJhvGBoR/iNpr5yNAYrIxPF8PbvXC7J3hVdtQd5g/L6UT3rhbMpRGXaWbcEbRVG5wjD2klUtJzOVB95rnycnvZ1oRglVAxwwrimfkBJQ8yOnp61A3A2ZiuYKo3O5PtWxi+MWQVysS2YKByjzgaVi9qMYbTJdtiG2J6+R6itcOdw2e6Fup6eM1fDNTA8CtWsxSSWiSTrp6bDfamYvgll97YJ6z+tf1NeYDiYuotxNmG3Q7EH0NXP2gewEAD9bbfX36SaZy6oyX7P2OSgfr7/yqrf4aLYOXb7h+PvFa+IvaT8z1rM4jfARukGopBZo9kOGhEe+WZWu66AEm0hgAc4ZidTArVxWJvM9whA10KCrCPAp0AGU+JvSRVfgVjLh7aDRby92FbdrkZsznkkksB0+u0LAVkDWC2RM7OravlEAwOXQVovSjJuzIu4W8w7u8oVE8TOSwZm5Bjlgek0LdoMFjmBItd9I0yEMQo2WAZCjn1o7slYtqWvWsxN55kr5SOlIkuMwNu495tCD3dxUHSPKokrBM492Z4RfGKR71u4AToxU5WbaM23PaaJ8fcuYm5kWbdsNlHhhe8OhRTzXmT0n36dhcKMoMRppOUkepA16z51BxrEW7Fi5dcSEUtHMnYAeZMD3rNJQVFncmAa2DhbV1LThmuMttWS7l1G5IOhk1SxP7QczG+VYnulVkUkiIYhsskb1FgcNibrd7cw1qGlhlOUiZiBFat3D3QUW2zBbSAoWALd4dWj361VZsclyadjIv9f0M3juK/Z8FltLk75RYuZ9WJG5A/h8Mj5VhcF4BdvLKZVXYFjGb001rexvC1uYjNcJYoFdlcyNfiJjfYCBpqJ6URYe4ptq+gUqG10ABE1z+pyLJLbhHc6GEumx21u9wYs9kLilWd0gESATrB2mridnjmZzea0zArmWYy6HUgjXTnpWrb4haZnQEkpvCj6TuKo43HJEoyEj4hnFs+81nCelbGueDzyXc/rkF+Pdj71le8Ui9b3LL8QHUrJkeYJoZNG2D46mHLMTlV9QA2YE9QBzoR4zjLdy4TZRgDJOmk9QvIVaNvwI9RjjjlSf7fw2TcA4O+KulEjwqXJO2mw9zA+dR3tHI1JBkDYDqKIuwmNWwlxsjs9wiMo0yrO/Pcnl0r3GcEbEXXuhGtL8bKSBE7uCwkg9IpnHF0IZJKxdnkLSJCpciMq5yH5DyNElxoEub0iEuE5QM38LDrBqlw3s7kXLbe47D96rLopjmCYmOke9a9yVS4BcDFkS4QTmVoMECdZ8vvpuEaW4vKR5Z4oUAQqSV0mDy9BSod4li/3r5UvgTICTlg66eVKsnCBbVI7AcOax+NcMuPla3GZSdGJEg7ieugNEkUilUWxsA5wV9dTab1BVvoDP0qG/jxajvcyZp1IKARrBJ29TR53VNNmtVlZTQc6HaXDNGW4GOoEMCZ6a77fStPD40MkzPXkeZ1EmDH4bUWXeH2zuin1UH8KqPwLDHfD2vXu1B+YFT3SNAJdonL4XEKmrG00Ac9Nv119xmdguNr3XdqRPWd9Ph+hPzozu9lMKTItlD1S5cT/xYVUfsLhTmyBkJg5lMGRqI6a9KXzLW0xjBkeMgxgutoly0g3JKMx+WYAV5a4bbVc2IxL3TvlOVUH/AGgaj1mrdzs7c/8A2Z45yUY+sSCflVO/wi8i/u8KLjcme6h+rMSPYUq4P2Ois0GuSnxfjCshCJIkeIAHb1/DrQt2i4mFtqdJBOnMyDoR0iSfSOYrcu9m+I3T4glsHcd4I/2iT86gu/Zhcux318AzJyg6+Wo5VaEHdswzZk00jB7HYgmwxOgNwlfSBt5SPpW/bxQUyeQ21PPTT3mtbCfZzbUANeukDYAhR8gtatjsZhlGqs3+a45/GnIzpUc9qwNxXFgNWBgmJJA36CZoU47xwEG3b8R1GmvlNdj/APpPCc8PbMa+IZteutX7HDbSfBbRfRAKmU2w0gT2P4gHw9t3hm7oplYxrbUKCvRtefLLW+6KveQt9YtKoIM6HnW7+yp/Kv8ApH5VXPC7OvgAkRpK6dPCRWizbUzN4t9jOfFkZ4vkRZAAuJ18zTb2I8ZBFhgtkAkHaYE/WtQ8NSCPFBXL8ZbQcoYmoMRwcMZW46HKV8K2tdIkykkj1qyyxIeORcGKAyjaTlA9AT+FD/bG6rHD2WIh7uZh1W2J/wDIrWlgeF3EGV7xugbF7ahvmpC/7aqcX7PG6UKvlKMGBKkxyI0I0IrHLLVBpGuJaZpvgeoWNDUV0BQxGpAkeZHKntwi6NmX5MPzqG/w7ERC92fVnH/oa53bl7HVWaHuUjZkS8S48fnOkfSsjFYPwNZuEm3GUEbhYgadR1q/jcLiAQO6aF/iUZh+ZHtWNilvjxNau67+B5+gqGmvBt3IvyVe5FrSywbQDVxOmkHSdudUuIWQ6QRDbkzMehp2JuXSR3eGvEjmbTr94FU3sYs7Ye4fb86jTLwZ5MsXsUv/AIUaa7wNdd9K1uyXD1S6GYrlXRlI1IY6QeepqOzhMXzw13TX4ZmNQNJ3NaPDReVLme1eQtoo/Zy5JA3Jg5R6a0z02pT9Ql1Ti4ekPreBtKcwQBjz0rH42ws4lSLQYwrEs2gBJQgj2B9zWhwrG5rSNdlGgFg8qQenijnQz2/tkut0FnRlW2cpOVSGLSYEwZ+lPt1uc/ku4jFhfC9ye7ujLbt/yvus+9ZWOvaBQoRRcaFBm4wziB6Sap2MazSVt3IJzkLbcDwiFGbKWJnXSpEt3DA7ttQAYsuNWaTLMPX6VGshxLOJsFmLMpJO58R15/DpSrasYdlUAK2g6GlWPdZr20dFptKlVTQWalnrylQAu8r3PXlKgBFxTdDXtKgDzKPOvMvnXtKgButeSaVKgBZjTWelSoAaWpuelSqAPDcApZqVKgDwtXmalSqQFnrzPSpVADTcNed7SpUAeG5TS9KlQA0tTCaVKgBmlNmvKVAHpbzNQNYU6ws9copUqAPYpRSpUAKKVKlQB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84" name="AutoShape 4" descr="data:image/jpeg;base64,/9j/4AAQSkZJRgABAQAAAQABAAD/2wCEAAkGBxQTEhQUEhQWFhUVFxgVFxYYFRgXGRYXGBgaGB8XFxgaHCggGBolHRkcITEkJSkrLi4uHB8zODMsNygtLisBCgoKDg0OGxAQGywkICY0NCwvLC8sLCwsLCwsLCwsLCwsLCwsLCwsLCwsLCwsLCw0LCwsLCwsLCwsLCwsLCwsLP/AABEIALcBEwMBIgACEQEDEQH/xAAcAAABBQEBAQAAAAAAAAAAAAAGAAIDBAUHAQj/xABCEAACAQIEAwYDBQYFBAEFAAABAhEAAwQSITEFQVEGEyJhcYEykaEHscHR8BQjQlJi4TNykqLxQ4KywhUWFyRTg//EABkBAAIDAQAAAAAAAAAAAAAAAAAEAQIDBf/EACwRAAICAQMDAwIGAwAAAAAAAAABAhEDEiExBBNBIlHwYXEFkaGxwdEyQuH/2gAMAwEAAhEDEQA/AOpivRTBTpqxI6acKYDThUAPFOBpgNOBoAeKcKYDTgaAHTTgaZNeioIJAaeDUQNOBoAlBpwNRg04GgCSa9mmTSzUASA06ow1OBoAdSpUqAFSpUqAFSpUqAFSpUqAFSpUqAFSpUqAFSpUqAFTWNJmqF3oAdmr2q5elQSZYNezTRXtWAeKdNMFezQA8GnA1GDTpoAkBqlxPjVjDib91U5wTqfQDWuadvvtMKlsPgj4tmvDWPK35/1fKuZpavX2LOzMTqSSSTz1J1NZSyJFowbO7f8A3NwGYjvH00zZDDeY5x6itbh3a/B3mCW76ZyYykwZ99K+d3wCiZ2H12/OquIwRGokVTul3iZ9YA16DXz72G+0S9g2Fu/mu2CRIJlrY6oTv/l29K7xw/H271tbtpw6OJVgZB/I+VaqSZk1RdBpxcASdAKimhrtZxMgd2pjmx6Df9eZFEpKKsmMXJ0Li3akkslj+H4niY9JgD3+VBWP7R4iT4mf/wDp9wXSqODe9i2KYe1mRTABJCj+pjGrfr0s4/svil1zGRrA2FKSyN7jkcSXBk4XtvftPOYjXqfkRzrpnZHt5bxLd28K+noZrj/GeGXRJdNdyY0/tVXgF5kuZ1kERr0q0Mhnkx+59Qg17NZXZ/Hd9h7Vz+ZQT67VifaD2nOEs5LR/f3B4f6F2L+s6Dz9KZcklYsotujW432rwmFMX7yq2+QSzf6Vkj3oau/a3gwdEvkdcqDTr8cj3iuP38I7Oc5lz43ZjJ6wSfrTO5Xny2HMnr5Uu8zN1hR2e39rOAJg96vUm2IH+ljRdwbi1rE2xdstmU18pcQfWP8AgUR9g+3dzAMF1eyd021J1Yaa+h+lXjkfkpLGlwfTFKqfCuJJiLKXrRlLihgfwPmDoasl62Mh9Kq7YtAJLKAOZIAqme0OGnL+0WZ6C4pP31FommalKobd8MJUgjqDNel6kgkLUxmqNnqNnoAez1C7U1mqNmoJHZqVRFqVAFQUqbNe1IDwa9Bps0qkCSaxu2OPNnB3nXRsuVfVtPxrWmhn7SEJwLkCcjIxHlmj8ah8AuTl/Y3smcQ5e58I59TXQbfYlBbKoN+u89Jqx2TjuFiOpii3AmkluzpRWmOxx7E9lrtsMCswOnLUfr+1UOK8GdgSqnLH4Az1Brut8A71m3sMuugqZKgSTRwO12fuFcxEba/Ojb7H+LvaxFzB3PgcF012cRMdQV+6iLjmEVFMCg7hnh4jhSuhzqPUE6j5TRjm9VFM2KOi0dsv3Qqsx2UEn0AmuU8R4i16xccHx3bi2l8i5j8fpRz224quHwd1zuVyKOrNoPz9Aa5DwzieUWJIjvkfUE6yY0Gp5VbqHukY9MvJ2ngmBTD2ltW1ACgDzJ5k9SanxHOaweA9ou/MaEcmCso+tO4txRgxRSRG8LmJ0nQegql7UMpeSnxu0IMiuX8RxgRmCCIJkUdDii4gMtt3ZhydcvuNBpXPuO4bK+adGOo86z4ZM1cbOsfZJxXvMO1uZ7syPRuXzob7R8S77FXWbcPlH9KocoH3n1J6037GJS9dGsFfuIrA7SO1nE3VI8SuxM+bEg+kRW03cELY0lNmlisGHPhMA79dP1Py6ULcbTI0LPnz+ZGlanDMVILM2pOpJA06CQYqrxIK+kT5Z209tvmTWVGrB64Z10B61WKEnWt79hYg5VPp/eKpvw1t4238qnUV0HTfsa4+UF3DOSRlF62OhkAr5TIPsaN+JcQdvCDLbwNlH696H/s+4AMPZzEfvbviY9Oi+gH1mtpMSoYqusEy3U8/U1dyemjLStVoHuIXLyAmdPPWg/id1WkkBWHNVg/OKKu1ePjTxe8CfmQYoTOKOsqY67/2rGzeti72M7a3LLlGOdRuOcdQDzrsXDuIrdQOhkH6eRr53wo/fgwBMgkdN/wroHYfjRt3RbY+Fzl8g3I++3v5VtiyU68GWTHavydRL0wtUavTWemxUezVEz0xnqJ3oAkL0qrF6VADpr2m0pqQHg16DTK9mgB9YfbhScBiABJyaD0IP4VtA1Uxt5GBtkgltI305g9NKiXDLQVySB/soP8A8e0R/EoPrRPhXExInpOtYHB8NksrZnVBkB6xpNY/G8FiNSmRSP4mZ5/2kUknTOnToPrvrVa4Oc0KdnbWJDeK4zJMZmk6dQDVftdjMT3vcWTAgEuJB15aDfSpcg0tOi52juLlOonkOZ9qEuEYhLfEcPcuEBFW4xJ5QsD6tVccNvg/vGDmTJ8cgepNZfaIlWtgcpDHoNPnrVE6lYTi3Bpml9qvahcS9m3bY90gLnSMznQHXoJ+dQfZ1w8Yq/L/AOHaho6nZR7an5UIYvBXrpzAAhRoo0kb6dTRX9luOCYi7azQWAy+eUkE/UVeXq9Rhi9Lo6+li0jKq5V16x7VVt3bZusCynMYGvPePKo1LZgjpbKxIdmOp56BfCfequM/dn91btF9woLTP+bLA9zUfUZSNHidlbdtigAkb1yrGYM3nKA66x6/o10fiObuP3kBiNQDIB6AmJ+VcrxWPZMXbVDGa4it5hnUEfLnVat0iG0o2wz+zdTauhG3ZWg8xqDH0rM+0jC5sYzKNCozf5lnWs3hfG3sd0+7IAuuxiZn6UW8JxQx6B7qgXFZkYAaFWBgjU9D71e7hQuklkKHZngIKbSTuTy9K3cH2TtqcxA61JhuJ2cKMlyQQQCYO/Q6b1r/ALehXMDpVVHbc21b7GVxHhltAcoAmhjB4IPfS3G75j6LDfItArZ4r2itAhcrGTAIViCdNPCD1HzpdmrYe612IGXKDBG5k6H0FRW4NrSwou4nurLtzCmPX9SawOHXHTxKGYtz2ke+wqz2nvRaVR/1HVPmQv3Malw2MtBoNxA20ZhUvdlMUVVsqY3hVy62e5p5T+UfWaysZwJAdTtRdibwI3rH4oygEswAHM6fWolFG0ARxOGRZGXQ/SOn3VGmHKAEHTkelM43iFaMjA77Hap+AXe+sE/5h6Ff7a1XyZ5F7HUeB47vbCPzI19RofrVxnoO7CYvwXLZ/hbMPfeigvT8HcTmyVMe71Cz14zVA7VJBJnpVWLV7QBfr2m17VgPZqpi+JImnxN0HL1PKmcQxMeEbkanpyrK7n3n9fr1rWGO92UlL2Jb/EHuaTlHQafM71FZurbZWfQZgPdiAD570wLr+p/X51V4o3isJ/NcB9lDN94FbuKqiqk00zTsX1NxspBEmCPPWtu2q5ZblQjw8ZLrg7Egj/SAfumtXE4k5QFGYkxEx9a5M4aJtHXhk1wTNcYgGAug5cp8xWBx3FpZv94YMwD6eVRY1XYQ9pyRqCoQwf6TnEUJcSwNzPJS4zbA3GUD/wAifpVZGsU+aDXiV60bRIA1E6VyzizZ7yoOuvof+KL7dsW7Dl2DNoqgaAdfWhThDLdxRjcNlj00rKSvcNa4CvhHCgqyV0iudcfsvYxzvZBAtkMMonUjVdNgfuJrueDwQybcqFMXwlBiLg5vDx7RA8tPrWuCFzoXzy9Fo2uwPaFMdYVtBcTR0O4O0jy863uLMijMSPWubYrgptt3lgm1cH8SmJ8mA3rJ4lxXEnw3S7fKPXSJ96vlxyx88EYsqn9wi47xwvITYaCgvBYbNjbWYxlPeknojKTXqcWggMI+vyApmPxXds1wiHZciqRBAJksw3HwjQ60uuTWbTjRDx28NFXqfpW32D469i4qP/h3CEBO4JOn1++h/wD+MNywbrypMsjHYx+cGi3sJZRMOt7FIvxMLKxLNlOr7GBm08vcU9hxbU/IhlyPVqXB1LEYRLgBOm3IHbnrz86bdwaC06qNI+f96xsLeuXLYCMs6AidQfUV7jMcVzIe9twInwsjeYYnT3g+VLyTTpj6SlTRNgsFaZI6bgae/wAqtWbYBhQAOQ8hQngca5u5bYeD8Vx4C6fyjc/KPOijBCBqZidfcmqRJzbRozOPpnvYZOWcsfRVY/fFZHHOzt180XCUjwJqoXfYDRp036Vs8TkXLD8s5T/Uj/iKsYriIUBRqzGAOpqL3sIQ1QoyuB4BrNpgx0glQTOXpQziOE3b6m7cYlv4ANl9Qee21G2MxKoj94TMclMH0POsTs/xJfEhOm4JEbzprRdM0cLVAm+DuID3hMfwg7getX/s+f8Ad3U6MT/qEf8Ar9ak7V4oeJuSqT8hNRfZaM4utrEqNfRvzFV3bszyJRVG92Wu5MQRyYEUbF6BkXur4P8AUR9fyNGQeRTWJ7HPyLckL1E5rwtTSa1MzyaVNmlQBqU25cCgk7ClVHi92FA6/hV4q3RDdIoveLEsev0/4r1W1j3+78vp51Fh2/D9frzry80RpsZ8o2P0P0PpTiWxiT91pM6fr7p+lZGNg4mzMkBbh6CdB981pYy5A31M85/h02/WlUXMvh26yOexCtQSNx7k3HWfGEVhGnNvyqPAcVXMubT7vnVmxh8zvcO8BQfJZJ+pOvlQ6L1tnbu2DIxJUxGoiQPLWR5T0pTqsdrUNdNNp6Q5xCi4sliB5GJodxVq2niGpEwTyisu9duKvhc5elYHFuLlFJLEnYDz6edIv2H7olxvEyz5F1OrseSjp6nb51Q7F4Vv2tbnJs3zmfuFLCYNksu7f4lzn+HoKI+xViL1tSNIBHoVP4iPamFirGxJ5dWVM6hhk8FCnHVy4m03XMnzH9qMrY0oP7WggK43R1b2nX6UvjemcWNTjcJI8v2ZH/G3sTNDuNsC6CvwjXI4HiBgjMDy1G3MCiHEXAU0/j0kb5RAOs7/AF3rBvXdJB21HTXX8R8q60knycpOuAMw15xca2cwuKYbLp7yOo1qIcHu3nC21JJmIB+ZMkn1Nbl/Bg4jMob96EAgjecsGR6CZov4KLQXvUgW2VlLTPJhrHLb9GlodJC9zeWedbGdiuzTaWdraIiroRmiD7TG9YPaTGYhXAwyeG3bAlgCRlJLabAgknajC1xW29xUTO7HJ/ho1zKVAknLpyPMb03tLZyjMtu4z3LkqGyWyhjozkke1a5XFbxZODDOT0TXJzLhPaTF2G/aA5YhyrgrCMsKwBCgAHU67iuv8C7TYbG2hcW5kYfGmYBlPQ9R0O1Blrsl3928WzpaVgty2FjO5GpSAfDOsj8zW1a7DYRUZUsbASVPeFnbUL4iGCgch9azeBz3RWOftPSyTtLxzD4cQlwNdfQDMCf150Q8Iu57Af8AmH9qBT2CRboS38Sgs/hI8WkIRsBvB5waOOz95TaCD+GlcmLtun5GFmeVX7FbtRcy4UON7bJc9laT9JptvDi5DqSpymHETqN9dKucTs57DIeauv0NAvZPtGUAtXASF0B5gdCPKlG9x3E/TQR4t7oXK5VvMjfQ6xH49aGsJZuNeBcqqAyQo3jzPL2o2vY2yyzIPvQbx3i6KTBEAHaryZrqVcGL2sxAFpgN7nhHod/pRT9mGEyYbMf4mZvZYH4VzjG3zecs2wGg6D867DwDCi3hkXokfMf3oT8CuV3uUeLW/HPmG+YE/WtDhOPPwNyMA/h+NeY22Nz1y/7poG7TcabDYpLluCMoFxDsw6+RjnyjpIrXG6YtkVo6gTTSap8L4il+0l20ZVhp1B2II5EHQ1ZJpkXFNKmzSqANWaw8TdzO08tAPIfma2ZrA4tbJuE2zBGp6HTUHpTGH/IpPg9ycxsRqPujy1qO/cEwTB3BI0OvPpqfvHOorVwnQSp5rpIJ5gHRlOuor25iGCwy5p/lB1GggrBjltp6UyZHmLxalQg+NWWRBnLnAJ13EE6+VQpchbB6ORtyyuPwFZWMxIBBW2dCI1ECSJBjVQROhka71bN2UI6MW8xDAx8qgki4jhmuSguXFDA/C5AJMSCBy8X39aoYrhYFp1t/EAHT/MoOnlJMVs3G8a/9/wBMvlUFy7DKT6evr7kCocU1TJTadoDbnaS29seIidwRJB6TVTCqHAvEGJPdTzjQvHQHQecnkJyuIcOW7iW7gqyO2adPADqxKncDXT0oo4Zw/OwVdEtiAOfUknmSdT5k0jjw+qxrJ1EpKiKziiq5Glj/AADfVpgE9NM1HHDsOLd6wR1yH5SJ/wB3zoc4Phsz95yN1gumwUQv3H/UaJLJh1GwlXGuggg/PxEe9NSj6GYQl6kHdppof7SYfMjDyrYw71U4okg1yJcHWjyBNjGTY8R8QBQ+Uuo5/OqOIuan1/tz9BSx9k27uUDR3D/6RJ9PhWr1ns9duKGDJlmT4pPXTkT711ceTXBM5k8bjNxBzELmazABe3cLLO2oIgxrzG1EP7OCqobgcLAClcibT8AAXTfWaZjODfs4zDxMTlJkFpJkTGy7bbUzhdtnuC0sakqPK2D4mDc+mtVyZVF15Hek6Rzj3HVLj59P2vyGPZvBlF7wx4vCgIiFHMGY1NZWOxwxmKW23+HaMbSS/IL5kj5DzqftFxnukFmz/iOMir0XaY8uVe8OspZshM0W5y3Som53p3y8wvKpjBTenx5/oynkljvK9m9o/by/+++5dvXAkNc8MHu7ttZZnB008uRPMzSwNo5hbNpCbOdgquQ51OX18MV5iWIbQBbltVNxm1HcSAAP6gDJ86cHWCuYg72ynx3mXSSehEfWm0cuRkcex4tW0KkltWcOc0GfhLKdNeR6VBgsObJDAMpIBg7FTTRd77EE3LQ7sMGNhROpXJmb0IJrW41iO7Qi54ipVVcbHMQq21O3hJBn191eqwPJG1yuBjps3blT4fIzF4smQd4+ciJFc3t2WtYlw2gZmZT1BJNHrY20xyto9sldvpPMVgdqcRldRoyMuYAjVWBglW6bfWuXLE0m2dPHlVpIs4lCUmBQbi7Ze4xb4besdWOw+n0rebicW9+VYmGxAZX0Oj5j5gr+EH51XGrka55VAr4TAk6c2bX5611+wIRR1yiuS8GxDNdBVptzJOxAOoHry+ddWv4gIMx0yj6xA+tDg4vcw1qS2M7tFiYUgfzT8o/KuWdqcSLl0azkGUnrFbvaftFLMls6iJPTSfnQY3nWkUZy3DL7MuNd3fOHY+C9qvlcUT9VEewrqZNca+zvDB8fbPK2r3PUgZR9Wn2rsZNMR4MJ8ir2mTXtSVNDNQ/dvZ2JDxJJ0g/U1uk1j2IEch+FM4eWUmRPhpIzDMORMSs6aH1rwyo5+hifoR0HKrYTT25xy9uoqC+4116n21P3fdTBmZvEbwKlQhbfdkUkbQNdOVYuBx4dyZkFAYkHXnqOdbHECsGY8+e2nIGNhQZhsQBiio21/Oqt7hQUYe54xOpyn/cVUf8AjTMbd+CN4dh/sP8A6VVw93Vj0IHyyn8a8v3DIPQAa+ZA/GgDDXCKHRk+K/3lxm11D3NJE6DQ9PpNFa4cWrDkDXKfu0+4UOMBKlQBoPbSY/GtrE40rZGaGZzAA/qiAZ9D86pBUiW7L/B7A7i3HJVnrm6/Wq3HeIpbt2+8U5c3xjZCNfFrpr91XsHaZEXNAkagagEagfT6U7FgBcx2Vs/XQa7E/wBNaNbELkK+H4gMqsDIIBB9damxrDLJqXA4VDJMyxnQkzOxXy5ilc4BbgibrCIIa476eYH3yK5bwS4R1Y5YcuwT4vwd27q8hRlDqQqmSxnbpA39oqzj8UwWGXKLZEAgqD/SIG2pMjoK94p2a7vurlt2RbbDwhgZYwImROsbnnWVxfj12RbJW4q5wwIhgVYKY2DQZ2nlTGCTxKnHYjqMOPM1omr9nt9l7P8AMhwuOL3UNwwGCpOwGS2ZHTatuzgFw9p766M4kIdlQbR0J3+VDfDLaX7jLcRksBi0xAL6ZlHqRJHIE+VN7U9oCrC1OdJhQD/iPySf5Rux5Vnqt2xqfpgoxdbW/tz+f08eHuV+Cs17Fh2JEHvGJUk21XULoNM0b7RP81GuFvMwttGckXGYhQCAZHjXmOhHrWbwDhxtWv3gZbl057t5GnwRJJHJeQ8oq66Zg96y0M47u33Y1K9Xtn8Kew41CFeTjdV1DzZL8LZL6L5+vJSs41W7sE94qENLaNc7zwFGHQEj/TWnZS6LJU5Ve0qv3vVVEFU8hFZHE9M+ZUBt21zOoLKXBkFgIKMOv6FnA47vO6Mm6wGZQNEW3HitsebaGOsVshRpjez7x319dLct3rHV7iOcwyj3NQ8RcXr2Gwzkiwxa9bUfEQoMK3/cw+Rp1++MP3gBD30aUtj4BaOvi5DL+vKt2Wt3Lj4i6AozkGzebkqEyEB2GYmo2Idl7FW5/fsqqyC6gsgTNxV0LjnopNcwucSu4m53t0yxAAgQFA5KBsNa6jw7EKS5USl3Mbl1+TrqcoPyrmli0Ld+7bMeC4wHpOn0ikfxBNJPwdD8Paba8l2zhiRB3NMxODuK4tIgVFUOxjxXJ5n+joOetbmHKhZ3NecT4qq2VQkBcrXC4ALs5BGT/KB+FL9HFOTsa65tQVFNcDZttmcgiwoPhgC6058w6xoK97V8QY4cMGKvocpOhRiII6mrNjDKMLdZlzC/pZn/AKKD+bpIoP43fizYth82huMDujfCE9AJ+dNZccUnJnPxTk2ooxnMknrqfOonNesaiumkRxm/2PulLneCScygAeREljyWDz0rs+auP8DRVtL42l0YlVESZmC1dG7OYvPZG3hJUAGYXcA+cEU1pqKFdVyZs5qVRZqVVLGjnrKVpJ6T+MVc74Vn5+Z22jmdvz++mMHkpMsRp8p056TyPSar3b3r7D/jqRTCWO4A6Aa8jufY6DrvVXEWLjT4vYAKJ9fF60xRlZncVxBCnl6ka/PQfWgPC3T+0FieevPfzow4pg74By2kP9Wcu0eQYCD6A0Fro/0+UVjke5dBLgsRKSd2LN8yDXuIuyren4iszD3tAP1y/KrFttR5x+BqbILGEtrdKs4kqdOmozTEedT49f8ADH9f3mqGFYqyqAxLeGFBJkHy8jWhixCgndHE8tutSmgaZvPi9CJgHbmD6GszjXEn7tlUxIg9Y1EA+9eMdBB5D0JisTGqGb08zH960lwZrk6H9mXFe8sN3lzNcRxbOZhIVUQJAPKPrJo1xfFrKCWuLp5gkDlpqY2PTQVw3sBf7u/eYiSGVgDzBBXfl/et3tT2ktMwZsyaAFMhYNGxZpHyFKzTStDuGUZOpOgg432h7x1YFgoZVRCTqsiTqdSQPkDtNBPEb7d4RuWLGBP8Y1BPPUbCqD9oVdgRLQdFJyrHXmSaT4l3BIGWZnLzB5SZJ5Cs3rmq4Xz5/A0smDC24q3+3z4y5xvth3NoYVACyAKxXQDyB5R1GvpvUn2f8GN1v2m+yGBCo8xlOyKOWY/STzoR4ZwY4jGrb/h+JtDoo6/raa7bg0y217sW7wGlu2Rkdm2NyOQ6Vrix76mI5MraoluJByMGsO/iuOhm2qDZPlyqnjbwA75lg/4eHuWuZ2zEVLMZrVp4/ixC3PnlUmsjFcRAOe3+7bVbVlvhjm+vKmr+fPlC/wA+fOSPieOKgqWzgGTdX4rlyJyMBuBzqTsdi1vYZXIusLhuowUAL8ThDA2MCKA+K4/vLyWbYILMM0NusyWMfzb+g86P7mIS1ZdLbuoRUdBbUKvh1OWNIEkf80QdspNUYPHsQygKoC3NbTIDJA63Dz6xRNhsOtm0toZr13DwyBfgynr86EezoTEYlr7Ke7DMgtgmSziM7t0nWi7HXmtr43FtrOjW0+K4nWfSpjvuVl7EPBrxa5dYp3gDg5BpbthpVh6/3rn/AGmxBXiOIDgSGVTl2kIokfKjTg2KRLLO9zLZLvNpPi7tySCxrly3M7vcM+Ji2uuhO1JdfJdtI6v4Rh153fBvXuM+GEUz1P5CtLiuEXIlwQzlE8E6owgAsP6tv+75C6LJA6kCjUoL1xbVpgpLqLrT8TAyLh/pWPqPdfoY3qv6D/43GOOMIx+v8F7ijG1g7otwSUnEg/wMdlXprA/WnLbpJJJJJ50Z9t+0ds58NbBzIclxxGW6VOpPM6j6elA5eteqmpSpHK6aGmNs8JpllAzgEwJ1PQV65qzgUO2UeIaE8orCCtmk3SNzDhACJdsjBhlE+E70VdlHCXGRcwBB0ZYmIKwY18J++hfh13MULXDr4GCjl60R4WbZUzdlGynMsgjdfSRI96cptCtpML81e1CrggEHQ6j0pVgaGgbNZ+f57e+/tt9K2zbrAxtoreM7QWH/AHEfdqPet8Lp0VnwWrfPn5/rlvyp7Hp+v17VUt3P1+v7VMH/AFIH1JH30yZCIJOmvL9efPrVLiHA7N4y9sE/zDwk+4I09avJeBkCNP1B/wCKkRtJ9v8Ag/rahpADGI7Ir/02yeRlh8zBqOz2XcuFNy3tm5zlG5iNelE+IvqiO7nwopZj5KJMfrmPeh2Aud4l3EXNbt55PRUA8KDyAJ9yTS2eagtuRnBi7j34L/DOGJhvGBoR/iNpr5yNAYrIxPF8PbvXC7J3hVdtQd5g/L6UT3rhbMpRGXaWbcEbRVG5wjD2klUtJzOVB95rnycnvZ1oRglVAxwwrimfkBJQ8yOnp61A3A2ZiuYKo3O5PtWxi+MWQVysS2YKByjzgaVi9qMYbTJdtiG2J6+R6itcOdw2e6Fup6eM1fDNTA8CtWsxSSWiSTrp6bDfamYvgll97YJ6z+tf1NeYDiYuotxNmG3Q7EH0NXP2gewEAD9bbfX36SaZy6oyX7P2OSgfr7/yqrf4aLYOXb7h+PvFa+IvaT8z1rM4jfARukGopBZo9kOGhEe+WZWu66AEm0hgAc4ZidTArVxWJvM9whA10KCrCPAp0AGU+JvSRVfgVjLh7aDRby92FbdrkZsznkkksB0+u0LAVkDWC2RM7OravlEAwOXQVovSjJuzIu4W8w7u8oVE8TOSwZm5Bjlgek0LdoMFjmBItd9I0yEMQo2WAZCjn1o7slYtqWvWsxN55kr5SOlIkuMwNu495tCD3dxUHSPKokrBM492Z4RfGKR71u4AToxU5WbaM23PaaJ8fcuYm5kWbdsNlHhhe8OhRTzXmT0n36dhcKMoMRppOUkepA16z51BxrEW7Fi5dcSEUtHMnYAeZMD3rNJQVFncmAa2DhbV1LThmuMttWS7l1G5IOhk1SxP7QczG+VYnulVkUkiIYhsskb1FgcNibrd7cw1qGlhlOUiZiBFat3D3QUW2zBbSAoWALd4dWj361VZsclyadjIv9f0M3juK/Z8FltLk75RYuZ9WJG5A/h8Mj5VhcF4BdvLKZVXYFjGb001rexvC1uYjNcJYoFdlcyNfiJjfYCBpqJ6URYe4ptq+gUqG10ABE1z+pyLJLbhHc6GEumx21u9wYs9kLilWd0gESATrB2mridnjmZzea0zArmWYy6HUgjXTnpWrb4haZnQEkpvCj6TuKo43HJEoyEj4hnFs+81nCelbGueDzyXc/rkF+Pdj71le8Ui9b3LL8QHUrJkeYJoZNG2D46mHLMTlV9QA2YE9QBzoR4zjLdy4TZRgDJOmk9QvIVaNvwI9RjjjlSf7fw2TcA4O+KulEjwqXJO2mw9zA+dR3tHI1JBkDYDqKIuwmNWwlxsjs9wiMo0yrO/Pcnl0r3GcEbEXXuhGtL8bKSBE7uCwkg9IpnHF0IZJKxdnkLSJCpciMq5yH5DyNElxoEub0iEuE5QM38LDrBqlw3s7kXLbe47D96rLopjmCYmOke9a9yVS4BcDFkS4QTmVoMECdZ8vvpuEaW4vKR5Z4oUAQqSV0mDy9BSod4li/3r5UvgTICTlg66eVKsnCBbVI7AcOax+NcMuPla3GZSdGJEg7ieugNEkUilUWxsA5wV9dTab1BVvoDP0qG/jxajvcyZp1IKARrBJ29TR53VNNmtVlZTQc6HaXDNGW4GOoEMCZ6a77fStPD40MkzPXkeZ1EmDH4bUWXeH2zuin1UH8KqPwLDHfD2vXu1B+YFT3SNAJdonL4XEKmrG00Ac9Nv119xmdguNr3XdqRPWd9Ph+hPzozu9lMKTItlD1S5cT/xYVUfsLhTmyBkJg5lMGRqI6a9KXzLW0xjBkeMgxgutoly0g3JKMx+WYAV5a4bbVc2IxL3TvlOVUH/AGgaj1mrdzs7c/8A2Z45yUY+sSCflVO/wi8i/u8KLjcme6h+rMSPYUq4P2Ois0GuSnxfjCshCJIkeIAHb1/DrQt2i4mFtqdJBOnMyDoR0iSfSOYrcu9m+I3T4glsHcd4I/2iT86gu/Zhcux318AzJyg6+Wo5VaEHdswzZk00jB7HYgmwxOgNwlfSBt5SPpW/bxQUyeQ21PPTT3mtbCfZzbUANeukDYAhR8gtatjsZhlGqs3+a45/GnIzpUc9qwNxXFgNWBgmJJA36CZoU47xwEG3b8R1GmvlNdj/APpPCc8PbMa+IZteutX7HDbSfBbRfRAKmU2w0gT2P4gHw9t3hm7oplYxrbUKCvRtefLLW+6KveQt9YtKoIM6HnW7+yp/Kv8ApH5VXPC7OvgAkRpK6dPCRWizbUzN4t9jOfFkZ4vkRZAAuJ18zTb2I8ZBFhgtkAkHaYE/WtQ8NSCPFBXL8ZbQcoYmoMRwcMZW46HKV8K2tdIkykkj1qyyxIeORcGKAyjaTlA9AT+FD/bG6rHD2WIh7uZh1W2J/wDIrWlgeF3EGV7xugbF7ahvmpC/7aqcX7PG6UKvlKMGBKkxyI0I0IrHLLVBpGuJaZpvgeoWNDUV0BQxGpAkeZHKntwi6NmX5MPzqG/w7ERC92fVnH/oa53bl7HVWaHuUjZkS8S48fnOkfSsjFYPwNZuEm3GUEbhYgadR1q/jcLiAQO6aF/iUZh+ZHtWNilvjxNau67+B5+gqGmvBt3IvyVe5FrSywbQDVxOmkHSdudUuIWQ6QRDbkzMehp2JuXSR3eGvEjmbTr94FU3sYs7Ye4fb86jTLwZ5MsXsUv/AIUaa7wNdd9K1uyXD1S6GYrlXRlI1IY6QeepqOzhMXzw13TX4ZmNQNJ3NaPDReVLme1eQtoo/Zy5JA3Jg5R6a0z02pT9Ql1Ti4ekPreBtKcwQBjz0rH42ws4lSLQYwrEs2gBJQgj2B9zWhwrG5rSNdlGgFg8qQenijnQz2/tkut0FnRlW2cpOVSGLSYEwZ+lPt1uc/ku4jFhfC9ye7ujLbt/yvus+9ZWOvaBQoRRcaFBm4wziB6Sap2MazSVt3IJzkLbcDwiFGbKWJnXSpEt3DA7ttQAYsuNWaTLMPX6VGshxLOJsFmLMpJO58R15/DpSrasYdlUAK2g6GlWPdZr20dFptKlVTQWalnrylQAu8r3PXlKgBFxTdDXtKgDzKPOvMvnXtKgButeSaVKgBZjTWelSoAaWpuelSqAPDcApZqVKgDwtXmalSqQFnrzPSpVADTcNed7SpUAeG5TS9KlQA0tTCaVKgBmlNmvKVAHpbzNQNYU6ws9copUqAPYpRSpUAKKVKlQB//Z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0" y="-1790700"/>
            <a:ext cx="5372100" cy="3581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Biologická determinace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Vrozená konstituce člověka.</a:t>
            </a:r>
          </a:p>
          <a:p>
            <a:r>
              <a:rPr lang="cs-CZ" dirty="0" smtClean="0"/>
              <a:t>Je tvořena smyslovými orgány, nervovou soustavou, dědičně podmíněnými dispozicemi a instinkty.</a:t>
            </a:r>
          </a:p>
          <a:p>
            <a:pPr>
              <a:buNone/>
            </a:pPr>
            <a:r>
              <a:rPr lang="cs-CZ" b="1" dirty="0" smtClean="0"/>
              <a:t>Nervová soustava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Psychické děje jsou vázány na zralost a činnost mozku.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 Funkční stav určitých oblastí mozku ovlivňuje specifické psychické funkce.</a:t>
            </a:r>
          </a:p>
          <a:p>
            <a:pPr>
              <a:buFont typeface="Arial" charset="0"/>
              <a:buChar char="•"/>
            </a:pPr>
            <a:r>
              <a:rPr lang="cs-CZ" dirty="0" smtClean="0"/>
              <a:t> Citové (afektivní) a pudové chování je závislé na hormonálních jevech.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Nervový systém tvoří: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CNS</a:t>
            </a:r>
          </a:p>
          <a:p>
            <a:r>
              <a:rPr lang="cs-CZ" b="1" dirty="0" smtClean="0"/>
              <a:t>Periferní nervový systém   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Somatické  nervstvo : </a:t>
            </a:r>
          </a:p>
          <a:p>
            <a:pPr marL="514350" indent="-514350">
              <a:buNone/>
            </a:pPr>
            <a:r>
              <a:rPr lang="cs-CZ" dirty="0" smtClean="0"/>
              <a:t>           -  nervy senzitivní,</a:t>
            </a:r>
          </a:p>
          <a:p>
            <a:pPr marL="514350" indent="-514350">
              <a:buNone/>
            </a:pPr>
            <a:r>
              <a:rPr lang="cs-CZ" dirty="0" smtClean="0"/>
              <a:t>           - nervy motorické .</a:t>
            </a:r>
          </a:p>
          <a:p>
            <a:pPr marL="514350" indent="-514350">
              <a:buAutoNum type="arabicParenR" startAt="2"/>
            </a:pPr>
            <a:r>
              <a:rPr lang="cs-CZ" b="1" dirty="0" smtClean="0"/>
              <a:t>Autonomní nervstvo  </a:t>
            </a:r>
            <a:r>
              <a:rPr lang="cs-CZ" dirty="0" smtClean="0"/>
              <a:t>-  řídí činnost žláz a hladkých svalů, tvořících vnitřní tělesné orgány (srdce, žaludek, cévy apod.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Sympatikus.</a:t>
            </a:r>
          </a:p>
          <a:p>
            <a:pPr marL="514350" indent="-514350">
              <a:buFontTx/>
              <a:buChar char="-"/>
            </a:pPr>
            <a:r>
              <a:rPr lang="cs-CZ" dirty="0" smtClean="0"/>
              <a:t>Parasympatikus .</a:t>
            </a:r>
          </a:p>
          <a:p>
            <a:pPr marL="514350" indent="-514350">
              <a:buAutoNum type="arabicParenR" startAt="2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Centrální 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Mozkový kmen</a:t>
            </a:r>
            <a:r>
              <a:rPr lang="cs-CZ" dirty="0" smtClean="0"/>
              <a:t>   </a:t>
            </a:r>
          </a:p>
          <a:p>
            <a:pPr marL="514350" indent="-514350">
              <a:buAutoNum type="arabicParenR"/>
            </a:pPr>
            <a:r>
              <a:rPr lang="cs-CZ" dirty="0" smtClean="0"/>
              <a:t>Prodloužená mícha.</a:t>
            </a:r>
          </a:p>
          <a:p>
            <a:pPr marL="514350" indent="-514350">
              <a:buAutoNum type="arabicParenR"/>
            </a:pPr>
            <a:r>
              <a:rPr lang="cs-CZ" dirty="0" smtClean="0"/>
              <a:t>Mozeček.</a:t>
            </a:r>
          </a:p>
          <a:p>
            <a:pPr marL="514350" indent="-514350">
              <a:buAutoNum type="arabicParenR"/>
            </a:pPr>
            <a:r>
              <a:rPr lang="cs-CZ" dirty="0" smtClean="0"/>
              <a:t>Talamus.</a:t>
            </a:r>
          </a:p>
          <a:p>
            <a:pPr marL="514350" indent="-514350">
              <a:buAutoNum type="arabicParenR"/>
            </a:pPr>
            <a:r>
              <a:rPr lang="cs-CZ" dirty="0" smtClean="0"/>
              <a:t>Hypotalamus.</a:t>
            </a:r>
          </a:p>
          <a:p>
            <a:pPr marL="514350" indent="-514350">
              <a:buAutoNum type="arabicParenR"/>
            </a:pPr>
            <a:r>
              <a:rPr lang="cs-CZ" dirty="0" smtClean="0"/>
              <a:t>Retikulární formace.</a:t>
            </a:r>
          </a:p>
          <a:p>
            <a:pPr marL="514350" indent="-514350">
              <a:buAutoNum type="arabicParenR"/>
            </a:pPr>
            <a:r>
              <a:rPr lang="cs-CZ" dirty="0" smtClean="0"/>
              <a:t>Limbický systém.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785794"/>
            <a:ext cx="8153400" cy="43340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Velký mozek  - </a:t>
            </a:r>
            <a:r>
              <a:rPr lang="cs-CZ" sz="3200" dirty="0" smtClean="0"/>
              <a:t>2 symetrické polokoule – </a:t>
            </a:r>
            <a:r>
              <a:rPr lang="cs-CZ" sz="3200" b="1" dirty="0" smtClean="0"/>
              <a:t>hemisféry</a:t>
            </a:r>
            <a:r>
              <a:rPr lang="cs-CZ" sz="3200" dirty="0" smtClean="0"/>
              <a:t> spojeny v oblasti </a:t>
            </a:r>
            <a:r>
              <a:rPr lang="cs-CZ" sz="3200" b="1" dirty="0" smtClean="0"/>
              <a:t>corpus </a:t>
            </a:r>
            <a:r>
              <a:rPr lang="cs-CZ" sz="3200" b="1" dirty="0" err="1" smtClean="0"/>
              <a:t>callosum</a:t>
            </a:r>
            <a:r>
              <a:rPr lang="cs-CZ" sz="3200" b="1" dirty="0" smtClean="0"/>
              <a:t>.</a:t>
            </a:r>
            <a:br>
              <a:rPr lang="cs-CZ" sz="3200" b="1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Pravá hemisféra – </a:t>
            </a:r>
            <a:r>
              <a:rPr lang="cs-CZ" dirty="0" smtClean="0"/>
              <a:t>vývojově starší, zabezpečuje tzv. názorovou činnost. Důležitá pro orientaci v prostoru, mechanismus upoutávání pozornosti, prožívání a  vyjadřování emocí.                                                    Důležitá hlavně v </a:t>
            </a:r>
            <a:r>
              <a:rPr lang="cs-CZ" u="sng" dirty="0" smtClean="0"/>
              <a:t>prvních letech </a:t>
            </a:r>
            <a:r>
              <a:rPr lang="cs-CZ" dirty="0" smtClean="0"/>
              <a:t>života.                                                      Při vstupu dítěte do školy dochází v souvislosti se čtením a psaním k funkčnímu přesunu na levou hemisféru.</a:t>
            </a:r>
          </a:p>
          <a:p>
            <a:r>
              <a:rPr lang="cs-CZ" b="1" dirty="0" smtClean="0"/>
              <a:t>Levá hemisféra -  </a:t>
            </a:r>
            <a:r>
              <a:rPr lang="cs-CZ" dirty="0" smtClean="0"/>
              <a:t>spojená s </a:t>
            </a:r>
            <a:r>
              <a:rPr lang="cs-CZ" u="sng" dirty="0" smtClean="0"/>
              <a:t>vývojem řeči a myšlení</a:t>
            </a:r>
            <a:r>
              <a:rPr lang="cs-CZ" dirty="0" smtClean="0"/>
              <a:t>, důležitá pro řečové porozumění, </a:t>
            </a:r>
            <a:r>
              <a:rPr lang="cs-CZ" u="sng" dirty="0" smtClean="0"/>
              <a:t>mluvený a psaný projev </a:t>
            </a:r>
            <a:r>
              <a:rPr lang="cs-CZ" dirty="0" smtClean="0"/>
              <a:t>a pro aktivní verbální vyjadřování.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Mozek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Levá polovina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Analýza</a:t>
            </a:r>
          </a:p>
          <a:p>
            <a:r>
              <a:rPr lang="cs-CZ" dirty="0" smtClean="0"/>
              <a:t>Plánování</a:t>
            </a:r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Organizace</a:t>
            </a:r>
          </a:p>
          <a:p>
            <a:r>
              <a:rPr lang="cs-CZ" dirty="0" smtClean="0"/>
              <a:t>Řeč/čtení</a:t>
            </a:r>
          </a:p>
          <a:p>
            <a:pPr>
              <a:buNone/>
            </a:pPr>
            <a:r>
              <a:rPr lang="cs-CZ" b="1" dirty="0" smtClean="0"/>
              <a:t>Digitální myšlení</a:t>
            </a:r>
          </a:p>
          <a:p>
            <a:r>
              <a:rPr lang="cs-CZ" dirty="0" smtClean="0"/>
              <a:t>Verbální komunikace</a:t>
            </a:r>
          </a:p>
          <a:p>
            <a:r>
              <a:rPr lang="cs-CZ" dirty="0" smtClean="0"/>
              <a:t>Paměť na slovíčka/čísla</a:t>
            </a:r>
          </a:p>
          <a:p>
            <a:r>
              <a:rPr lang="cs-CZ" dirty="0" smtClean="0"/>
              <a:t>Jazyková paměť, </a:t>
            </a:r>
          </a:p>
          <a:p>
            <a:r>
              <a:rPr lang="cs-CZ" dirty="0" smtClean="0"/>
              <a:t>je detailní a logické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Pravá polovina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Syntéza</a:t>
            </a:r>
          </a:p>
          <a:p>
            <a:r>
              <a:rPr lang="cs-CZ" dirty="0" smtClean="0"/>
              <a:t>Emoce</a:t>
            </a:r>
          </a:p>
          <a:p>
            <a:r>
              <a:rPr lang="cs-CZ" dirty="0" smtClean="0"/>
              <a:t>Muzikálnost</a:t>
            </a:r>
          </a:p>
          <a:p>
            <a:r>
              <a:rPr lang="cs-CZ" dirty="0" smtClean="0"/>
              <a:t>Řeč těla</a:t>
            </a:r>
          </a:p>
          <a:p>
            <a:r>
              <a:rPr lang="cs-CZ" dirty="0" smtClean="0"/>
              <a:t>Rytmus/tanec</a:t>
            </a:r>
          </a:p>
          <a:p>
            <a:pPr>
              <a:buNone/>
            </a:pPr>
            <a:r>
              <a:rPr lang="cs-CZ" b="1" dirty="0" smtClean="0"/>
              <a:t>Analogové myšlení</a:t>
            </a:r>
          </a:p>
          <a:p>
            <a:r>
              <a:rPr lang="cs-CZ" dirty="0" smtClean="0"/>
              <a:t>Vizuální komunikace</a:t>
            </a:r>
          </a:p>
          <a:p>
            <a:r>
              <a:rPr lang="cs-CZ" dirty="0" smtClean="0"/>
              <a:t>Paměť na osoby/věci</a:t>
            </a:r>
          </a:p>
          <a:p>
            <a:r>
              <a:rPr lang="cs-CZ" dirty="0" smtClean="0"/>
              <a:t>Perceptivní paměť</a:t>
            </a:r>
          </a:p>
          <a:p>
            <a:r>
              <a:rPr lang="cs-CZ" dirty="0" smtClean="0"/>
              <a:t>Je obrazově názorné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Socio</a:t>
            </a:r>
            <a:r>
              <a:rPr lang="cs-CZ" b="1" dirty="0" smtClean="0"/>
              <a:t>-kulturní  determinace</a:t>
            </a:r>
            <a:endParaRPr lang="cs-CZ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Proces formování osobnosti a získávání zkušeností prostřednictvím styku s jinými lidmi se nazývá </a:t>
            </a:r>
            <a:r>
              <a:rPr lang="cs-CZ" b="1" dirty="0" smtClean="0"/>
              <a:t>socializace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Nejvýznamnějším socializačním činitelem je</a:t>
            </a:r>
            <a:r>
              <a:rPr lang="cs-CZ" b="1" dirty="0" smtClean="0"/>
              <a:t> rodina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Další důležití činitelé jsou </a:t>
            </a:r>
            <a:r>
              <a:rPr lang="cs-CZ" b="1" dirty="0" smtClean="0"/>
              <a:t>školní třída a pracovní kolektiv.</a:t>
            </a:r>
          </a:p>
          <a:p>
            <a:endParaRPr lang="cs-CZ" dirty="0" smtClean="0"/>
          </a:p>
          <a:p>
            <a:r>
              <a:rPr lang="cs-CZ" dirty="0" err="1" smtClean="0"/>
              <a:t>Biologicko</a:t>
            </a:r>
            <a:r>
              <a:rPr lang="cs-CZ" dirty="0" smtClean="0"/>
              <a:t> a </a:t>
            </a:r>
            <a:r>
              <a:rPr lang="cs-CZ" dirty="0" err="1" smtClean="0"/>
              <a:t>socio</a:t>
            </a:r>
            <a:r>
              <a:rPr lang="cs-CZ" dirty="0" smtClean="0"/>
              <a:t>-kulturní determinanty lidské psychiky se vzájemně </a:t>
            </a:r>
            <a:r>
              <a:rPr lang="cs-CZ" b="1" dirty="0" smtClean="0"/>
              <a:t>ovlivňují.</a:t>
            </a:r>
            <a:endParaRPr lang="cs-CZ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Zdroj: </a:t>
            </a:r>
          </a:p>
          <a:p>
            <a:pPr>
              <a:buNone/>
            </a:pPr>
            <a:r>
              <a:rPr lang="cs-CZ" smtClean="0"/>
              <a:t>    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502</Words>
  <Application>Microsoft Office PowerPoint</Application>
  <PresentationFormat>Předvádění na obrazovce (4:3)</PresentationFormat>
  <Paragraphs>88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 Tato prezentace odhaluje determinaci lidské psychiky z pohledů dvou faktorů – biologického a socio-kulturního.</vt:lpstr>
      <vt:lpstr>  </vt:lpstr>
      <vt:lpstr>2 skupiny vývojových faktorů:</vt:lpstr>
      <vt:lpstr>Biologická determinace</vt:lpstr>
      <vt:lpstr>Nervový systém tvoří:</vt:lpstr>
      <vt:lpstr>Centrální nervová soustava</vt:lpstr>
      <vt:lpstr>Velký mozek  - 2 symetrické polokoule – hemisféry spojeny v oblasti corpus callosum. </vt:lpstr>
      <vt:lpstr>  Mozek </vt:lpstr>
      <vt:lpstr>Socio-kulturní  determinace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Determinace lidské psychiky</dc:title>
  <dc:creator>monika</dc:creator>
  <cp:lastModifiedBy>user</cp:lastModifiedBy>
  <cp:revision>21</cp:revision>
  <dcterms:created xsi:type="dcterms:W3CDTF">2013-09-03T10:45:15Z</dcterms:created>
  <dcterms:modified xsi:type="dcterms:W3CDTF">2014-03-25T09:37:03Z</dcterms:modified>
</cp:coreProperties>
</file>