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3" r:id="rId10"/>
    <p:sldId id="262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C7DF9-34EE-4996-8B89-31DE305B88BF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B846F-C5AA-466B-ADEE-1600613B6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4DCE34-3993-46E9-AD91-D51EA083C897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7CD0C-2AE5-4E34-9260-DCAD5580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628800"/>
          <a:ext cx="6697662" cy="502130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063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4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Metody zkoumání v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psychologii,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4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0" dirty="0" smtClean="0">
                          <a:latin typeface="Arial" pitchFamily="34" charset="0"/>
                          <a:cs typeface="Arial" pitchFamily="34" charset="0"/>
                        </a:rPr>
                        <a:t>Tato prezentace se věnuje metodologii psychologie, popisuje empirické metody této vědní disciplíny.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77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minut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Tato prezentace se věnuje metodologii psychologie, popisuje empirické metody této vědní disciplíny.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je empirická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Empirie = zkušenost. </a:t>
            </a:r>
          </a:p>
          <a:p>
            <a:r>
              <a:rPr lang="cs-CZ" dirty="0" smtClean="0"/>
              <a:t>Cesta k vědeckému poznání má </a:t>
            </a:r>
            <a:r>
              <a:rPr lang="cs-CZ" b="1" dirty="0" smtClean="0"/>
              <a:t>4 kroky:</a:t>
            </a:r>
          </a:p>
          <a:p>
            <a:r>
              <a:rPr lang="cs-CZ" dirty="0" smtClean="0"/>
              <a:t>1. sbírání materiálů a dat (různé metody),</a:t>
            </a:r>
          </a:p>
          <a:p>
            <a:r>
              <a:rPr lang="cs-CZ" dirty="0" smtClean="0"/>
              <a:t>2. vyhodnocení,</a:t>
            </a:r>
          </a:p>
          <a:p>
            <a:r>
              <a:rPr lang="cs-CZ" dirty="0" smtClean="0"/>
              <a:t>3. zveřejnění výsledků výzkumu, aby mohl být verifikován (potvrzen) nebo vyvrácen (falzifikace),</a:t>
            </a:r>
          </a:p>
          <a:p>
            <a:r>
              <a:rPr lang="cs-CZ" dirty="0" smtClean="0"/>
              <a:t>4. zařazení výsledků do celku již existujících výsledků.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Výsledky psychologického zkoumání slouží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 popisu lidského prožívání a chování,</a:t>
            </a:r>
          </a:p>
          <a:p>
            <a:r>
              <a:rPr lang="cs-CZ" dirty="0" smtClean="0"/>
              <a:t>2. k vysvětlení,</a:t>
            </a:r>
          </a:p>
          <a:p>
            <a:r>
              <a:rPr lang="cs-CZ" dirty="0" smtClean="0"/>
              <a:t>3. k předpovědi,</a:t>
            </a:r>
          </a:p>
          <a:p>
            <a:r>
              <a:rPr lang="cs-CZ" dirty="0" smtClean="0"/>
              <a:t>4. ke kontrole a řízení.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metody psychologie: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Pozorování (extrospekce)a sebepozorování (introspekce) .</a:t>
            </a:r>
          </a:p>
          <a:p>
            <a:pPr marL="514350" indent="-514350">
              <a:buAutoNum type="arabicPeriod"/>
            </a:pPr>
            <a:r>
              <a:rPr lang="cs-CZ" dirty="0" smtClean="0"/>
              <a:t>Experiment .</a:t>
            </a:r>
          </a:p>
          <a:p>
            <a:pPr marL="514350" indent="-514350">
              <a:buAutoNum type="arabicPeriod"/>
            </a:pPr>
            <a:r>
              <a:rPr lang="cs-CZ" dirty="0" smtClean="0"/>
              <a:t>Analýza produktu činnosti .</a:t>
            </a:r>
          </a:p>
          <a:p>
            <a:pPr marL="514350" indent="-514350">
              <a:buAutoNum type="arabicPeriod"/>
            </a:pPr>
            <a:r>
              <a:rPr lang="cs-CZ" dirty="0" smtClean="0"/>
              <a:t>Rozhovor .</a:t>
            </a:r>
          </a:p>
          <a:p>
            <a:pPr marL="514350" indent="-514350">
              <a:buAutoNum type="arabicPeriod"/>
            </a:pPr>
            <a:r>
              <a:rPr lang="cs-CZ" dirty="0" smtClean="0"/>
              <a:t>Test (dotazník) – uzavření a otevřený.</a:t>
            </a:r>
          </a:p>
          <a:p>
            <a:pPr marL="514350" indent="-514350">
              <a:buAutoNum type="arabicPeriod"/>
            </a:pPr>
            <a:r>
              <a:rPr lang="cs-CZ" dirty="0" smtClean="0"/>
              <a:t>Projektivní test.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Pozorování druhých a sebepozorování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Zkoumá zvnějšku pozorovatelné fyziologické jevy – chování. </a:t>
            </a:r>
          </a:p>
          <a:p>
            <a:r>
              <a:rPr lang="cs-CZ" dirty="0" smtClean="0"/>
              <a:t>Např. křik, pláč, měřené hodnoty – tlak, tepová frekvence.</a:t>
            </a:r>
          </a:p>
          <a:p>
            <a:r>
              <a:rPr lang="cs-CZ" dirty="0" smtClean="0"/>
              <a:t>Výsledky by měly být exaktně přezkoumatelné.</a:t>
            </a:r>
          </a:p>
          <a:p>
            <a:r>
              <a:rPr lang="cs-CZ" dirty="0" smtClean="0"/>
              <a:t>Riziko - vliv předsudků, hodnocení pozorovatele.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Experiment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Vyloučení všech rušivých faktorů (hluk, teplo…).</a:t>
            </a:r>
          </a:p>
          <a:p>
            <a:r>
              <a:rPr lang="cs-CZ" dirty="0" smtClean="0"/>
              <a:t>Vytvoření zvláštních podmínek na rozdíl od klasického pozorování v přirozeném prostředí.</a:t>
            </a:r>
          </a:p>
          <a:p>
            <a:r>
              <a:rPr lang="cs-CZ" dirty="0" smtClean="0"/>
              <a:t>Znaky: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opakovatelnost,</a:t>
            </a:r>
          </a:p>
          <a:p>
            <a:pPr>
              <a:buNone/>
            </a:pPr>
            <a:r>
              <a:rPr lang="cs-CZ" dirty="0" smtClean="0"/>
              <a:t>-  zaměnitelnost subjektů  - x za y,</a:t>
            </a:r>
          </a:p>
          <a:p>
            <a:pPr>
              <a:buNone/>
            </a:pPr>
            <a:r>
              <a:rPr lang="cs-CZ" dirty="0" smtClean="0"/>
              <a:t>-  zjišťuje souvislost mezi příčinou a následkem (akce – reakce).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Analýza produktu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použít pro zkoumání nepřítomné dokonce nežijící osoby.</a:t>
            </a:r>
          </a:p>
          <a:p>
            <a:r>
              <a:rPr lang="cs-CZ" dirty="0" smtClean="0"/>
              <a:t>Rozbor – písemného projevu – deník, dopis,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literární texty,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- výtvarného projevu – kresba,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- odpadky.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Rozhovor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Soubor otázek ke hromadnému zjišťování údajů. </a:t>
            </a:r>
          </a:p>
          <a:p>
            <a:r>
              <a:rPr lang="cs-CZ" dirty="0" smtClean="0"/>
              <a:t>Slouží k získávání dat, ke stanovení diagnózy,   v poradenství a v terapii.</a:t>
            </a:r>
          </a:p>
          <a:p>
            <a:r>
              <a:rPr lang="cs-CZ" dirty="0" smtClean="0"/>
              <a:t>Rozhovor volný nebo standardizovaný. </a:t>
            </a:r>
          </a:p>
          <a:p>
            <a:r>
              <a:rPr lang="cs-CZ" dirty="0" smtClean="0"/>
              <a:t>Možnost sledovat reakce – řeč těla, mimika, gesta, tón hlasu…</a:t>
            </a:r>
          </a:p>
          <a:p>
            <a:r>
              <a:rPr lang="cs-CZ" dirty="0" smtClean="0"/>
              <a:t>Lze aktuálně upřesnit nejasná místa v odpovědi.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(dotazník)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Soubor otázek k hromadnému písemnému zjišťování údajů.</a:t>
            </a:r>
          </a:p>
          <a:p>
            <a:r>
              <a:rPr lang="cs-CZ" dirty="0" smtClean="0"/>
              <a:t>Úspěšnost závisí na těchto kritériích: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Validita</a:t>
            </a:r>
            <a:r>
              <a:rPr lang="cs-CZ" dirty="0" smtClean="0"/>
              <a:t> (platnost)- zjišťuje data, která zjišťovat má.</a:t>
            </a:r>
          </a:p>
          <a:p>
            <a:pPr marL="514350" indent="-514350">
              <a:buAutoNum type="arabicPeriod"/>
            </a:pPr>
            <a:r>
              <a:rPr lang="cs-CZ" b="1" dirty="0" err="1" smtClean="0"/>
              <a:t>Reliabilita</a:t>
            </a:r>
            <a:r>
              <a:rPr lang="cs-CZ" dirty="0" smtClean="0"/>
              <a:t> (přesnost) – při vícerém použití.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Standardizace</a:t>
            </a:r>
            <a:r>
              <a:rPr lang="cs-CZ" dirty="0" smtClean="0"/>
              <a:t> (standard = zaručená úroveň, kvalita).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Normalizace</a:t>
            </a:r>
            <a:r>
              <a:rPr lang="cs-CZ" dirty="0" smtClean="0"/>
              <a:t>  - vytvoření jednotného způsobu vyhodnocení a zařazení výsledků.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(dotazník)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1) </a:t>
            </a:r>
            <a:r>
              <a:rPr lang="cs-CZ" b="1" dirty="0" smtClean="0"/>
              <a:t>otevřené</a:t>
            </a:r>
            <a:r>
              <a:rPr lang="cs-CZ" dirty="0" smtClean="0"/>
              <a:t> (nestrukturované) – Co je to </a:t>
            </a:r>
            <a:r>
              <a:rPr lang="cs-CZ" dirty="0" err="1" smtClean="0"/>
              <a:t>reliabilita</a:t>
            </a:r>
            <a:r>
              <a:rPr lang="cs-CZ" dirty="0" smtClean="0"/>
              <a:t>?</a:t>
            </a:r>
          </a:p>
          <a:p>
            <a:r>
              <a:rPr lang="cs-CZ" dirty="0" smtClean="0"/>
              <a:t>2) </a:t>
            </a:r>
            <a:r>
              <a:rPr lang="cs-CZ" b="1" dirty="0" smtClean="0"/>
              <a:t>uzavřené</a:t>
            </a:r>
            <a:r>
              <a:rPr lang="cs-CZ" dirty="0" smtClean="0"/>
              <a:t> (strukturované) –</a:t>
            </a:r>
          </a:p>
          <a:p>
            <a:r>
              <a:rPr lang="cs-CZ" dirty="0"/>
              <a:t> </a:t>
            </a:r>
            <a:r>
              <a:rPr lang="cs-CZ" dirty="0" smtClean="0"/>
              <a:t>Co znamená slovo </a:t>
            </a:r>
            <a:r>
              <a:rPr lang="cs-CZ" dirty="0" err="1" smtClean="0"/>
              <a:t>reliabilita</a:t>
            </a:r>
            <a:r>
              <a:rPr lang="cs-CZ" dirty="0" smtClean="0"/>
              <a:t> a) platnost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b) přesnost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c) úroveň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d) vyčíslitelnost </a:t>
            </a:r>
          </a:p>
          <a:p>
            <a:pPr>
              <a:buNone/>
            </a:pPr>
            <a:r>
              <a:rPr lang="cs-CZ" dirty="0" smtClean="0"/>
              <a:t>Statisticky se dobře zpracovává, omezuje respondenta v originalitě. </a:t>
            </a:r>
          </a:p>
          <a:p>
            <a:pPr>
              <a:buNone/>
            </a:pPr>
            <a:r>
              <a:rPr lang="cs-CZ" dirty="0" smtClean="0"/>
              <a:t>Lze bodovat.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Projektivní 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Zkoumané osobě se ukazují předlohy   (barevné skvrny, obrázky, fotografie).</a:t>
            </a:r>
          </a:p>
          <a:p>
            <a:r>
              <a:rPr lang="cs-CZ" dirty="0" smtClean="0"/>
              <a:t>Připouštějí různé interpretace.</a:t>
            </a:r>
          </a:p>
          <a:p>
            <a:r>
              <a:rPr lang="cs-CZ" b="1" dirty="0" smtClean="0"/>
              <a:t>Do předlohy se promírá fantazie, přání, zábrany a úzkosti</a:t>
            </a:r>
            <a:r>
              <a:rPr lang="cs-CZ" dirty="0" smtClean="0"/>
              <a:t> testované osoby.</a:t>
            </a:r>
          </a:p>
          <a:p>
            <a:r>
              <a:rPr lang="cs-CZ" dirty="0" smtClean="0"/>
              <a:t>Testy nedokončených vět, </a:t>
            </a:r>
            <a:r>
              <a:rPr lang="cs-CZ" dirty="0" err="1" smtClean="0"/>
              <a:t>Rorschachovy</a:t>
            </a:r>
            <a:r>
              <a:rPr lang="cs-CZ" dirty="0" smtClean="0"/>
              <a:t> skvrny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2910" y="2571744"/>
            <a:ext cx="80724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573</Words>
  <Application>Microsoft Office PowerPoint</Application>
  <PresentationFormat>Předvádění na obrazovce (4:3)</PresentationFormat>
  <Paragraphs>89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Anotace: Tato prezentace se věnuje metodologii psychologie, popisuje empirické metody této vědní disciplíny.</vt:lpstr>
      <vt:lpstr>Psychologie je empirická věda</vt:lpstr>
      <vt:lpstr>Výsledky psychologického zkoumání slouží</vt:lpstr>
      <vt:lpstr>Základní metody psychologie:</vt:lpstr>
      <vt:lpstr>Pozorování druhých a sebepozorování</vt:lpstr>
      <vt:lpstr>Experiment </vt:lpstr>
      <vt:lpstr>Analýza produktu činnosti</vt:lpstr>
      <vt:lpstr>Rozhovor </vt:lpstr>
      <vt:lpstr>Test (dotazník)</vt:lpstr>
      <vt:lpstr>Test (dotazník) II</vt:lpstr>
      <vt:lpstr>Projektivní test: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zkoumání v psychologii</dc:title>
  <dc:creator>monika</dc:creator>
  <cp:lastModifiedBy>user</cp:lastModifiedBy>
  <cp:revision>17</cp:revision>
  <dcterms:created xsi:type="dcterms:W3CDTF">2013-09-09T13:26:10Z</dcterms:created>
  <dcterms:modified xsi:type="dcterms:W3CDTF">2014-03-25T09:59:38Z</dcterms:modified>
</cp:coreProperties>
</file>