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419ED3-CEA1-46C5-A006-F4644B401CD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6F42E4-6D58-4644-B4E6-365424C448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24BE-FDF3-439D-97D2-7DF176F01402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BE13-7961-46EC-98B1-53DC1AB7A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24BE-FDF3-439D-97D2-7DF176F01402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BE13-7961-46EC-98B1-53DC1AB7A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24BE-FDF3-439D-97D2-7DF176F01402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BE13-7961-46EC-98B1-53DC1AB7A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24BE-FDF3-439D-97D2-7DF176F01402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BE13-7961-46EC-98B1-53DC1AB7A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24BE-FDF3-439D-97D2-7DF176F01402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BE13-7961-46EC-98B1-53DC1AB7A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24BE-FDF3-439D-97D2-7DF176F01402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BE13-7961-46EC-98B1-53DC1AB7A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24BE-FDF3-439D-97D2-7DF176F01402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BE13-7961-46EC-98B1-53DC1AB7A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24BE-FDF3-439D-97D2-7DF176F01402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BE13-7961-46EC-98B1-53DC1AB7A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24BE-FDF3-439D-97D2-7DF176F01402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BE13-7961-46EC-98B1-53DC1AB7A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24BE-FDF3-439D-97D2-7DF176F01402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BE13-7961-46EC-98B1-53DC1AB7A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24BE-FDF3-439D-97D2-7DF176F01402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BE13-7961-46EC-98B1-53DC1AB7A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8B24BE-FDF3-439D-97D2-7DF176F01402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27BE13-7961-46EC-98B1-53DC1AB7A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844824"/>
          <a:ext cx="6697662" cy="437880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5539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94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31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Imaginární 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procesy,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VY_32_INOVACE_04.03.08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94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94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Základy společenských věd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94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Pátý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94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31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="0" dirty="0" smtClean="0">
                          <a:latin typeface="Arial" pitchFamily="34" charset="0"/>
                          <a:cs typeface="Arial" pitchFamily="34" charset="0"/>
                        </a:rPr>
                        <a:t>Tato prezentace popisuje imaginární procesy – představivost a fantazii.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87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45 minut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Tato prezentace popisuje imaginární procesy – představivost a fantazii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Zamyslete se nad filmy, které vás zaujaly.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Dětský svět – </a:t>
            </a: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endParaRPr lang="cs-CZ" dirty="0" smtClean="0"/>
          </a:p>
          <a:p>
            <a:r>
              <a:rPr lang="cs-CZ" dirty="0" smtClean="0"/>
              <a:t>Dívčí – upíří sága</a:t>
            </a:r>
          </a:p>
          <a:p>
            <a:r>
              <a:rPr lang="cs-CZ" dirty="0" smtClean="0"/>
              <a:t>Dospělá populace – </a:t>
            </a:r>
            <a:r>
              <a:rPr lang="cs-CZ" dirty="0" err="1" smtClean="0"/>
              <a:t>Avatar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Co je spojuje?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Imaginativní procesy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r>
              <a:rPr lang="cs-CZ" b="1" dirty="0" smtClean="0"/>
              <a:t>Představivost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– vede ke </a:t>
            </a:r>
            <a:r>
              <a:rPr lang="cs-CZ" u="sng" dirty="0" smtClean="0"/>
              <a:t>vzniku pamětných představ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-  jde o mentální reprezentace, tj. reprodukce                                 dříve vnímaného obrazu, který momentálně </a:t>
            </a:r>
            <a:r>
              <a:rPr lang="cs-CZ" u="sng" dirty="0" smtClean="0"/>
              <a:t>nepůsobí na naše smysly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- na rozdíl od vjemu má </a:t>
            </a:r>
            <a:r>
              <a:rPr lang="cs-CZ" u="sng" dirty="0" smtClean="0"/>
              <a:t>původ centrální </a:t>
            </a:r>
            <a:r>
              <a:rPr lang="cs-CZ" dirty="0" smtClean="0"/>
              <a:t>(vzniká bez přímé účasti smyslů),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- představa </a:t>
            </a:r>
            <a:r>
              <a:rPr lang="cs-CZ" u="sng" dirty="0" smtClean="0"/>
              <a:t>bývá neúplná, bez detailů</a:t>
            </a:r>
            <a:r>
              <a:rPr lang="cs-CZ" u="sng" dirty="0"/>
              <a:t>.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Eidetická představa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- zvláštní forma je tzv. </a:t>
            </a:r>
            <a:r>
              <a:rPr lang="cs-CZ" u="sng" dirty="0" smtClean="0"/>
              <a:t>eidetická představa</a:t>
            </a:r>
            <a:r>
              <a:rPr lang="cs-CZ" dirty="0" smtClean="0"/>
              <a:t>, která svou ostrostí, rychlostí a snadností vybavení se blíží vjemům. </a:t>
            </a:r>
          </a:p>
          <a:p>
            <a:r>
              <a:rPr lang="cs-CZ" dirty="0" smtClean="0"/>
              <a:t>Tato schopnost je dána jen některým jedincům (</a:t>
            </a:r>
            <a:r>
              <a:rPr lang="cs-CZ" dirty="0" err="1" smtClean="0"/>
              <a:t>eidetikům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U dospělých je spojována s </a:t>
            </a:r>
            <a:r>
              <a:rPr lang="cs-CZ" u="sng" dirty="0" smtClean="0"/>
              <a:t>fotografickou pamětí</a:t>
            </a:r>
            <a:r>
              <a:rPr lang="cs-CZ" dirty="0" smtClean="0"/>
              <a:t>, která se uplatňuje při reprodukci textu.</a:t>
            </a:r>
          </a:p>
          <a:p>
            <a:r>
              <a:rPr lang="cs-CZ" dirty="0" smtClean="0"/>
              <a:t>Je typická pro děti v dospívání zaniká.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Fantazie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Fantazijní představy jsou </a:t>
            </a:r>
            <a:r>
              <a:rPr lang="cs-CZ" b="1" dirty="0" smtClean="0"/>
              <a:t>výsledkem vnitřních zdrojů jedince.</a:t>
            </a:r>
          </a:p>
          <a:p>
            <a:r>
              <a:rPr lang="cs-CZ" dirty="0" smtClean="0"/>
              <a:t>Jedná se o </a:t>
            </a:r>
            <a:r>
              <a:rPr lang="cs-CZ" u="sng" dirty="0" smtClean="0"/>
              <a:t>konkrétní představy a novotvary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zde se uplatňují </a:t>
            </a:r>
            <a:r>
              <a:rPr lang="cs-CZ" u="sng" dirty="0" smtClean="0"/>
              <a:t>paměťové představy, jsou zpracovány do nových souvislostí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 fantazijním tvoření se uplatňuje </a:t>
            </a:r>
            <a:r>
              <a:rPr lang="cs-CZ" b="1" dirty="0" smtClean="0"/>
              <a:t>řada principů a operací.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Fantazijní operace: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Aglutinace.</a:t>
            </a:r>
          </a:p>
          <a:p>
            <a:r>
              <a:rPr lang="cs-CZ" b="1" dirty="0" smtClean="0"/>
              <a:t>Schematizace.</a:t>
            </a:r>
          </a:p>
          <a:p>
            <a:r>
              <a:rPr lang="cs-CZ" b="1" dirty="0" smtClean="0"/>
              <a:t>Stylizace.</a:t>
            </a:r>
          </a:p>
          <a:p>
            <a:r>
              <a:rPr lang="cs-CZ" b="1" dirty="0" smtClean="0"/>
              <a:t>Zvětšování či zmenšování (hyperbolizace).</a:t>
            </a:r>
          </a:p>
          <a:p>
            <a:r>
              <a:rPr lang="cs-CZ" b="1" dirty="0" err="1" smtClean="0"/>
              <a:t>Synkretizace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Symbolizace.</a:t>
            </a:r>
          </a:p>
          <a:p>
            <a:r>
              <a:rPr lang="cs-CZ" b="1" dirty="0" smtClean="0"/>
              <a:t>Animismus.</a:t>
            </a:r>
          </a:p>
          <a:p>
            <a:r>
              <a:rPr lang="cs-CZ" b="1" dirty="0" smtClean="0"/>
              <a:t>Magismus.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 hlediska okolností vzniku fantazijních představ rozlišujeme: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/>
          </a:bodyPr>
          <a:lstStyle/>
          <a:p>
            <a:r>
              <a:rPr lang="cs-CZ" b="1" dirty="0" smtClean="0"/>
              <a:t>Fantazii úmyslnou 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- v práci – </a:t>
            </a:r>
            <a:r>
              <a:rPr lang="cs-CZ" u="sng" dirty="0" smtClean="0"/>
              <a:t>brainstorming,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- doma – denní snění.</a:t>
            </a:r>
          </a:p>
          <a:p>
            <a:r>
              <a:rPr lang="cs-CZ" b="1" dirty="0" smtClean="0"/>
              <a:t>Fantazii neúmyslnou: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- spontánní myšlenky, které vznikají při </a:t>
            </a:r>
            <a:r>
              <a:rPr lang="cs-CZ" u="sng" dirty="0" smtClean="0"/>
              <a:t>halucinacích nebo ve snech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-  v bdělém stavu jako </a:t>
            </a:r>
            <a:r>
              <a:rPr lang="cs-CZ" u="sng" dirty="0" smtClean="0"/>
              <a:t>reakce na stres a silné emoce.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642918"/>
            <a:ext cx="8229600" cy="5383219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Tvůrčí fantazie</a:t>
            </a:r>
          </a:p>
          <a:p>
            <a:pPr>
              <a:buNone/>
            </a:pPr>
            <a:r>
              <a:rPr lang="cs-CZ" dirty="0" smtClean="0"/>
              <a:t>    -  vědci, spisovatelé.</a:t>
            </a:r>
          </a:p>
          <a:p>
            <a:r>
              <a:rPr lang="cs-CZ" b="1" dirty="0" smtClean="0"/>
              <a:t>Rekonstrukční fantazie</a:t>
            </a:r>
          </a:p>
          <a:p>
            <a:pPr>
              <a:buNone/>
            </a:pPr>
            <a:r>
              <a:rPr lang="cs-CZ" dirty="0" smtClean="0"/>
              <a:t>     - architekti, stavitelé.</a:t>
            </a:r>
            <a:endParaRPr lang="cs-CZ" dirty="0"/>
          </a:p>
          <a:p>
            <a:pPr>
              <a:buNone/>
            </a:pPr>
            <a:r>
              <a:rPr lang="cs-CZ" dirty="0" smtClean="0"/>
              <a:t>Význam fantazie?</a:t>
            </a:r>
          </a:p>
          <a:p>
            <a:pPr>
              <a:buNone/>
            </a:pPr>
            <a:r>
              <a:rPr lang="cs-CZ" dirty="0" smtClean="0"/>
              <a:t>Kdo někdy nepotřebuje dočasně uniknout z reality?</a:t>
            </a:r>
          </a:p>
          <a:p>
            <a:pPr>
              <a:buNone/>
            </a:pPr>
            <a:r>
              <a:rPr lang="cs-CZ" dirty="0" smtClean="0"/>
              <a:t>Fantazie je důležitý prostředek k obohacení života, jako předpoklad kreativity se uplatňuje v jakékoli oblasti života.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Mgr. Kateřina </a:t>
            </a:r>
            <a:r>
              <a:rPr lang="cs-CZ" dirty="0" err="1" smtClean="0"/>
              <a:t>Juklová</a:t>
            </a:r>
            <a:r>
              <a:rPr lang="cs-CZ" dirty="0" smtClean="0"/>
              <a:t> :Základy obecné psychologie,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Hradec Králové 2007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sz="4000" smtClean="0"/>
              <a:t>Zdroj:</a:t>
            </a:r>
          </a:p>
          <a:p>
            <a:pPr>
              <a:buNone/>
            </a:pPr>
            <a:endParaRPr lang="cs-CZ" sz="400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400</Words>
  <Application>Microsoft Office PowerPoint</Application>
  <PresentationFormat>Předvádění na obrazovce (4:3)</PresentationFormat>
  <Paragraphs>71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Anotace: Tato prezentace popisuje imaginární procesy – představivost a fantazii.</vt:lpstr>
      <vt:lpstr>Zamyslete se nad filmy, které vás zaujaly.</vt:lpstr>
      <vt:lpstr>Imaginativní procesy</vt:lpstr>
      <vt:lpstr>Eidetická představa</vt:lpstr>
      <vt:lpstr>Fantazie </vt:lpstr>
      <vt:lpstr>Fantazijní operace:</vt:lpstr>
      <vt:lpstr>Z hlediska okolností vzniku fantazijních představ rozlišujeme:</vt:lpstr>
      <vt:lpstr>  </vt:lpstr>
      <vt:lpstr>        Mgr. Kateřina Juklová :Základy obecné psychologie, Gaudeamus, Univerzita Hradec Králové, Hradec Králové 2007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Imaginární procesy</dc:title>
  <dc:creator>monika</dc:creator>
  <cp:lastModifiedBy>Gymnázium a SOŠ</cp:lastModifiedBy>
  <cp:revision>14</cp:revision>
  <dcterms:created xsi:type="dcterms:W3CDTF">2013-11-01T06:43:50Z</dcterms:created>
  <dcterms:modified xsi:type="dcterms:W3CDTF">2014-03-26T08:01:08Z</dcterms:modified>
</cp:coreProperties>
</file>