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71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7" r:id="rId11"/>
    <p:sldId id="265" r:id="rId12"/>
    <p:sldId id="266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B14F09-D339-4894-AE8E-A43F5D21F06E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57B26B-8713-4A95-A513-7F03016127C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05BDE86-3D96-4FD4-A824-2BB18C5EAFB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1986B-CB56-443C-B503-F1234839DB1B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D5D2E-799A-418C-A68A-2486DE8ACD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1986B-CB56-443C-B503-F1234839DB1B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D5D2E-799A-418C-A68A-2486DE8ACD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1986B-CB56-443C-B503-F1234839DB1B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D5D2E-799A-418C-A68A-2486DE8ACD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1986B-CB56-443C-B503-F1234839DB1B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D5D2E-799A-418C-A68A-2486DE8ACD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1986B-CB56-443C-B503-F1234839DB1B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D5D2E-799A-418C-A68A-2486DE8ACD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1986B-CB56-443C-B503-F1234839DB1B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D5D2E-799A-418C-A68A-2486DE8ACD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1986B-CB56-443C-B503-F1234839DB1B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D5D2E-799A-418C-A68A-2486DE8ACD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1986B-CB56-443C-B503-F1234839DB1B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D5D2E-799A-418C-A68A-2486DE8ACD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1986B-CB56-443C-B503-F1234839DB1B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D5D2E-799A-418C-A68A-2486DE8ACD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1986B-CB56-443C-B503-F1234839DB1B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D5D2E-799A-418C-A68A-2486DE8ACD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1986B-CB56-443C-B503-F1234839DB1B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FD5D2E-799A-418C-A68A-2486DE8ACD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31986B-CB56-443C-B503-F1234839DB1B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FD5D2E-799A-418C-A68A-2486DE8ACDF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url?sa=i&amp;rct=j&amp;q=&amp;esrc=s&amp;frm=1&amp;source=images&amp;cd=&amp;cad=rja&amp;docid=tkSKPCVZK3szWM&amp;tbnid=OoT_fu638uXYqM:&amp;ved=0CAUQjRw&amp;url=http://mobily.hyperinzerce.cz/sim-karty-zlata-cisla/koup%EDm+zlat%E9+%E8%EDslo/&amp;ei=nrlaUtGZHYLcswa2lYCQAg&amp;bvm=bv.53899372,d.Yms&amp;psig=AFQjCNGYPs4FAiKd4fJNhEDpJKTEisEvbA&amp;ust=1381763792490916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url?sa=i&amp;rct=j&amp;q=&amp;esrc=s&amp;frm=1&amp;source=images&amp;cd=&amp;cad=rja&amp;docid=lVLrAdrLP86aVM&amp;tbnid=9raSD2_5z-LFoM:&amp;ved=0CAUQjRw&amp;url=http://vtm.e15.cz/robot-udrzi-detskou-pozornost-pri-vyuce&amp;ei=YLtaUvGiCIHStQbkpYC4Cw&amp;bvm=bv.53899372,d.Yms&amp;psig=AFQjCNFQ_wybGiG7JiWK-Ss18aAB50cx-Q&amp;ust=1381764275434443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url?sa=i&amp;rct=j&amp;q=&amp;esrc=s&amp;frm=1&amp;source=images&amp;cd=&amp;cad=rja&amp;docid=pFN3xYUqh-LQXM&amp;tbnid=fsXd_1nHmCdj2M:&amp;ved=&amp;url=http://linkuj.cz/?id=show&amp;viewnr=4&amp;typ=0&amp;par=133690&amp;ei=ocFaUoWmM4HKtAbN6oEQ&amp;psig=AFQjCNFtkwU9bkrWc_03y-iczEFOcba85Q&amp;ust=1381765922339341" TargetMode="External"/><Relationship Id="rId2" Type="http://schemas.openxmlformats.org/officeDocument/2006/relationships/hyperlink" Target="http://www.google.cz/url?sa=i&amp;rct=j&amp;q=&amp;esrc=s&amp;frm=1&amp;source=images&amp;cd=&amp;cad=rja&amp;docid=pFN3xYUqh-LQXM&amp;tbnid=fsXd_1nHmCdj2M:&amp;ved=&amp;url=http://linkuj.cz/?id=show&amp;viewnr=4&amp;typ=0&amp;par=133690&amp;ei=ocFaUoWmM4HKtAbN6oEQ&amp;bvm=bv.53899372,d.Yms&amp;psig=AFQjCNFtkwU9bkrWc_03y-iczEFOcba85Q&amp;ust=1381765922339341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url?sa=i&amp;rct=j&amp;q=&amp;esrc=s&amp;frm=1&amp;source=images&amp;cd=&amp;cad=rja&amp;docid=flxBbJKQqE0E7M&amp;tbnid=6RYKwcSm8RzXbM:&amp;ved=0CAUQjRw&amp;url=http://www.colosseum.cz/vzdelavani-a-informace/komentare-analytiku/397/6-tydennich-grafu-ktere-stoji-za-pozornost&amp;ei=cMhaUquEHcPXtAai4YHQBQ&amp;bvm=bv.53899372,d.Yms&amp;psig=AFQjCNF7jpNWS-z__-sFnleNmAptmfieDw&amp;ust=1381767653422775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1785925"/>
          <a:ext cx="6697662" cy="4595403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57087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školy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07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07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Psychické stavy </a:t>
                      </a:r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– pozornost, 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VY_32_INOVACE_04.03.09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07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Monika Malá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07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Tematická oblast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Základy společenských věd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07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Pátý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07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Datum tvorby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Září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06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Tato prezentace popisuje psychické stavy. Je zde popsán proces pozornosti, vlivy na pozornost.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8441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pokyn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Tato prezentace slouží jako elektronická učebnice, pro pátý ročník (osmiletého ) gymnázia základů společenských věd – psychologie. Časová dotace 45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minut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Anotace: </a:t>
            </a:r>
            <a:r>
              <a:rPr lang="cs-CZ" dirty="0" smtClean="0"/>
              <a:t>Tato prezentace popisuje psychické stavy. Je zde popsán proces pozornosti, vlivy na pozornost.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 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= psychický stav, který zajišťuje po určitou dobu soustředění člověka na nějaký předmět nebo jev. </a:t>
            </a:r>
          </a:p>
          <a:p>
            <a:pPr>
              <a:buNone/>
            </a:pPr>
            <a:r>
              <a:rPr lang="cs-CZ" dirty="0" smtClean="0"/>
              <a:t>Tato formální psychická funkce souvisí s určitým uvědomovaným obsahem a stavem aktivace.</a:t>
            </a:r>
          </a:p>
          <a:p>
            <a:pPr>
              <a:buNone/>
            </a:pPr>
            <a:r>
              <a:rPr lang="cs-CZ" dirty="0" smtClean="0"/>
              <a:t>Fylogeneticky se pozornost vyvinula z vrozeného, </a:t>
            </a:r>
            <a:r>
              <a:rPr lang="cs-CZ" u="sng" dirty="0" smtClean="0"/>
              <a:t>orientačně pátracího reflexu</a:t>
            </a:r>
            <a:r>
              <a:rPr lang="cs-CZ" dirty="0" smtClean="0"/>
              <a:t>, který můžeme pozorovat u zvířat.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Orientační reakce je projevem připravenosti reagovat na podnět,                                        který je </a:t>
            </a:r>
            <a:r>
              <a:rPr lang="cs-CZ" b="1" dirty="0" smtClean="0"/>
              <a:t>nezvyklý</a:t>
            </a:r>
            <a:r>
              <a:rPr lang="cs-CZ" dirty="0" smtClean="0"/>
              <a:t>,                                                  náhlý nebo neobvykle </a:t>
            </a:r>
            <a:r>
              <a:rPr lang="cs-CZ" b="1" dirty="0" smtClean="0"/>
              <a:t>intenzivní</a:t>
            </a:r>
            <a:r>
              <a:rPr lang="cs-CZ" dirty="0" smtClean="0"/>
              <a:t>                         a může být</a:t>
            </a:r>
            <a:r>
              <a:rPr lang="cs-CZ" b="1" dirty="0" smtClean="0"/>
              <a:t> ohrožující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I když o nás říkají , že jsme nepozorní, není tomu tak, jen pozornost přesouváme jinam.</a:t>
            </a:r>
            <a:endParaRPr lang="cs-CZ" dirty="0"/>
          </a:p>
        </p:txBody>
      </p:sp>
      <p:sp>
        <p:nvSpPr>
          <p:cNvPr id="16386" name="AutoShape 2" descr="data:image/jpeg;base64,/9j/4AAQSkZJRgABAQAAAQABAAD/2wCEAAkGBxQSEhIUEhIUFBQUFBQVFBUVFBQUFRQUFBQWFhQUFBQYHCggGBolGxQUITEhJSkrLi4uFx8zODMsNygtLisBCgoKDg0OGBAQGC0fHCQsLCwsLC0sLCwsLCwsLDcsLCwsLCwsLCwsLCwsLCwsLCwsLDcsLCwsLCwsKywsLywrLP/AABEIALkBEAMBIgACEQEDEQH/xAAcAAEAAAcBAAAAAAAAAAAAAAAAAQIDBAUGBwj/xABBEAACAQMBBQUEBwUGBwAAAAAAAQIDBBEFBhIhMUEHIlFhcRMygZEUI0JSYqGxCHKCkrIVM1NzwdEkNENEoqPw/8QAGQEBAQEBAQEAAAAAAAAAAAAAAAECAwQF/8QAIhEBAQACAgICAwEBAAAAAAAAAAECESExA0EEEhNRYXEi/9oADAMBAAIRAxEAPwDuIAAAAAAAAAAAAAAAABre0G29nZVYUbiq41JR38RhOe7FvCct1Pdzh/IDZAYjStpbW5/uLilN/dUsT/kliX5GQuLhQjKU2oxinKUnwUYpZbb6JIlul0quRhte2rtLL/mbmnSeMqLlmbXiqazJ/I4lt32u17qcqGnuVGjlp1vdq1Vyyn/04vy73LLXI5w6e7KU6uZS3suUnlyk+LfF5b4mbasx29OWnaXYVfcqVGvH2NRfqjYtP1mjXX1dRPyacX8pJZPIsdeqR92TXySNo2d7R6tF9/Eo88Mn/TWsf29RJkTU9jNqqV5DuTy0lwfNG1xZqZbZyx0iADTIAAAAAAAAAAAAAAAAAAAAAAAABktrzUKVJZq1adNJZbnOMeHjxYFyDW6232mx56hbcs92rGf9LZJR7QdMlyv7fw71RQ/qwBmdZ1OFtRqVqjxCnFyfn4JebeF8TynrGtzu7mrcVH3qk2/RfZivJLCOgdtO29O53LW1qxqUlidSdOSlGb6RUovDx/ucrijnbt1xmmZt62eDw/Uz1xqNxWt5W0riq6Mt1unKW8nuvKWXxxlLhnHA13T4ZaNssLbgFrXbHRYqWG1HzeFn0OmbIdk1Oo1X1CLks5pW+80t18pVmuO9+FPwz4LV761WDbuz7tC9nKNrezzF4jRryfuvkqdWT6eEn6Ma5S9cN7exlhu7v0G13fD2FP8A2Ob7e9i9KUJVdNThUisu3cnKFTHNU5S4xl5NtPyO04JZRLZZ05vIGzmv1rKvHG9GUJYaeU00+MZJ8U+B6j2P2ghe28KsPewt+Pgzl/bxsRvReo0I96OFdRS96PBRrYXVcFLyw+jNV7Itrna3EYTlinNqM/Di+DJ/Y3OeK9MJkSnCSeGnlPin5FQ3HMABQAAAAAAAAAAAAAAAABBs1nbbbW20ylv15ZnLPsqUeM6jXgvsx8ZPgvN8CW6Gw3NzGnGU5yjCEU3KUmoxilzbb4JHLdre261oOULODuqi+2+5QT48n70/gkvM47trt7d6nN+2nuUU8woQyqcfDe6zl5v4Y5GrAbnr3ajqV03m5lSg/sUPqkv4l3n8WafVqOTcpNyk3ltttt+Lb5kgKIonUSRFaCJW8UFAuKefElgV6cTna6SMpptbDRtljerBpVF4MlRuMdRKabBqF+sGr3tbOSN1XfUvtjdnpajeU7dZUXmdaS5woxa32vN5UV5yRdp07t2PXlxV0ylK5y8SlGjKWd6dCOFByzz47yT6qMX1N2KVrQjThGEIqMIRUYxXJRisJL4IqnRyq2uqEZxlCcVKM4uMovlKMliSfk02eTNs9BlpeoVaGXuRanSk+cqU+MH5tcn5xZ66kjkn7QOzntrSndwjmdtLdnjOXRqPn/DPd+EpHPq6/a79tk7KNoPpdnGMnmdJKL9OhvCPNPYxtH9GuYxk3uzahJeT5P8AQ9KRZcf0uX7TgA2wAAAAAAAAAAAAABBsiY/WtUp21GrXrS3adKDnJ9cLol1beEl4sluhge0PbWlpdu5yxKtPKoUs8Zy+9LwgsrL9FzZ5a1zWa15WnXuKjqVJc2+SXSMVyjFeCLzbLaWrqN1UuKvDLxThnhTpr3YL/V9W2zBiRQAFQAAEUVIskRUiSumMVoMuaZb00XdGmc62r00XFOBJTpMrwjgipZwOt9g1xbQjXpJ4u5y33vY79GKxFU/KLbbX4s8uXKcE1pdVKNSFWlLcqU5KUJLpJdfNdGvBsTilm49ZgwOxW0sNQtYVopRmu5VhnO5UilvL0eU15NGeOzzhZalZQrU6lKot6FWEoTXjGSaf6l6STRnKbix4+vbKpp1/VozeJUau7nlmOU4T9HHdfxPUGwmtK7s6c896K3Zeq4HLP2iNnMOhfQjz+prNeK40pP4b0c+USj2EbSqnUdCcu7Uwll8pdP8A7zM/1qczTviIkqJjowEspExa3UsEt1Fk2uUyJToyyiFapgb42aVEyJTpMqCIAZBQAAEJHA/2hNqnKpCwpy7sN2rXw+c2s04PHRRe9h9ZR8DuOqXsaFKrWqPEKUJVJP8ADCLk/wBDxprGozua9WvUeZ1ZynL1k84XkuXwM91VmVqVu5ckS0KeWkZ+hSUUkaRiFp8iWpZSSM6Ubv3WBr7CIy5hBYiipTRTKtIzXSLu2hlmw6bp290LLSbTea4HSdnNH5Now1tgYaC8cixu9Mceh1+hpCa5GN1bQU0+A0m3IKlPBSkjZda03cb4GAqU8MK2fsr2idnfRjKWKNxilUTfdU2/qqnqnw9JvwR6JPJk6SfD4HpTYTWXd2NCrJ5nu7lT/Mpvdk/jjPxNYX0xnPbPkGiINubEbSaNC8tq1vU92rBxz92XOE15xkk/geTXTradeTpzW5Vo1N2XhmL4SXimuK8U0expo4728bE+2p/T6EfrKUcXCXOdJe7U9YdfJ/hOfV01v26BsNtDG9tYTTzOKSmvNdTO15tHl/sx2xlZV1x7kuE14rxPTFhf07inGpTkpRks8HnHk/Ab1wtntWt7lMp6k+7kxt8nTeVyKjvlOBzvk4uNbmHMsZCyq90pe03peRjKV+oxayVKF2kvM5fml1i6Xw2W1m99JFP22eRilcOXNlelcdIo6/mnTn+PXbJxZOmWtGDfMuoo7Y21ysRABpHOe3bVfYaVUin3ripCivTjUn8MU2vijzEd1/aVvMQsaXSUq1R+PdUIrh/HL5HCiQZLSqXHJlS002OIl2UCncruv0KhCa4MDW58yCKlxHEmUgJ0yvbLiigitQlhma6Yt82Xt02n8jqmh0kkjkGzl/utL0OqaFfJpcTMWt2to8CS8pJplK1uFgkvbtRTLUjnu1tHGcGhXHX5m67V3WcmjV6nEw3Ej5HWewq/4Xdvx4ShWin+Jbk8fyw+fmciUzeexi53dTxn+8t6sPlKnNP/ANf5ss4qZdO9gA6uIUqkM5zxXVeKKpBolm1jzX2tdncrGrK6tYt2s5Zaj/28n9l45U233X05PpnH7C7fVbSWG8weE4PGPVZPTtzRjKLjOKlGSalGSTUk+aafNHENu+x2O9Krp0lHLblbzeIr/Kn0/dl8+hztnWTeO/Tb7TbylWhzi8/Zk0ms9E+vxKa1iDy4qSXwa+aZxarptxaZ9vTq08PnOElHh92fuyXmmzZdmNX3+uV1+R4Pmb+u56e742vtp0GjeKcsZayZq1pSfBGn27y+7x5cjZLO+kmj5Xi8m8uXs82N1dNntNP5bzMlRoRRirOpOSzkyNvTl1Z9z4/19Yvk+Xe+au0RIRIntecAAHn/APaTm/pNkscFRm8+bqYf9K+Zx1HbP2l6D37CfHDjXj5Jp02uPnl/I4kBntP9xFyWOl1MrBfAAABhtTp4lksTNapTzHJhQJkTxZTRMmStSsnYXW60b9s7rWMZZzKEjLWN444MXh07drt9dWOZbX2u5zxOcUtYfiTS1FvqZtWRldVvt7JgK0hVuMlu6gip942vsnqNarbdcqqn6eym/wDRGnuRufYzDe1Wn+GlWk/TdUf1kjXtm9PRQAOjiAACnUjkofQ0+Zdks3glk9rLVldRjCL4I1G7s4uWVTisvPCKXPnyRtlSi5vjyMTqNNJ4XofP+Tjcsd+ns+NdZMVS01ce7j06Iymn6dGXDHIv7K2zBt9Slay3amDhj4J488LrtvPzXLHKSryhauHIvaUidEcH1ccJj08WWf27RABtgAAHKv2itPc9PpVUs+xuI73lCpGUc/zbi+J5xPZG2mjfTLG6t/tVKUlDyqLvU3/MkeOJRw2nwa4NAXNjX3WZyMso1pGQsbzHB8gMsCEZJ8iIGO1WpwwYku9QqZky0AEUyAAqRZdUpFnFlWnIxY641f05lxGsY+EivTmYbXm+RyUKbJ94s45RNKR1D9nywcrm7r9KdGNFetWanL8qUfmcpqSPRXYjo30fTITksTuZSrv914jT/wDCMX/EXHtnPpv4AOjkAgiIAg0RAErWEYC7hvVceH6mfqcjHUbfM2zl5MftqOvjy+u6vaFPEUjF3dLFRMzKLa7o5Hlw3j/jGOWqrUXlIqFG25FY6Y9M0ABQAAA8udtmzP0PUZzisUrrNaHDgpt/Wx+Enn0mj1E5Gpdpey8NSsp0eCrQ+soSbxiqk8Rb+7JNxfqn0QHkoFS4oSpylCcXGcJOMotYcZReGmujTKYF1b3biZBX6a8zCkUBNVllskJ3TJXFjQgAABPFkuCaMGNLKqwmXFItoxS5k/tTNxdJV4qnDBFTLSMxKoYvLTPbK6JK/u6FtDKVSXfkuO5SjxqS8FwTx5tHrWhRjCMYRSUYpRilyUUsJL4HN+xLY12lu7qvDFxcxWE1iVKhwcYPPJyaUmv3V0OmG8Zpyyu6EGRBplCJEAAAAINEsYYJwAINEQBLGOCYAAAAJZSwWNzqCj1KOrXW6mabe37bfEDYrnXF0Zi6+tt9TBSqNkmQNN7T9mvpDd3Qj9Yl9dBLjUil76/EkuK6r048oPRJoe2Ww/tHKtapKfOdJYSm/vQ8JeXX9Q5kCapTcW1JNNPDTWGn4NPkSgRTJlUZIAKntPIe08imC7FT2vkQdRkgGxHJMpEgIsqpvHVexvs9+lVIXl1H/h6cs0oNf384vm1/hp/NrHLJgNjNiJVXGtdRcaS4xpvhKp+992P5v8zu+g3uFGMUoxSSSSSSS5JJckTRcm5Ap0ZZRUKgAAAAAAAAAAAAAAAAAAMVq1rvJmm3untPkdFlHJZ3NgpdAObSpNEuDdbnRE+SMZX0N+AGuAy1TSZLoW8tOkugGq7RbLULtNzW5UxwqxS3vLeX2l6/NHNtc2KubfLUfa0/v0020vxQ5r9PM7e7KXgSu1l4Aeb2iB33Udl6FfLq0ISb+1jdl/NHDNdu+y6hLO5OrT8F3ZpfNJ/mByQHSZ9k8/s3KfrSa/SbFPslqPncxXpSb/WSA5sDrdn2S01j2larPx3Yxgn/AFP8zZtL2BtqOHC3i2nlSn9Y8+K3s4+AHF9F2Yubpr2dNqP+JPMYfBv3vhk6Rs1sNRtsTn9dVXHeku5H92D6+b/I6JR0V+BkLfQvFAa3RtW+hsejac00zL2ukpdDJUqCQE1GOEVAAAAAAAAAAAAAAAAAAAAAAACDRI6SKgAt5WqfQpSsI+BegDGy0yPgU5aTHwMsGBhv7Hj4D+x4+BmABiFpEfAqLSo+BkyIGPjpsfAqxso+BdgClGgl0J1BEwAAAAAAAAAAAAAAAAAAAAAAAAA//9k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388" name="AutoShape 4" descr="data:image/jpeg;base64,/9j/4AAQSkZJRgABAQAAAQABAAD/2wCEAAkGBxQSEhIUEhIUFBQUFBQVFBUVFBQUFRQUFBQWFhQUFBQYHCggGBolGxQUITEhJSkrLi4uFx8zODMsNygtLisBCgoKDg0OGBAQGC0fHCQsLCwsLC0sLCwsLCwsLDcsLCwsLCwsLCwsLCwsLCwsLCwsLDcsLCwsLCwsKywsLywrLP/AABEIALkBEAMBIgACEQEDEQH/xAAcAAEAAAcBAAAAAAAAAAAAAAAAAQIDBAUGBwj/xABBEAACAQMBBQUEBwUGBwAAAAAAAQIDBBEFBhIhMUEHIlFhcRMygZEUI0JSYqGxCHKCkrIVM1NzwdEkNENEoqPw/8QAGQEBAQEBAQEAAAAAAAAAAAAAAAECAwQF/8QAIhEBAQACAgICAwEBAAAAAAAAAAECESExA0EEEhNRYXEi/9oADAMBAAIRAxEAPwDuIAAAAAAAAAAAAAAAABre0G29nZVYUbiq41JR38RhOe7FvCct1Pdzh/IDZAYjStpbW5/uLilN/dUsT/kliX5GQuLhQjKU2oxinKUnwUYpZbb6JIlul0quRhte2rtLL/mbmnSeMqLlmbXiqazJ/I4lt32u17qcqGnuVGjlp1vdq1Vyyn/04vy73LLXI5w6e7KU6uZS3suUnlyk+LfF5b4mbasx29OWnaXYVfcqVGvH2NRfqjYtP1mjXX1dRPyacX8pJZPIsdeqR92TXySNo2d7R6tF9/Eo88Mn/TWsf29RJkTU9jNqqV5DuTy0lwfNG1xZqZbZyx0iADTIAAAAAAAAAAAAAAAAAAAAAAAABktrzUKVJZq1adNJZbnOMeHjxYFyDW6232mx56hbcs92rGf9LZJR7QdMlyv7fw71RQ/qwBmdZ1OFtRqVqjxCnFyfn4JebeF8TynrGtzu7mrcVH3qk2/RfZivJLCOgdtO29O53LW1qxqUlidSdOSlGb6RUovDx/ucrijnbt1xmmZt62eDw/Uz1xqNxWt5W0riq6Mt1unKW8nuvKWXxxlLhnHA13T4ZaNssLbgFrXbHRYqWG1HzeFn0OmbIdk1Oo1X1CLks5pW+80t18pVmuO9+FPwz4LV761WDbuz7tC9nKNrezzF4jRryfuvkqdWT6eEn6Ma5S9cN7exlhu7v0G13fD2FP8A2Ob7e9i9KUJVdNThUisu3cnKFTHNU5S4xl5NtPyO04JZRLZZ05vIGzmv1rKvHG9GUJYaeU00+MZJ8U+B6j2P2ghe28KsPewt+Pgzl/bxsRvReo0I96OFdRS96PBRrYXVcFLyw+jNV7Itrna3EYTlinNqM/Di+DJ/Y3OeK9MJkSnCSeGnlPin5FQ3HMABQAAAAAAAAAAAAAAAABBs1nbbbW20ylv15ZnLPsqUeM6jXgvsx8ZPgvN8CW6Gw3NzGnGU5yjCEU3KUmoxilzbb4JHLdre261oOULODuqi+2+5QT48n70/gkvM47trt7d6nN+2nuUU8woQyqcfDe6zl5v4Y5GrAbnr3ajqV03m5lSg/sUPqkv4l3n8WafVqOTcpNyk3ltttt+Lb5kgKIonUSRFaCJW8UFAuKefElgV6cTna6SMpptbDRtljerBpVF4MlRuMdRKabBqF+sGr3tbOSN1XfUvtjdnpajeU7dZUXmdaS5woxa32vN5UV5yRdp07t2PXlxV0ylK5y8SlGjKWd6dCOFByzz47yT6qMX1N2KVrQjThGEIqMIRUYxXJRisJL4IqnRyq2uqEZxlCcVKM4uMovlKMliSfk02eTNs9BlpeoVaGXuRanSk+cqU+MH5tcn5xZ66kjkn7QOzntrSndwjmdtLdnjOXRqPn/DPd+EpHPq6/a79tk7KNoPpdnGMnmdJKL9OhvCPNPYxtH9GuYxk3uzahJeT5P8AQ9KRZcf0uX7TgA2wAAAAAAAAAAAAABBsiY/WtUp21GrXrS3adKDnJ9cLol1beEl4sluhge0PbWlpdu5yxKtPKoUs8Zy+9LwgsrL9FzZ5a1zWa15WnXuKjqVJc2+SXSMVyjFeCLzbLaWrqN1UuKvDLxThnhTpr3YL/V9W2zBiRQAFQAAEUVIskRUiSumMVoMuaZb00XdGmc62r00XFOBJTpMrwjgipZwOt9g1xbQjXpJ4u5y33vY79GKxFU/KLbbX4s8uXKcE1pdVKNSFWlLcqU5KUJLpJdfNdGvBsTilm49ZgwOxW0sNQtYVopRmu5VhnO5UilvL0eU15NGeOzzhZalZQrU6lKot6FWEoTXjGSaf6l6STRnKbix4+vbKpp1/VozeJUau7nlmOU4T9HHdfxPUGwmtK7s6c896K3Zeq4HLP2iNnMOhfQjz+prNeK40pP4b0c+USj2EbSqnUdCcu7Uwll8pdP8A7zM/1qczTviIkqJjowEspExa3UsEt1Fk2uUyJToyyiFapgb42aVEyJTpMqCIAZBQAAEJHA/2hNqnKpCwpy7sN2rXw+c2s04PHRRe9h9ZR8DuOqXsaFKrWqPEKUJVJP8ADCLk/wBDxprGozua9WvUeZ1ZynL1k84XkuXwM91VmVqVu5ckS0KeWkZ+hSUUkaRiFp8iWpZSSM6Ubv3WBr7CIy5hBYiipTRTKtIzXSLu2hlmw6bp290LLSbTea4HSdnNH5Now1tgYaC8cixu9Mceh1+hpCa5GN1bQU0+A0m3IKlPBSkjZda03cb4GAqU8MK2fsr2idnfRjKWKNxilUTfdU2/qqnqnw9JvwR6JPJk6SfD4HpTYTWXd2NCrJ5nu7lT/Mpvdk/jjPxNYX0xnPbPkGiINubEbSaNC8tq1vU92rBxz92XOE15xkk/geTXTradeTpzW5Vo1N2XhmL4SXimuK8U0expo4728bE+2p/T6EfrKUcXCXOdJe7U9YdfJ/hOfV01v26BsNtDG9tYTTzOKSmvNdTO15tHl/sx2xlZV1x7kuE14rxPTFhf07inGpTkpRks8HnHk/Ab1wtntWt7lMp6k+7kxt8nTeVyKjvlOBzvk4uNbmHMsZCyq90pe03peRjKV+oxayVKF2kvM5fml1i6Xw2W1m99JFP22eRilcOXNlelcdIo6/mnTn+PXbJxZOmWtGDfMuoo7Y21ysRABpHOe3bVfYaVUin3ripCivTjUn8MU2vijzEd1/aVvMQsaXSUq1R+PdUIrh/HL5HCiQZLSqXHJlS002OIl2UCncruv0KhCa4MDW58yCKlxHEmUgJ0yvbLiigitQlhma6Yt82Xt02n8jqmh0kkjkGzl/utL0OqaFfJpcTMWt2to8CS8pJplK1uFgkvbtRTLUjnu1tHGcGhXHX5m67V3WcmjV6nEw3Ej5HWewq/4Xdvx4ShWin+Jbk8fyw+fmciUzeexi53dTxn+8t6sPlKnNP/ANf5ss4qZdO9gA6uIUqkM5zxXVeKKpBolm1jzX2tdncrGrK6tYt2s5Zaj/28n9l45U233X05PpnH7C7fVbSWG8weE4PGPVZPTtzRjKLjOKlGSalGSTUk+aafNHENu+x2O9Krp0lHLblbzeIr/Kn0/dl8+hztnWTeO/Tb7TbylWhzi8/Zk0ms9E+vxKa1iDy4qSXwa+aZxarptxaZ9vTq08PnOElHh92fuyXmmzZdmNX3+uV1+R4Pmb+u56e742vtp0GjeKcsZayZq1pSfBGn27y+7x5cjZLO+kmj5Xi8m8uXs82N1dNntNP5bzMlRoRRirOpOSzkyNvTl1Z9z4/19Yvk+Xe+au0RIRIntecAAHn/APaTm/pNkscFRm8+bqYf9K+Zx1HbP2l6D37CfHDjXj5Jp02uPnl/I4kBntP9xFyWOl1MrBfAAABhtTp4lksTNapTzHJhQJkTxZTRMmStSsnYXW60b9s7rWMZZzKEjLWN444MXh07drt9dWOZbX2u5zxOcUtYfiTS1FvqZtWRldVvt7JgK0hVuMlu6gip942vsnqNarbdcqqn6eym/wDRGnuRufYzDe1Wn+GlWk/TdUf1kjXtm9PRQAOjiAACnUjkofQ0+Zdks3glk9rLVldRjCL4I1G7s4uWVTisvPCKXPnyRtlSi5vjyMTqNNJ4XofP+Tjcsd+ns+NdZMVS01ce7j06Iymn6dGXDHIv7K2zBt9Slay3amDhj4J488LrtvPzXLHKSryhauHIvaUidEcH1ccJj08WWf27RABtgAAHKv2itPc9PpVUs+xuI73lCpGUc/zbi+J5xPZG2mjfTLG6t/tVKUlDyqLvU3/MkeOJRw2nwa4NAXNjX3WZyMso1pGQsbzHB8gMsCEZJ8iIGO1WpwwYku9QqZky0AEUyAAqRZdUpFnFlWnIxY641f05lxGsY+EivTmYbXm+RyUKbJ94s45RNKR1D9nywcrm7r9KdGNFetWanL8qUfmcpqSPRXYjo30fTITksTuZSrv914jT/wDCMX/EXHtnPpv4AOjkAgiIAg0RAErWEYC7hvVceH6mfqcjHUbfM2zl5MftqOvjy+u6vaFPEUjF3dLFRMzKLa7o5Hlw3j/jGOWqrUXlIqFG25FY6Y9M0ABQAAA8udtmzP0PUZzisUrrNaHDgpt/Wx+Enn0mj1E5Gpdpey8NSsp0eCrQ+soSbxiqk8Rb+7JNxfqn0QHkoFS4oSpylCcXGcJOMotYcZReGmujTKYF1b3biZBX6a8zCkUBNVllskJ3TJXFjQgAABPFkuCaMGNLKqwmXFItoxS5k/tTNxdJV4qnDBFTLSMxKoYvLTPbK6JK/u6FtDKVSXfkuO5SjxqS8FwTx5tHrWhRjCMYRSUYpRilyUUsJL4HN+xLY12lu7qvDFxcxWE1iVKhwcYPPJyaUmv3V0OmG8Zpyyu6EGRBplCJEAAAAINEsYYJwAINEQBLGOCYAAAAJZSwWNzqCj1KOrXW6mabe37bfEDYrnXF0Zi6+tt9TBSqNkmQNN7T9mvpDd3Qj9Yl9dBLjUil76/EkuK6r048oPRJoe2Ww/tHKtapKfOdJYSm/vQ8JeXX9Q5kCapTcW1JNNPDTWGn4NPkSgRTJlUZIAKntPIe08imC7FT2vkQdRkgGxHJMpEgIsqpvHVexvs9+lVIXl1H/h6cs0oNf384vm1/hp/NrHLJgNjNiJVXGtdRcaS4xpvhKp+992P5v8zu+g3uFGMUoxSSSSSSS5JJckTRcm5Ap0ZZRUKgAAAAAAAAAAAAAAAAAAMVq1rvJmm3untPkdFlHJZ3NgpdAObSpNEuDdbnRE+SMZX0N+AGuAy1TSZLoW8tOkugGq7RbLULtNzW5UxwqxS3vLeX2l6/NHNtc2KubfLUfa0/v0020vxQ5r9PM7e7KXgSu1l4Aeb2iB33Udl6FfLq0ISb+1jdl/NHDNdu+y6hLO5OrT8F3ZpfNJ/mByQHSZ9k8/s3KfrSa/SbFPslqPncxXpSb/WSA5sDrdn2S01j2larPx3Yxgn/AFP8zZtL2BtqOHC3i2nlSn9Y8+K3s4+AHF9F2Yubpr2dNqP+JPMYfBv3vhk6Rs1sNRtsTn9dVXHeku5H92D6+b/I6JR0V+BkLfQvFAa3RtW+hsejac00zL2ukpdDJUqCQE1GOEVAAAAAAAAAAAAAAAAAAAAAAACDRI6SKgAt5WqfQpSsI+BegDGy0yPgU5aTHwMsGBhv7Hj4D+x4+BmABiFpEfAqLSo+BkyIGPjpsfAqxso+BdgClGgl0J1BEwAAAAAAAAAAAAAAAAAAAAAAAAA//9k=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155575" y="-1371600"/>
            <a:ext cx="4191000" cy="28575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390" name="AutoShape 6" descr="data:image/jpeg;base64,/9j/4AAQSkZJRgABAQAAAQABAAD/2wCEAAkGBxQSEhIUEhIUFBQUFBQVFBUVFBQUFRQUFBQWFhQUFBQYHCggGBolGxQUITEhJSkrLi4uFx8zODMsNygtLisBCgoKDg0OGBAQGC0fHCQsLCwsLC0sLCwsLCwsLDcsLCwsLCwsLCwsLCwsLCwsLCwsLDcsLCwsLCwsKywsLywrLP/AABEIALkBEAMBIgACEQEDEQH/xAAcAAEAAAcBAAAAAAAAAAAAAAAAAQIDBAUGBwj/xABBEAACAQMBBQUEBwUGBwAAAAAAAQIDBBEFBhIhMUEHIlFhcRMygZEUI0JSYqGxCHKCkrIVM1NzwdEkNENEoqPw/8QAGQEBAQEBAQEAAAAAAAAAAAAAAAECAwQF/8QAIhEBAQACAgICAwEBAAAAAAAAAAECESExA0EEEhNRYXEi/9oADAMBAAIRAxEAPwDuIAAAAAAAAAAAAAAAABre0G29nZVYUbiq41JR38RhOe7FvCct1Pdzh/IDZAYjStpbW5/uLilN/dUsT/kliX5GQuLhQjKU2oxinKUnwUYpZbb6JIlul0quRhte2rtLL/mbmnSeMqLlmbXiqazJ/I4lt32u17qcqGnuVGjlp1vdq1Vyyn/04vy73LLXI5w6e7KU6uZS3suUnlyk+LfF5b4mbasx29OWnaXYVfcqVGvH2NRfqjYtP1mjXX1dRPyacX8pJZPIsdeqR92TXySNo2d7R6tF9/Eo88Mn/TWsf29RJkTU9jNqqV5DuTy0lwfNG1xZqZbZyx0iADTIAAAAAAAAAAAAAAAAAAAAAAAABktrzUKVJZq1adNJZbnOMeHjxYFyDW6232mx56hbcs92rGf9LZJR7QdMlyv7fw71RQ/qwBmdZ1OFtRqVqjxCnFyfn4JebeF8TynrGtzu7mrcVH3qk2/RfZivJLCOgdtO29O53LW1qxqUlidSdOSlGb6RUovDx/ucrijnbt1xmmZt62eDw/Uz1xqNxWt5W0riq6Mt1unKW8nuvKWXxxlLhnHA13T4ZaNssLbgFrXbHRYqWG1HzeFn0OmbIdk1Oo1X1CLks5pW+80t18pVmuO9+FPwz4LV761WDbuz7tC9nKNrezzF4jRryfuvkqdWT6eEn6Ma5S9cN7exlhu7v0G13fD2FP8A2Ob7e9i9KUJVdNThUisu3cnKFTHNU5S4xl5NtPyO04JZRLZZ05vIGzmv1rKvHG9GUJYaeU00+MZJ8U+B6j2P2ghe28KsPewt+Pgzl/bxsRvReo0I96OFdRS96PBRrYXVcFLyw+jNV7Itrna3EYTlinNqM/Di+DJ/Y3OeK9MJkSnCSeGnlPin5FQ3HMABQAAAAAAAAAAAAAAAABBs1nbbbW20ylv15ZnLPsqUeM6jXgvsx8ZPgvN8CW6Gw3NzGnGU5yjCEU3KUmoxilzbb4JHLdre261oOULODuqi+2+5QT48n70/gkvM47trt7d6nN+2nuUU8woQyqcfDe6zl5v4Y5GrAbnr3ajqV03m5lSg/sUPqkv4l3n8WafVqOTcpNyk3ltttt+Lb5kgKIonUSRFaCJW8UFAuKefElgV6cTna6SMpptbDRtljerBpVF4MlRuMdRKabBqF+sGr3tbOSN1XfUvtjdnpajeU7dZUXmdaS5woxa32vN5UV5yRdp07t2PXlxV0ylK5y8SlGjKWd6dCOFByzz47yT6qMX1N2KVrQjThGEIqMIRUYxXJRisJL4IqnRyq2uqEZxlCcVKM4uMovlKMliSfk02eTNs9BlpeoVaGXuRanSk+cqU+MH5tcn5xZ66kjkn7QOzntrSndwjmdtLdnjOXRqPn/DPd+EpHPq6/a79tk7KNoPpdnGMnmdJKL9OhvCPNPYxtH9GuYxk3uzahJeT5P8AQ9KRZcf0uX7TgA2wAAAAAAAAAAAAABBsiY/WtUp21GrXrS3adKDnJ9cLol1beEl4sluhge0PbWlpdu5yxKtPKoUs8Zy+9LwgsrL9FzZ5a1zWa15WnXuKjqVJc2+SXSMVyjFeCLzbLaWrqN1UuKvDLxThnhTpr3YL/V9W2zBiRQAFQAAEUVIskRUiSumMVoMuaZb00XdGmc62r00XFOBJTpMrwjgipZwOt9g1xbQjXpJ4u5y33vY79GKxFU/KLbbX4s8uXKcE1pdVKNSFWlLcqU5KUJLpJdfNdGvBsTilm49ZgwOxW0sNQtYVopRmu5VhnO5UilvL0eU15NGeOzzhZalZQrU6lKot6FWEoTXjGSaf6l6STRnKbix4+vbKpp1/VozeJUau7nlmOU4T9HHdfxPUGwmtK7s6c896K3Zeq4HLP2iNnMOhfQjz+prNeK40pP4b0c+USj2EbSqnUdCcu7Uwll8pdP8A7zM/1qczTviIkqJjowEspExa3UsEt1Fk2uUyJToyyiFapgb42aVEyJTpMqCIAZBQAAEJHA/2hNqnKpCwpy7sN2rXw+c2s04PHRRe9h9ZR8DuOqXsaFKrWqPEKUJVJP8ADCLk/wBDxprGozua9WvUeZ1ZynL1k84XkuXwM91VmVqVu5ckS0KeWkZ+hSUUkaRiFp8iWpZSSM6Ubv3WBr7CIy5hBYiipTRTKtIzXSLu2hlmw6bp290LLSbTea4HSdnNH5Now1tgYaC8cixu9Mceh1+hpCa5GN1bQU0+A0m3IKlPBSkjZda03cb4GAqU8MK2fsr2idnfRjKWKNxilUTfdU2/qqnqnw9JvwR6JPJk6SfD4HpTYTWXd2NCrJ5nu7lT/Mpvdk/jjPxNYX0xnPbPkGiINubEbSaNC8tq1vU92rBxz92XOE15xkk/geTXTradeTpzW5Vo1N2XhmL4SXimuK8U0expo4728bE+2p/T6EfrKUcXCXOdJe7U9YdfJ/hOfV01v26BsNtDG9tYTTzOKSmvNdTO15tHl/sx2xlZV1x7kuE14rxPTFhf07inGpTkpRks8HnHk/Ab1wtntWt7lMp6k+7kxt8nTeVyKjvlOBzvk4uNbmHMsZCyq90pe03peRjKV+oxayVKF2kvM5fml1i6Xw2W1m99JFP22eRilcOXNlelcdIo6/mnTn+PXbJxZOmWtGDfMuoo7Y21ysRABpHOe3bVfYaVUin3ripCivTjUn8MU2vijzEd1/aVvMQsaXSUq1R+PdUIrh/HL5HCiQZLSqXHJlS002OIl2UCncruv0KhCa4MDW58yCKlxHEmUgJ0yvbLiigitQlhma6Yt82Xt02n8jqmh0kkjkGzl/utL0OqaFfJpcTMWt2to8CS8pJplK1uFgkvbtRTLUjnu1tHGcGhXHX5m67V3WcmjV6nEw3Ej5HWewq/4Xdvx4ShWin+Jbk8fyw+fmciUzeexi53dTxn+8t6sPlKnNP/ANf5ss4qZdO9gA6uIUqkM5zxXVeKKpBolm1jzX2tdncrGrK6tYt2s5Zaj/28n9l45U233X05PpnH7C7fVbSWG8weE4PGPVZPTtzRjKLjOKlGSalGSTUk+aafNHENu+x2O9Krp0lHLblbzeIr/Kn0/dl8+hztnWTeO/Tb7TbylWhzi8/Zk0ms9E+vxKa1iDy4qSXwa+aZxarptxaZ9vTq08PnOElHh92fuyXmmzZdmNX3+uV1+R4Pmb+u56e742vtp0GjeKcsZayZq1pSfBGn27y+7x5cjZLO+kmj5Xi8m8uXs82N1dNntNP5bzMlRoRRirOpOSzkyNvTl1Z9z4/19Yvk+Xe+au0RIRIntecAAHn/APaTm/pNkscFRm8+bqYf9K+Zx1HbP2l6D37CfHDjXj5Jp02uPnl/I4kBntP9xFyWOl1MrBfAAABhtTp4lksTNapTzHJhQJkTxZTRMmStSsnYXW60b9s7rWMZZzKEjLWN444MXh07drt9dWOZbX2u5zxOcUtYfiTS1FvqZtWRldVvt7JgK0hVuMlu6gip942vsnqNarbdcqqn6eym/wDRGnuRufYzDe1Wn+GlWk/TdUf1kjXtm9PRQAOjiAACnUjkofQ0+Zdks3glk9rLVldRjCL4I1G7s4uWVTisvPCKXPnyRtlSi5vjyMTqNNJ4XofP+Tjcsd+ns+NdZMVS01ce7j06Iymn6dGXDHIv7K2zBt9Slay3amDhj4J488LrtvPzXLHKSryhauHIvaUidEcH1ccJj08WWf27RABtgAAHKv2itPc9PpVUs+xuI73lCpGUc/zbi+J5xPZG2mjfTLG6t/tVKUlDyqLvU3/MkeOJRw2nwa4NAXNjX3WZyMso1pGQsbzHB8gMsCEZJ8iIGO1WpwwYku9QqZky0AEUyAAqRZdUpFnFlWnIxY641f05lxGsY+EivTmYbXm+RyUKbJ94s45RNKR1D9nywcrm7r9KdGNFetWanL8qUfmcpqSPRXYjo30fTITksTuZSrv914jT/wDCMX/EXHtnPpv4AOjkAgiIAg0RAErWEYC7hvVceH6mfqcjHUbfM2zl5MftqOvjy+u6vaFPEUjF3dLFRMzKLa7o5Hlw3j/jGOWqrUXlIqFG25FY6Y9M0ABQAAA8udtmzP0PUZzisUrrNaHDgpt/Wx+Enn0mj1E5Gpdpey8NSsp0eCrQ+soSbxiqk8Rb+7JNxfqn0QHkoFS4oSpylCcXGcJOMotYcZReGmujTKYF1b3biZBX6a8zCkUBNVllskJ3TJXFjQgAABPFkuCaMGNLKqwmXFItoxS5k/tTNxdJV4qnDBFTLSMxKoYvLTPbK6JK/u6FtDKVSXfkuO5SjxqS8FwTx5tHrWhRjCMYRSUYpRilyUUsJL4HN+xLY12lu7qvDFxcxWE1iVKhwcYPPJyaUmv3V0OmG8Zpyyu6EGRBplCJEAAAAINEsYYJwAINEQBLGOCYAAAAJZSwWNzqCj1KOrXW6mabe37bfEDYrnXF0Zi6+tt9TBSqNkmQNN7T9mvpDd3Qj9Yl9dBLjUil76/EkuK6r048oPRJoe2Ww/tHKtapKfOdJYSm/vQ8JeXX9Q5kCapTcW1JNNPDTWGn4NPkSgRTJlUZIAKntPIe08imC7FT2vkQdRkgGxHJMpEgIsqpvHVexvs9+lVIXl1H/h6cs0oNf384vm1/hp/NrHLJgNjNiJVXGtdRcaS4xpvhKp+992P5v8zu+g3uFGMUoxSSSSSSS5JJckTRcm5Ap0ZZRUKgAAAAAAAAAAAAAAAAAAMVq1rvJmm3untPkdFlHJZ3NgpdAObSpNEuDdbnRE+SMZX0N+AGuAy1TSZLoW8tOkugGq7RbLULtNzW5UxwqxS3vLeX2l6/NHNtc2KubfLUfa0/v0020vxQ5r9PM7e7KXgSu1l4Aeb2iB33Udl6FfLq0ISb+1jdl/NHDNdu+y6hLO5OrT8F3ZpfNJ/mByQHSZ9k8/s3KfrSa/SbFPslqPncxXpSb/WSA5sDrdn2S01j2larPx3Yxgn/AFP8zZtL2BtqOHC3i2nlSn9Y8+K3s4+AHF9F2Yubpr2dNqP+JPMYfBv3vhk6Rs1sNRtsTn9dVXHeku5H92D6+b/I6JR0V+BkLfQvFAa3RtW+hsejac00zL2ukpdDJUqCQE1GOEVAAAAAAAAAAAAAAAAAAAAAAACDRI6SKgAt5WqfQpSsI+BegDGy0yPgU5aTHwMsGBhv7Hj4D+x4+BmABiFpEfAqLSo+BkyIGPjpsfAqxso+BdgClGgl0J1BEwAAAAAAAAAAAAAAAAAAAAAAAAA//9k=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155575" y="-1371600"/>
            <a:ext cx="4191000" cy="28575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Činnost pozornosti závisí: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7194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Na vnitřním </a:t>
            </a:r>
            <a:r>
              <a:rPr lang="cs-CZ" b="1" dirty="0" smtClean="0"/>
              <a:t>vyladění jedince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Jste-li ohroženi </a:t>
            </a:r>
            <a:r>
              <a:rPr lang="cs-CZ" dirty="0" smtClean="0"/>
              <a:t>– jste citlivější k podnětům.</a:t>
            </a:r>
          </a:p>
          <a:p>
            <a:r>
              <a:rPr lang="cs-CZ" dirty="0" smtClean="0"/>
              <a:t>Schopnost reagovat vyplývá z </a:t>
            </a:r>
            <a:r>
              <a:rPr lang="cs-CZ" b="1" dirty="0" smtClean="0"/>
              <a:t>potřeby bezpečí a jistoty.</a:t>
            </a:r>
          </a:p>
          <a:p>
            <a:r>
              <a:rPr lang="cs-CZ" dirty="0" smtClean="0"/>
              <a:t>Potřebná je i orientace v prostředí – </a:t>
            </a:r>
            <a:r>
              <a:rPr lang="cs-CZ" b="1" dirty="0" smtClean="0"/>
              <a:t>zvídavost</a:t>
            </a:r>
            <a:r>
              <a:rPr lang="cs-CZ" dirty="0" smtClean="0"/>
              <a:t>.</a:t>
            </a:r>
          </a:p>
          <a:p>
            <a:r>
              <a:rPr lang="cs-CZ" dirty="0" smtClean="0"/>
              <a:t>Člověk má obecnou tendenci poznávat.</a:t>
            </a:r>
          </a:p>
          <a:p>
            <a:r>
              <a:rPr lang="cs-CZ" dirty="0" smtClean="0"/>
              <a:t>Pozornost je jedním z mechanismů regulace psychické aktivity.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5362" name="AutoShape 2" descr="data:image/jpeg;base64,/9j/4AAQSkZJRgABAQAAAQABAAD/2wCEAAkGBhQSEBUUEhQWFBQUFxQVFRQXFxQVFBQUFRQVGBYUFRQXHCYeGBkkGRQVHzAgJCcpLCwsFyAxNTAqNSYrLCkBCQoKDgwOGg8PGi0kHyQqKSosLCwsKiksLCwsLCwsLCwsLCwsLCwsLCwpKSwsLCwsLCwsLCwsLCwpLCwsKSwpLP/AABEIAKgBLAMBIgACEQEDEQH/xAAcAAAABwEBAAAAAAAAAAAAAAAAAQMEBQYHAgj/xABMEAABAwEEBgUJBAcFBwUAAAABAAIRAwQSITEFBkFRYXEigZGhsQcTFEJSksHR8CMyU2IVJXKywuHxFkNUgoMzY3Oiw9LTJER0k7P/xAAZAQACAwEAAAAAAAAAAAAAAAAAAwECBAX/xAApEQACAgEDBAIBBAMAAAAAAAAAAQIRAxIhMRRBUWEEEzIiQnGBI8HR/9oADAMBAAIRAxEAPwCuErklESgspcEoiUaIuQSc3kRcjvIlAAvIi5clFdKADlalqbU/VD/2bT4LLFpeqT/1TUH5bR4IRKM7ovju8UoX8UnSZvHHmuiMPgrFByxwiZ3Lo1BM7+5NAEoEAO2uGC7a4AZSmzEqApAWpugc0q1IALotUgPGuGXD4rs1BdgpOlTAa0mZdPVC5GJ4KQOQly8dyTazHdn2hcA4IA6e4JJ5RuhBsIA5FMuGSbVAWmIUiHCI7t6bVhedxChgN2nBC8lxTw2bkg9pCgAE4rghG04rou49aAOfNhC6gSUmXqCTolaMan6jP/xz+8s1c5aGXfqQ/wDAP76CUZdKAK5JQBUFRUFHK4BRhyAFJRXlwXIryCRSUS5DkUoJOkAFxKe2Kj6xUN0WhHU6EjTDRJMKMr6XE9Bs8TPcpCmfSKkN+4J/zHfy3DgnlHVPpEhpdAwAmZxVLXc1rEuxBfpA53SeqR2tKuOqmuLBZ6lme26S2pccDIJe37rgYIx2qt2vVp15xAgXcsc9wUbVsVUYObMdo5HMKya7EPGS2IwMiF1MqzapaPstrsQpEltqYXG844mXG6M4IgtG8Qeut1aZa4tOYJB5gwQrGWcNIQSjUkuwVIsXYuwUixyF9ADm8lG1AmV9GHqbAf8ApWQ3IxXTGUcwiwHxq/W5AcymjHpQVFNgLloRRAk4DefhvSths96Sch3/AMk10pagASMh6xzPL5BLlkp0jRiw6lb4GVu0wGmGtnnh3DFMH6y4wWAxtmFFWusTOcc4lMrhEdShX3Y5xgtki52HSzXwBgd2BTrz5VGpHpjHlw3+KlbBpRzBDukAQOIHAq2quRUsN7xJx9fFcGoiGOIyK5Kkzhl6K+uCUGlBB24rQajv1Kf+D/Gs8c5X+q79S/6I/fUFkZqUSEoIKhhGCuQulIAvIry4QCgkUvISuIRoJFrPSvO4bVxpq13AKbT0qpx4MGfbgO1WjQ2qFd9AVWNBBODSQHO2YThA571WrdqxaWaSbTrsDX1APNw4Ob5sEyQRugz/ADCW5Ld+DZihX9lr1G1aBbejo79/JaJZdFtAw7U00PYRSptY3YAFN0mLIm5M1ZHp2QwtWi2OEFoPMKvaT1RpkSwXTjyx4FXF7UxtQwRK48EY5XyZRpTQ7rNUbVYMaZDhxukEjNRls0uy016z2Atl14A54gXu+T1q6a2UiKZIxG0fELLdHh7bSei664wDBg4b8tifinqRGbHX9kwCuiiq0y04gjgRCIFaEclqhRpXcpIFdAqQFQjC4auwEAEUJK7DUd1AHIejLyug1KULMXuDWiXOMAcSgOSSsdoHmg3bt3nNJWjR/nMxls4fUJawaArPqVIbAY4j9p4bBaFaa+iDTsgcBDjdmcCMMj1wFlctzrQjSRl2k9DODcoAkwomvYjd4wD8PFy1q1aNaanm3NPRBd1D+hVdtlhptl2ybgPIgz2wrxmQ4FHo2b7RoI9Ygnm0nxCUpMknjA+u1WCnoqmATel0z3YpGjowtDd8gnmT8oUyZEUM9E1c2H9ofEJ8VwzR12qI2jxx+CJzlaErMnyIU7OiUmivISrmcC0Csf1N/pD95Z9K0CvUjREQD9kJM5SUFkZuUFzKEqSp1KErmUJQA5Fgqfhv913yR/o6r+G/3HfJaMKVp9sroWW1H+9PasvUx8GvpvZnI0bV/Cf7jvkpPV7VurWtDWOY5rc3Oc0gBozz2q6fo61H++d2payCtRdedUNTCLp7cOxD+QmtkTH49Pkt9moBjWtaIDQA0buKS0jYmvEwC9uIcQCW5TB2SEhYNLtqcCT3bF3pm1GnRlgJxEwJME4qlpoaoyU0iPr2inTh1QgNdk85dZ2LizaUpmpdo1A/aQH3wBynBSdls32bQ6MAOWWxBlmYwGBie1Qo0hzmrOrRarjROZTR1oec7kczPal7QJe0Hcf5praNBXsBUqNG5r3AdeKHuRHSluMHWEWh/m3Dok9ItnBoGOOzGO1WGhYm0qbKdMANptApgZXQMky0WRTqmn+Xo77owPPE48wpCo6MOZB+CIJJEZpNySKN5TtHuqmi+m0uMOBgSQMCJ65VGGhK/wCDU90rXq1pbVfAxgSdwJnCexKCyt3d5TFnUdjNPBbMgboSv+DU90roaDtH4NT3Ste9Ebu7yj9GHHtKnqV4F/R7MkboG0fgVPdKWZq7af8AD1fcK1bzA49pXQZxPaUdQvAfR7MrGrlq/wAPV9xyP+zdq/w9X3CtUx9p3aUePtO94o6leA+j2ZX/AGbtX+Hq+4VL6rav1m2lrqtF7WgO6TmkCbpjEq+Y+073iieSAcSeZJQ/kJ7UWhhcZJ2MhQFNjYaXXnEwM5cZlJ2HTtOsXUw4VGjovaQQ9hy6xgpujRBaJXHoTBk0AkyYAEk7TvKlR2HuSsRdotpqecnNsEFVXWDVRwouutv4HLOZaQY4hverhbGk9FuwY/KVXrTb/NVixzK4EBwqNJdSyGBnLEx1KGrLwk0ZjabKabgRM4zM5l2Ajfgm1bT8OIGJkHsie4d61Cto5ld19wvXcnRGe/fzVM0l5OKo85WpNBZIuNnplpiTG7rmFWMuzGzS5GFitdSsTcYXENIN0SZOE4c3dq5Ohq/4NT3StJ1X1ZbZaAaRNR2NQ8fZHAKZ9Gb9EoWdLsZMuPW+THf0LX/Bqe675Iv0JaPwanuuWx+YH0Sj8yPqVPULwK6f2Y07QtcYmlUAGctMKeraap+gGgGuFQsAy6JIMzK0Z9nBEESDgc0xfq5ZyI802M8kdRHwSsFdzGTo+r+G/wB13yReg1PYf7rvktuOjWxGPaUk7RLfaeP8xU9RHwR0/sxU2Op7DvdKL0Sp7DvdK2Z2hv8AeVO3+STOhD+NU/5fkjqI+A6f2KaVtrLOQKjhiJwxjmot+ullGb/A+BWe+mUnVvNk36u5xc8jCcSVa7Fqe9zQ4OY0EA4DGCs8oxRrS2JQa72c5ecPKm4qQo2oVAHiQCJEiDuxHUubbarPZWtvhoJwaGtvOcQMYaBKrOmdccCKbC10Qb0AgH8oOBUKN8Al4JHV7TbatWswYGlUIHFubT4jqV4s1cObisU1KtEaUcNj2meoXvh3rarHRF1Xa0ypFptONsDLQAbpw2jiEVrokjoPuHAzAOWyCq9pO0k6QpURhFGq/n0mACNowKWdSe31C7ix10jqkK1+S8cSe9klToVTWvPewsEXRBvDf0pgzywUjWtIA45AbzuVPtFve12Aqt3gu+cppqxrE6rpF9J0m7TJYJnEEXyZzMEd6E+yJyYe7fBeBQa03yBfIidoG4HcqjrTrFdBN6GN7zl8Y61aNIUiWHErEvKHpMm0U6Dcm9N3EzDfietR+UtKKYqitb3ND1ZpE0nVc33ne60xdHZ28grO0rGdWta7VQwa3zlP2HEDnddmO9aXq/rPSrwzGnVAH2b8C4R95hycOXYlzg0E4S/JonUESNLFBokEEABE54AkkADMnADrVV1x119FLadK6+ob16TPmwACJAzcZmOCzzSumatYzVqOfzPRHUMB2LRDA5KxscTlua67WSygwbRSB/bb4zCgauv7Klvp2SgA8OvecqzgAGkwyM8QBP8AVZVarSb7BsxGzYNxTjVu1ilbRWOAZUa1x/Ldh37xPUnr48VuXeJLg9EWc4JrXt7abnGpLGtE3zFzbPKI2pu6qSyWugjHIEHmkm6YIGIa4flIn3So1CY4m7aH+j64fLgQQYIIxBBEhL2hrAJOSZ2fSTbkhpaOLS3Hrz5qNsOlxXtjmAy2i1pO6+9xAnkGntRdKiuhtt8ElUsJqtgksad33iPgu6zmMYRz60vb6l1hKpOktYQCROSVJqOyLY08n8Fosz5aJziDzSizjROvhZbhSe5poPABPsVHT0i7sBGQ6lo8pEouPJaUdLAgggqFAI0SCAAggggAoRQukEAef9W2ec0jVfsF+O2PALabC77Nn7I8FkuoVEnzjjwHxWoekFtBt37xaAJ5YlaJ/qyUPhDVS8shdbgC28R02TccCQ5p3DfyWdMrO85DsSTj1gZK+W996m578AJjef6/FZ3WrjzhjPEk7ANy0RNHyoRhFUWDUChe0lPs06h8Gj95bjYB0FjfklshdaK1WDdDGsvbA5xBu84aFsdmqgDMKkotzujBL8DKPKXpSpZtK0KtMw4UcNxF90tPAgqx6O8otmq0wXE0nx0muBIB4OGBCrHlnpH0izvjC5UbOzBzTn1qn2UkbMCpcbQ6G/JftaNeqbARR6bj60Q0Ku+S+2OfplpJkmnWn3QfgFDWigXCYwCsvkh0E8Wl1rdg0NcwN9Yl8QQIygHbtVoQVOiMrb2RsekP9meS8/a8WW7pEk+tSaRz6Qw91b1aLXeER3rJ/KloX7az1QT0r1Mg5COkDPW5RHHKMtT4KwhLRp72NdC6MqUQw1Gn7Voc1wxEbju2dqn69ikC4Om3Frh6rhiOlIjcYlMdX6dQEMqkuloukmTA9U8Fa6dCBOwDAcEVbO5FOGNRmSmhNIGrSF770Ak7wRgeakVW9XH7RkLwjhfeB4Kxysk1TOLmiozaQahtaNYRZaMiDUdIptO/a4jcPkFIW/SNOhTNSq66xsSYJzMDAAkrHtJ6ZdaazqjyTiQ0bGsB6LQNmEdZ4pmHHrdvgrjhqYwt1Z1R7nOJLibxJ2nOU3jo8p7svh2pascZ6vAj4dxwzDE1MY2Z+AHw2fy6Rrex3bG/7M73+IPySdShcpu3uvE75d/KE8DMpG4gbjGfNIWwS3r8M0EVtZtWhNLNbRpl33S1pB2CQMCpK0Wik4XiG772Comp1oNSwsB9UFo4hpgd0KO0xYHCbjiBuk+Cx12MqRL6163NptIv8gMz1bAoDyca3tpWms6tLaVRrSHQXEua44QMciexU3SzLhmoYnfmfinWjyABdyjD6+vinQgqLpanpNxtXlCsV0i+48qbz8OXaN4WIadqPe57xUdcLnEACJZewEg4mIGGHNP6rjd5lo2bSCe4n4CCQGtuqAg4ydwxPL+vYArKCTsZHFGKpDWyXA2dm8wBnvWjeT3Xim6LLUqS4QKJdPS/3d45xs7NyzawuGZxO84ntOWOwcVJ06UvYWAX77I33r4gjiMFGSClGmWcdUTd0ECiXLMYaCCJQAaCCCAAhKCCAMf1Os1yi6c73grc+rebTGyBP7IGPbkqhqPjZz+18FaqNQAE7mt8CSmt1kbNcHppkFrZbjeuAfdGO6Y+u1Z+9+JJ2mOr6Herjp0ww73x2OE/XJVS0WMmBkMe2VrgxvyIufBpvkfoRZKrvarfu02fElXuFXfJ9YPNWCmNri95/wAzj8AFZLq1x4MyWnYrXlAtN2wVQJ6V1nU5wnulZ/ouyNcAFo+uNjv2Z43C97pB+BWbmk6hUbcBuuIbd9lxyA4H62LPlTb2GWlRZdC6p+kVPNnBk3nne0bJ4q70LOynUcxgADQzARhN6B2Kuu1iFlomjQIfaSJqP9SmY2nIkbB2p/qfZS2i5znFzqj3Oc52LnHASexXxpR27ilCcv8AK9lwvZNnNU/ym0CbI1wEllVh6nBzf4grmRio3T1Nj6LmPBII2bIMg9oCZNbDcf5Kin6uMvBrnOGHUO/YrBarSC0ikQXZSMWt4kjwSWi9GU7olgPMSj1htXmaR83AdENGyT9SsyVK2dHLNav4OtV6cPqQSWhtNoneL89eSsNe0tpsL3uDWtBLnHIAbSs90brO+iCGUpGAxqB2Q4hsnGZlQet+vrrWwUmNuMaZeZ++4ZDD1Ric8TySfpc3aZxZOUp7pjzWzXM2s3KQLaLTPSwNQj1iBkImB28K1UN3EDHbGXZn/XlLWnXHtAHmPj1fQhLOGGDj2Ddw6vrE7YRUVSNcUktji1WiRIM/X8/HqjrLbTfwiQCDInaPilbVWOIgHjkfr63JXUjVirb7VVpUSwObTc83zEgFohsDMkjkrpGfJk0yVjavpmsAYptymcThtwlM7NXqucXvJIyc3LonO6MgpS0WdzXllRpa5ri1zTgWuyII4EJNojPiDswgY9ykHBt3Zf8AyaawUYNmc4Xib1KcJnNvNXTSOj6dNj6lQC6xrnuPBoJPgsJ9FLHBzSWkEFrhsObSOsKZ01r5a6tiNCs5jg8t+0Au1HAGS0gdEiYyAySZY7ZWcWnZVtK2x1qtDn5XiYbsa3YByCl9C2aBBOAN0bZG3DLameirJEuOeI5ZKVsTruB25c8ym+i2HHvqfJI07KOiYx3xji4D4lIPaS66YExdJLiDOwwRBwT2jkOB8C4/AJK0Mw3kbP2WE/xEKDbsRj9Gmm4EGQSMsADe4zvKlNA1A21We8QB52nMkARfGcpK01Zp4Yl0XeOPiIx5ItDmi6tRFcXqRewOByhxyPCe6VSXDFtbbG6oLkI1yDCGgiQQAaCJCUAGgiQQBjuobv8A055qw2mQw/mY35FVjyfv+yeOKuBoXqY4tI69ivk2mzSnsiK1g0QarPsxLgQYEC8AMRzhMP0Ix4vdJpObblTMb5xnl3qz2K1iRewcMCNv8wn7aVSo5oBNNgILnD75gzDdwWjFujbhktLsmdF2XzVCmweoxrewCe9O2lIhx5+KVaV0EYmNtL0b9F7faa5vaCPisfsWsrTSIeDfu3CRvjBw3H62LZ7VkvOb2XbTUZMBtSo3seUufJeEYypSLboSpOXf3knftWuaPo3abW7gO3ae1YtQ0oym0Mb0nuIAGeJwHetssrSGgHMAA8wMVGI1fLkqUUxR2CRqUQWmdoS7km6pGWJ+s05owxb7EHYWkCN2CgNbrXi1o4k+A+Ks1S8HuvYyJBywy+CzTXPTJb5x7TiXXGcOPYCVjnxpRtyz21MiNNadLSaVPP1nbp2Djx2KJs1E54nf2fIT1JlY2yZz2yrDZndER9fX1vL4QUFSMkFr3Y3EDAxyMYZfXYdgCRrhrRIw5YfX11v6lJr/ALzWu6pO0pqdFMM3eiDhAMjr2K5eUZdgtVvMPruFrqOFItIbg9484SMywgtETt2q5V9KWWx1bNabG6hfs7g17KYrNqVqFTova7zhIcRN6ZUdYtJilTaxlOm0NGGBJPEmcSU3tWvFDFj2MdIIMNJGOGc4KmqV7Iw5MFbzZZfKboRlcDSFl6TXtY6rGTgR0aw3bjuI5rPHPw+ufzVo1J1pq0GOo+ZfaaDputa0uu3iL4kAgtc2SW7wDvmJ1i0E6z1YaCaTwH03XSOgZEOB+6RMEHJanFSjqj25/wCisOSeObxZOH+L/wBf0MLLXwg4xHiufRGPlxcbzSA1myJbjlj623ZxTNlaD1eMJ9TbLuHR8XH6+OZSbvySQKYiVzaa13HcfiP5BKBv19ckwt9TD6+tv/Mgs3SLPZastzxx5nCPiu6ok9oH+Y3fCUxsNWf8wBHUJ8CexLWp8DDM4N5kXQeqZUDE9jimLziR90ExzOZHACBzneis1FrHxEskOjPIgxywOCcUaYa2BlkOr+vfxKaWqrDhxzywEGMTty3eChqyfZfLADTxo1HUuAJNM86Z6McoKt+htJeepy4APaSx4GV4RiOBBBVK0NaL9NrtpAnZiMDgrBqk77S1f8Sn/wDkJXKa5TM+RIsiCKUJVBAaCJBQB0iRIIAxnyawRUBxyV8uiIWe+Th0VarefcVoEq+f82NjwGGYqas1QFoO7xUIXgCSYG9KWK39KIIadpwk8s4zzhW+PNxkNg96J5lTGMju+Sc01HX/AK2hPKFVdRMvOO2x1a8ivOGsdNzLbXac/OPPU514HscF6M0lUAYSTAAJJ3ACSexecNLurWq01aopu+0eXARk2eiOpoAQ1bEZJ6YLzZ1YXBrmuJxDgZ3AEElekqL5x3/FecdHat2s1GEUHuuua6DABggwZK9F0X4AnCdm1CVBHIslir3JCpVjHPcN6FSomVevjhnv3Ich8MdjW2F7i4A9O6QPZBIwA5YE81kOvVmfTDWPEEPx49HAjeFsNntTb8wSACBxJzJ44BQuvGrI0hRDWi5UaZY8iRxa6NhnqVFC3qEfJz76FxRjFjMQpez1IIj63/UxvJT1/kzt9P8AuhUG9jh4GD3JtV0JaKY+0oVm/wCm4+CY9gw5FQ5qnDn1j4DxXVNkDs+o6+/imdBz3m7cc4gT9x16BtIM4ck4pnYc9oyjq2Z9/wC1JVmlTTLVqZq0LVULqmNJmY2PcfVkHLer5X0HZ3wDRpEN+6DTYY5SMFVvJ9rfZW2cUXvFOqHvBDjEkuwxPYrxTE4hYsl2ZnPUxzYbO1jcABsAGA7FxaLFTe4E4PYZaciNh5gjAjIpW8DlAPb3JC12oNb9pEb9k89hVU64FOOplJ8qWimvsLntpsFSkQ4uAAJbIDsRmIMxwWQ+mxHL+niStz0hahUY6nUbepvBEkSADhD93ApKxeTfR9Rl42dgaPWvVAMNs3xgtfx7kgzZFiMPdbzEDh2JN7pH19cexatb9Eav06lx1Sje23atpLQeL2FzR2pahqRoioJplrhvbaHkd7lp0COqT5KBo77jd4HjI+KeeblwJGQJG3EwDhy7ZjarVpzUKnTpB9jnoSS0vL5GctcZxnZO1VWlaswc8iMsfhu652Kji0bcWWM1sLOIDcev+vb3+0FD2i0dMznB+XDafrJSFWrux27eriP6DNsFrX0LWNE1GiRMkD710bbo2DcO7IUbobKaRb9WaRZQYT6/SERGOECOIx4yrXqdnaTvrAdlJixXR+k6lNw824gzgAcyeGRWz6hFxs73uzfVeZ2G61jCRwvNcufmg4tvyKyO0WZBFKErOIDQRIKADQRISgDCdT7a2nbKhJhpNTxMLR7HV86Jpgke0cG9u3qUZq55OadFxq1z5x5JIYMKbZOR9o9yuIYAIGAGQGACZlkpStDkqQejaNIMAq02vcCTeIxx3ZqTZZqDsmtHNrfEKM/olGJkMzhtQt4lLhjyvoYnFgB5QkRZXtzY7sJ8F3SrluRKe0tKO24rTHPF8qht5YKuSNtujqtZhptaReBBc7ogA58ThuSGjtQbNRxf9o/rjqaMe1TR0kRu7Pmk/wBMnl2Jn3wRmyLLP0ds0YwCGsgcWEfBJWuwPA6LZ5fJE/S7t5XPpjjm4qsvlRaqgxYpwlqI2rRrbKT/AHSPFNa9ge1jqlUENaJLGw+q/wDKxoMTO8hS7qhO0pN+Sz/dvwdB5JuNKl/BG6Bq17S6oxlnFkY1ktq1btao55IABpNcABEk9Lcm9q1O0s53R0pSaNzbM0dxveKt+h6FynMYuM5bMgnjqsbHdnzXSxpuO5w8kv1Oim2PU/SLfv6VvcBZKB7yVO2TQlUCKlqNT/RoMHcCnw0gCYDX9g+aVbapP3H84b/3K9C9TG1DQ7G1L+EwR91omeIC6tmh6NURUpseNzmtd4hdVqpvDo4YzLX9WIkDrCKrfcPujD8zh/CEJUFvmyFtPk20e/OzN6i8DsmO5SOjdXadFjWMLwxuDWF14NGwAxMcFJUKZgEk8QYPeubRUIHREnGENalT4J+yXk6Flb7I7Ak7TZGuaQWtg72gjrCjKlW0QSGFx41GM7AJHbiip1LQc2Bp3Gpe8AAjTEE5eRT9FsZ/dsIOEi/luIxR2jRlKoxrHsvMbkwOIYRvc2YceaIPtA9Vp4EOHeCVzWrvP36LiNzTScOx8FCTS2KypvcFTVSzx9nQog7L7C4dcEFQVt1PcDIoWAfmFCteHWKwKsVitVNowZUZO+m8DtEhSIqMeIBB4T8ENya5ISS7FEoaBqsMsfRYfytrgd9Yz1pK1atNqma7aFR3tXHsd7zHB3ep63WU0nxiWnFpO7ceSbFc7LmyQdNnRxY4NWhjYdA2WiQW2ekXDa51V/ZfLoVe150+2xupupWZt196XBxaA4RhF3PHParbdTLS+jW1aRBaHEQ5oIB6Td3MSOtKXyZX+rga8MeTPdXtAt0lajUq0hZmNaKhFMkGqS6Aelg3IyQPmtYs1NlNjWMutY0BrWjIAZBVSy0RAjAI7cwMaHSRjHBGZOW5EKk6Zb/ODeO1Dzg3jtVF9I4lF6UPaWajR9HsvfnBvHah5wbwqKLR+ZEbR+bxRQfR7L55wbwh5wbx2qhek/m8UfpI9pFB9PstjaoPs/8A2Uv+9HPDscw+DkEFrWCAhzaOhTd7Lu4+BXT6lwS5rwN90/BEgmdLFLkos8kxp/aOh7fcfkh/amzj1z2FBBZ9KR0KsTqa32f2j2JqdaqGxx7B80EFVpMHBB/2qo7z2D5pwzW6hvP/AC/NBBTpSIUAxrdQO09dwfxLoax0T6w9+kP4kEFZJA4krR1zpAADzeAA+/T/APIuzrgPVdRHN1M/9ZBBPWWRjfxoCTtbHnKpZ45MPf6Qu6etDtr7OeVwf9coIKdcvJXp4eBwzWJp/DPIs/8AKnLdPM3DqI+DkEExSb7ipYY+Dv8ATTdjT2O+BUNrJSfabobVr0g0GPNNqNJJjpOPrQBgDgJJzyCCvpcu4qoxfBVH+T+8Zdabc47y+sfFqB1ApevUqu/aaZ94NB70EEt4mv3MYpp9hxQ1Wp0/9naKjP8AO/8AiJT6hY6zT0dI1Rwv0nDse0oIJUtUe7GqKl2JCibQP/e3udOznwaE9p2usPvV2O502/AhBBL+2fkPqj4DtekLzQHFhjcI7MSmBcOHdPajQSZ5JS5Y2GOMeAr3JESBtA6wgglUNKNp+2mhXc6nD6WBdcId5snMEDZ4I7FpgVxdGIAmdiCC1fsEV+sftoiERsrSggsppthGygIhRCCClBbO/RG7kXozdyCCiybP/9k=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155575" y="-1447800"/>
            <a:ext cx="5372100" cy="30194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 základní varianty pozornosti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cs-CZ" b="1" dirty="0" smtClean="0"/>
              <a:t>Bezděčná pozornost                                             </a:t>
            </a:r>
            <a:r>
              <a:rPr lang="cs-CZ" dirty="0" smtClean="0"/>
              <a:t>- vychází z orientační reakce, je vyvolána podněty, které jsou pro jedince samy o sobě významné,                                                               - značný význam má v prvních letech života, ve školním období již nestačí.                             </a:t>
            </a:r>
          </a:p>
          <a:p>
            <a:pPr marL="514350" indent="-514350">
              <a:buAutoNum type="arabicPeriod"/>
            </a:pPr>
            <a:r>
              <a:rPr lang="cs-CZ" b="1" dirty="0" smtClean="0"/>
              <a:t>Úmyslná pozornost</a:t>
            </a:r>
            <a:r>
              <a:rPr lang="cs-CZ" dirty="0" smtClean="0"/>
              <a:t>                                                -předpokládá předcházející rozhodnutí se pro určité podněty.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Pozornost lze vymezit vlastnostmi: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Koncentrace</a:t>
            </a:r>
            <a:r>
              <a:rPr lang="cs-CZ" dirty="0" smtClean="0"/>
              <a:t> – intenzita soustředění.</a:t>
            </a:r>
          </a:p>
          <a:p>
            <a:pPr>
              <a:buNone/>
            </a:pPr>
            <a:r>
              <a:rPr lang="cs-CZ" b="1" dirty="0" smtClean="0"/>
              <a:t>Rozsah pozornosti (distribuce) </a:t>
            </a:r>
            <a:r>
              <a:rPr lang="cs-CZ" dirty="0" smtClean="0"/>
              <a:t>– počet jevů, které najednou obsáhneme (dospělá osoby mohou postřehnout najednou nejvýše 6 -7 prvků).</a:t>
            </a:r>
          </a:p>
          <a:p>
            <a:pPr>
              <a:buNone/>
            </a:pPr>
            <a:r>
              <a:rPr lang="cs-CZ" b="1" dirty="0" err="1" smtClean="0"/>
              <a:t>Tenacita</a:t>
            </a:r>
            <a:r>
              <a:rPr lang="cs-CZ" b="1" dirty="0" smtClean="0"/>
              <a:t>  (stálost) </a:t>
            </a:r>
            <a:r>
              <a:rPr lang="cs-CZ" dirty="0" smtClean="0"/>
              <a:t>– schopnost udržet pozornost po určitou dobu, po této době zákonitě kolísá (osciluje, fluktuuje).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Vigilita </a:t>
            </a:r>
            <a:r>
              <a:rPr lang="cs-CZ" dirty="0" smtClean="0"/>
              <a:t> - schopnost přenášet pozornost z jedné činnosti na jinou.                          Neschopnost přenášení pozornosti je označována jako </a:t>
            </a:r>
            <a:r>
              <a:rPr lang="cs-CZ" u="sng" dirty="0" smtClean="0"/>
              <a:t>roztržitost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Zaměřenost  (výběrovost) </a:t>
            </a:r>
            <a:r>
              <a:rPr lang="cs-CZ" dirty="0" smtClean="0"/>
              <a:t>– soustředíme-li se více na jeden předmět, ostatní si v tu chvíli neuvědomujeme (NS se chrání před přepětím a poškozením).</a:t>
            </a:r>
          </a:p>
          <a:p>
            <a:endParaRPr lang="cs-CZ" dirty="0"/>
          </a:p>
        </p:txBody>
      </p:sp>
      <p:sp>
        <p:nvSpPr>
          <p:cNvPr id="12290" name="AutoShape 2" descr="data:image/jpeg;base64,/9j/4AAQSkZJRgABAQAAAQABAAD/2wCEAAkGBhQSEBQUEhQVFRQWFBQWFRQUFRcUFBQVFRQVFBQUFxQXHCceFxkjGRQVHy8gJCcpLCwsFR4xNTAqNSYsLCkBCQoKDgwOGg8PGiklHyQsLCwqKiwqLC0pLCwpLCwpKSwsKSwsKSwpLyksLCksLCwsKSksLCwsLCwsLCksLCkpLP/AABEIARMAtwMBIgACEQEDEQH/xAAcAAABBQEBAQAAAAAAAAAAAAAFAAECBgcEAwj/xABBEAABAwIDBQUFBQYGAgMAAAABAAIRAwQFITEGEkFRYRMicYGRBzKhscFCUnLR8CMkYoKy4RQVc5Ki8TM0Q1PC/8QAGwEAAgMBAQEAAAAAAAAAAAAABAUBAgMABgf/xAAtEQACAgEEAQMDAwUBAQAAAAAAAQIDEQQSITFBIjJRE4GhBWFxFCORscFCM//aAAwDAQACEQMRAD8AojGKYamaphOUhyIhRhTKiVzLIiQokKagVlIuhoThqjvJnPhYvBoiT3wht1iGsZDmuXEL8l26PMD5JUAYl4AA4EwTzyKCssz0B3aht7IjNq72Q16ifLPRdVKqzdLX03wfuiR6b3yTHsyZBAPjML0FctO6e9lwHzzQzYKkeNGxptdvU6xYR9ktM+GUhdWHXxL4JmSAY0Ig5+Oi5bh7YIGR5ZyZ6ris2u7QbgMzIGhMK8WzWqx1ySRcwpBedGd0SIMZjl0XoAij0i5HThKE4CguOFIJoTgKSRwphRCmApJEQknKSkgCAKYUQpJmjz46YqQShc0SiBC83L1K8ahWUi6PJ8cRPp9ULr3BBhoHgCnrYmJ3RBPOcvivB9IPdkT1P95MJbbPPANdcuoiZTPAOB4ndB+Mgr1rYfujeLs+RA+Shb0aj6jadOpLiYAkwPEovQwCsC1zyA3fcxxHvyw94GcxqhJy29sHhHd0gVb2Re6GtLjMQ0GfRH7DZW5yLmdm379UbrPN0Zea0fZfD6LRDWgEjUa+q9XbE3PavP8AiHOpuncZLWxrG8C0yBOYGsahDq1z6CXWodgXBPZRvQ+4e0t1DaRBLupqDQeGfVc+3+C0relRFJjWRWaO6MzIIzOp0V8Nmba2qtpDeqAAgNyl0d6JyGayfG7o1K1NjmAPBFVzy4vdADhuOJ0MlsjhIU1xlKaZeGMpLyPCUJKQTUfIQUgmAUgFBYQTpBOuLDhTCiFIKSRFOkkpIAjVMBMxeoCaI88RATlTDUxCk48SULxO7hpA5H/tEbnIE6BAL2u0yBmZEx8kFqJ7VgiyW2IPtbXfPH4D4ldJso4ZczkPU/Re9B4a0neLOGRgnnouG5u945bx6uMk/klvLYtwoo9KN4aNUPpx3TodHCIIPQ5haLiG0bLmnbkUn03ulzpgtMiMjqT3dY0hUfYynTfiFAVgCwvOTtCQ0lgI494DLite2hs2QyoADuE+MEEIbUtLwEaVvI+z1JzCDwV/trneaOnNUnAb5rmwIRyvVe1s03hvOWbwj1CDhPAfZHPAzbpweW1GPBfulpy3ZnMSCchHGOkql7clpuWkAbwZBPi6QrJf3tYloY+m9p1cDDgfATlryhUPE6b21XCr70z0I4R0Rmlh/cz8G9EVu57OVOAmCkEzYyQ4ClCYJ1BdDhOmTqCRwpBRCkFJI5SSTqxAFpr2AXnSC9gmqPOsdM5Omc30XM5AjEqhcIndBGnEjhvHhxMdM9cuI0GjLQBs9f8As80RuqGtSpoMwwaDlJ1LkLef2cn7Rknmfu+AEJTqU8mUgdeP3iIEcAPr+uSenaxn1PwCT6Z1A5R5Zr2s6Ti2ACXHeDWjMyY/XqhW8IC2vdyeOF2D61VrKc70zI4RxW67MYI7/DgVnOe4jNzjJ8PBAdgNiDRZ2lQDtHa/wjkFpNtb7rYS++3fLC6QbTX9OOX2zNsYsalpVL6R7uscEWwbb0AftGHLI8Qim0tpvMPXJUGtZlhc2ND81OkrhbPbIPWHjcXJm0lu573y1hIjNsSNSQQP1Cq+PYgK1YubO6AGgnjE59MyhpCcJrXpo1PKN66YxnvJBOEwUlqwxDhSCiFJVNEOkknUFhKQTBOpOHSTJ1JAJor3AXhQ0XS0JsjzjE1qdwUwEzgrEAnGmywN5uHo3P8AJCr50Um5audHHIEgD1zRrEmSOg73UkQAPOV04PhPbPa0iW0z/wAjG95AylWrkoNyl8HOO58HjspsRUr9+qS1p+yNSOp4LQMO2Gp0ACxgB58fUonhNnuNGUI8+9DmgRmOK87KcrMtsuoqHS+5wWjXMic/T8l2vu8tHD0I+C6KFuSFyXlBUeUskpps4bxpeCMuiD3lixw3470iR1iP14ohUrFhz0UXtD/FUUmnlGuOMAu3wilXa4FgY9vvAZeD29D8CD4mtYphZovg5jgeatzmFjg5uo05dQeh/Wi58VoCtTMct5s6jgR4gghMKdQ093jyv+kUzdctr68FNCcJQnCbsbIdOEyeFQ1Q4Tpk6gsOE4TJKTh06ZOpIBNvoutoXNb6LpaE3XR5pkkzzllqpwmhScgTeUHOjecQS4brWmOpJOpV/wBjsHDWDJVbD7Tta3RmX8x1+g9VpGFsDWBeT/UrVK3aukbQj5CDqYAUreo0IfiV0A0y6OvJV+nQce9TqPB6mQfEFBJkuJfxdKbmByptnidVmVSD1HHyViw/FA5aZzwzFxa5RO7w0OCAXFi+mZbmOSuXbA5ASeQzP9lyV6M6je6N083fl6qVp3J+kr/UbF6itU29o3LX4+if/LCykN73g5zvBruB9AUYNTdyDQwdBHqdSvF9RG1aNRTy+wS3WOTWF0ZpilDcquHWR55rmCsW1eHQ7fGmXodPjkq7CLpeYYfa4PS6exWQUkSTpk60YUh0kklBcdJJJccOUkklxANtdF2Naue1GS7RCcLo8zJ8kd1RqyBl7xIDfE/lr5L1y5j1XRgtv2tbe+yzIdT9o/TyKE1l/wBGpy8+CYrLwHcBwcMYB8evNGa1QMClRZuhVfazFomm10EjMzoPpK8jVXK6aiu2Ft4RVtsdrzUeadJ0NYZcRxcD7vXPLz6IlsltXvww5uGRCouKU9wuaPdc4lscJjeHwHovLB7vsqs5xME9U2npIJKPwLnqJxkze6Nj2m6C5rJgCTJk6ZD80ew7Zmm0yS8njJgeg+pKzvB8RloIPmtWwLEm16DSfeiHfiHHzyK5UQhykDyvnLyEaFswCABHL+y9KjRHBDMRt+yYXscRGcayhDNqN4QVooZ6MXLB04kBOSFOKlWxAO4oXjN92NJ1Vx7rQXHnA/QWy4MsZPXE7UVKZB5FZ7VplriDwMK67PY4Lmlvc+HLoq9tHablWeDvmEFTd/ea+f8Ah6XQ+hKDBSdME4R7G6HSSSUFxJ0ySg4dJJJSQUWnjh5H1XqMZcdGO/XkvGjeQMgF3WtRxzccuAGSITl8ni/qz+SVlc1Kj2tDHDeMSVq+zuEdnTGXBVfYXDO1ql50ad0fU+uXktAxeuKLY0gJFrrnZPHhDKjO3L7YK2gxptCmXHWMhzPALI73EqtR7nOBlxk5j80a2jxc16mvdGn5oGaSO0dDqjufbBb78yxHo4rmsXCCDw/WS4p+fqf1KM9gFzXVEDQ5oqab5B3LJatk7v8AZgzImCeR5EcFquyF3uujg4D1Gh+axfZqqGbzmDIRLT9oRmCtQwYkBpbmCGuah4yTbXwUnBrD+TVNwPbB0IQC82MpGS1zm9AJR2xqb1NruYBXq8qibT4IxkpP+Q7roBMDVzsh4oDtRcB00t7cpZB7jA3h1nRumSu2IXe84/dB9SOPhyWSe1O/DaDwNXua0eu8fgELbfKclCDx+4XTSoL6kvByYG//AAd2aIeHU396k4EERxaY4g5enNW7F6Ar0THvDMLCsOuy2qwyfeHFbfstddrSz4hYXRlVJPIXp7lJZXGCrPpkaiFEIztPiJs4JpdrSc4gge82c8umqD22OWVfJrzSd91+Q+KNhq21mUXj5XIzjrIZ2y4Ykl2Pwt0S2Hjm0z8FxuEGDkURGyM/aw2M4y6YkkySuXHSTJLiDPKboRGnXyAH6PBAZRTAaZfXptkxvZjwzUyt9LZ4iPLSNp2AsRTpN8JPiV4+0bEhSpOJMTDB/Nr8AUc2do7tMeCzv2yX2dJnNznf7QGj+opLUt01n5Gdj2xbXwUqtizOEleBxYcGn1QyUpTn6jFWTvfiruDQPiuZ9046letvZEjeOnDr1UHW2aydmeMltr7LHs2wloa0ZvMDxK+jMLw5hoU2hsBtNjN4w3e3Whu9nrMSst9n+zO6GvqN70ZCQI85Wu2VpDe8wHrmT6klZxjty/kvZPdiPwd9jQ3GBszBMeBMqN9V3abncmmPHQfEr2pjIBCtorrdou/lH/IKs3hNkQWZJFbvr0NbErEPaNi/a3Apg5MEn8To+gHqtGx3Edym97jkGk+QEnzWI3lyalRz3aucSfPggtHHdJyfgP1ktsVFeTyBWm+z7H+6Gk5rNGDI+GXqF34FfmnUHI/NG3w3xA9PZsl/JsG3jd+0e4CYbvD+WD9CsocQ4SQCOozWrU6vb2BOvdcPgQskqjdhw906jkeKroZcOLCNVxJHVaXFSkZo1XM6TLfQo7bbdPAi6pCo3/7Ga/r0VYbUXo2qi56eufOOfkzhZKHtZf7KrbXImhVg/cdqPLX5qVbDKjfsyObc/wC6zt1ATLSWu4FuSsGA7bPpuFK5JI+zVGbh+ID3h11HVC2K+nlepfkZU/qMlxMNJIlcYiyAagY4GCHGMwdCHcQks466LXtYx/qo+UY4j2xTJvGeZQFWTYFs3jfA/MLe1+hnlafejd8Pbu0vJYh7S8R7W+cJyptDfP3j8x6LcHO3beei+bcTuu0rVHn7T3O9SSELp4+rIXqZenHyzlR3ZjZt1y4uIIpN94/eP3R9f7rm2cwB93XFNmQ1e7gxvE/QDiVsVPCmUKLadMQ1ogczzJ5knNU1usVK2R9z/Bjp6N73PoomKWIbkBACls1s26pUDo0PdHyKOf5aa9bcGgPe/JW+jUp2rAymJeR/aZ4Ba6VYh9SZN3MtkQ5s9s/uwXnMRkre8gN5aa+KzqlUqv8AeefAEgeg180QpYeI4+pUy1ab4RK0jS5Zdu0VZ2wq/svF7fqfouWnVqUs2uJA1aTIPnqvPHrsVbdr28HiRxBhwIPWSF0rFKuWPg6FThZHPWTLPaXiO5QFMa1HQfwMhx9XFvosyV026t6te7DKbHP3GD3QSAXEnM6DKFyWPs4u6mrWsH8R+glRRKFVS3NLydqFKy14X7FXlJpWi2vseeffrgdGtn4yuup7GRuktruJ5boUPX6dcORmtNb8BnYqH4cyDmd6fHeKzbGrM21zUpPHccd5pjQEyCPDQ+C0nYCzFKi6kSZZUeDOXHkuza3ZRt1SIOTtWOAzafy5hZV2/Tsb8MNsqdlaXkxdzS0kHh8RwP66KTXr1xHD6lE7lRsPpmDyc0zBB4jUL3wfBKtyT2LHVIOYb9kc3cgmysio5b4AI5zt8niwzoj2GbLudD60sbwbo9w//I+PgiuH7Ovt8zTO/wDecw938IOnjqibLWq7Ujz/ACCV6nXOXprfHyH1UeZATHrurSog27jTDCButAPdOQ1HM/FJGLjZ1tQQ9xjkzIfGUkPVbVGOJJP7E21zlLMW19zJla9iLKoH9s1pOe6OUauPVVRaDsE+qaB7MOduPcCG5ZOExJIHE+qaWY28i2tPdwXfGcZfTw5xrN3HltcNAkghhYxr88xvGqI10Oaw6ztHVajadNpc9xDWtGpJWt7e3FatYB9Vu65lLdeJEAmq8w2NQGmlmYktK9fZlsP2FMXFZv7aoO40jOmw/JzuPIZc0DPUQ09bn/hBTrnZJRYU2V2WbZW4YIL3Qaj/ALzuQ/hGg9eK8sbvg0HorPeMhpWW7XYjD2snN7w0DxIB+aQ6dS1N2Zdh0sVw4C2C3u5TL9XPM+ZzA/XJELJpnedmTmSg+G0peG8GD4nX4R8VZqdFPNRZl7V0jCiG1bn2w3h8GEZbRyyQCxqRCtFk3fYsq/U8F7OOTiqNQG/7tKu3gWdoPFhBd8Pkj1wwgoDj1F3Zv3PeLHgTp3mlv1Ubtr5Lbcohh1mOzbkJIBPOTmiFK0WfUsYvWiC5x8CF1Utq67fec4eI/slNmmtb7RsmjQqVou6hZhUWw22d9p0+is1jtMHcQhHU4P1o6Sk+gftBhzbe6p1mgBtb9m8fxgS13mAf9oUr2zfRbSrNdv0nENqNIzYXGAQeW9kfJdO1lZta0PFzHMe2NZacwPFpcPNNimJsFp2MjPddJjeY0OFSXdZER1TSmxOCwyiUuODNfa4CBRMDN9Vsx0p5TyyJRL2ZYeKVkKn2qrnOJ/haS1o+Dj/MltHh/wDmDRQL+yqZ1xI3iGZUxIkRMyiezVh2Nsyhvb7qe8JiJlxdkM8s4W2tvX9Oq0+c8/wZxqf1nJ9YDovTzTP3He80eiH17lrPfc1v4nBvzQuttfas1uKZ6NO+f+AKTxqnL2p/YJcorthe6wZhEtJHTX4FMqzce0y1boajvBkf1kJIuOl1ePazP69fyjIWMJIAEk5ADUnktR2Ks6lCgGQd55LnR6R5RqnwLZW3ogvP2QZq1MnO/wBNvAHnryVitr9oaypG6XgMpMjPdgkSOHVehtsU/SgGipw9TOig8PLBUbNPfaXgiQYM5jjmB6K3sAIlpBB4jMKp07hwDqYDC5sGQ6A6dQQSS09dPBeez+0FQVXMLC3MB7DAj+MHjrqMik+ro+osxfKDYvJZcVe1lJznENa1pLidAAJJK+dcdx01ro1W5Na79mDwDTIJ6nVbB7RGVbq2FGi4MaXTVmZcBm1ojhOZ8Asrr7CXDdN13hkfitP0pVVxc5yWX+EC6lWS9MVwXbBrtr3l7fded4eBzCtlHRZlssatB3ZVmuZnLCRkeJaD8fVaHZXAIC1sSjLATX6oJhSjqrHs/cQ6DxVZY5FMPrQ4FdB7ZJnTjui0HsUtoJKBX1KQrRckPpz0Vdr8Qtr44eUY6eTxhlco2YMiND/0mrYW08F1ju1hycI89R9fVEf8MhduQpywVG42eaeC5RgZaZa5w6SVdzZqBsOijYztyKTcCu0dwbx5OqOb8gUOtLi6e5wq0JLRNJvaMDHVCdalR7hIA8fBaBUw0HgvF+EDkrQWzpIq+em0UWhsRizqz6/aU6T6gDS7tA7ugghoDWGBkNCuoey67eZr37uu6Hu/qeB8FbKdnUpn9m5zeg90/wApyXVTxmq3/wAlMPHNndPocj8Flbdqe47f8LP5yZKiPnL+5UaPsctxnUq1nnjG4yf+JPxRO39mliz/AOHf/G97vhMfBWq0xGnVyaYd9xw3XeQ4+Ur3NFLbNXqc4lJr8GiqrX/lFfo7LW1P3Lei3wptn1IlJHnUDyTIV2zfcn/k1W34KhRIewtEyW7u97xAiOPBewtiaoIiNwtcGgc2loZ93MEk9B5emHYeSBvH+UZBG7egAMhCOlqZRb2sokD24QXx9mNJzA8Acx5EKNzh+7UEs3wGlzhkXBsiX0ie8QCc2wSNZMhHKYSvsP7ZkBzmOEllRpIcwkFsgjgQSD0KmnWPO2zmP5M51+Y8M8KeG0i0OHeBEgkkqbbRjdGN9AgeFYuaLRb1CP8AEBxZ2fEmCWVBOW4Ru55+BhEbfF+/2dXImA1+jXGMweRnTn0Vr9BaouyHMfzgiGoi3tl2emL4Sy4omm8dWkZFrh7rgeBBWe0L19GsaNbKo3Q6Co0fab15haa7JUf2lYNv0hWZk9hkEa5LLR24l9OXT/DN3wso67PEAUbs6qzLBcYL2B2hGTh1H6lXnB74OATfDTwyuU1lGg4ZU3mQg94yHEdV7YHdw4DnkmxnKoeqIm8wTBYLbY0AMSbGY1BBHlmiFK5BC5r1ktKqTtqxSqGm+RumJ6Rkh1nIS+S9/wCICkLgKoU9qKZHvBdFPaBh+0PVWyyu0sxrBJrwgtHFWniF1U7oHipyRtCbd3iFMUWEZLgD1OlM6q6l+xVx/c8rixYZnI/ZI1B4EHgi2H3PaUmu4xDvxDJ3xCC4kTqTkESwID/DtI4l59XuS7XJbUy/g6qhSUKjkkjZcr9joETphDrHQIlTWs+yx6NC6qS5gYXrSdKojmVPFaHaYpzLKYIGWXc3QSfxOGRH2eqV/SBDhHGfkumyrtffXNQEEM3acxlkO8OuYAkTrymOar758dOC93oY408f4Eeol/cPbBcaO8KVQkzkxx16Nd9Ci97Zh7HNOhCqj2gVWEkNAeyXEgAQ4SSToArxIcJaQQdCDIPmF5z9WojVYpQ4z/sZ6WxyjhmJXOHG1u30yIa/NviP7T6I7gl2Wuhd/tOw+BTqtGbTqq5hl2C4Ecc0XTZ9WtTf3+xp7Xg03DbrQohi1zvFp6Ku4RcSEVqukLVvjB2Ocnq4S1ZntZh/7wTzA+Ej8lpVA5Qq5jeG79TyPzVJT2eonGeDPTaFeZpuCttXBiOC4rjDI4Lo6hMhwA9tckcXD+Yo1ZXr/s1T/MA78kKuLSErSoQVeXKyiFwWZm0z6VVtN43pAIc0GMyRny0Vqta7iAeaouGnfuDPDdHoAfqtEsGjcVV4LZ8nLib+4UawQRa0vwz6kn6oHijpaUdww/u1L/TZ/SEBrn6USTqFJedQp0lLYA1joERD4CGWb4C62OlbyXJY6WmUM2k2yt7Bm9WdLzmyk3N7+scG9Tl46ILtxt4yxZuMh9w4d1pzDAftv+g4+CxC/wAQqVqjqlV5e9xlznGSfyHTgmmh/TXd67OI/wCwPUalQ9MezeNknl1u6oWgGo4vcCcxvBoHjBDhPTrC9KjgSfFAtjtqaNVgpM3Q7dEAw0wRm3yJd09UarMznl5T9V6+uGIYQnslmWWVnb643bWpHFoH+57R8t71WcYLtLcWj96hVczm2ZY7o5hyKvHtMuIt2t+9UHo0En4wszWM4qSxJZRpuaw0a9R25p4naupVAKdw0Tuj3akalk6H+FU+0rmnUAOkx4clVKNUtcHNMEGQQrFQuhWEnU5O8eDkvWljRnZ7X4+A+u9z4fZpGC32itNJ+8Fmmzl6Y3Xe80wfz81e8LuZELCSw8BSeQpSyK8qTQ65aDxa/wCQP0XuuHtd24pu4B4B8Hd0/ND3LNbRZdhC5wsckHvcI6K4VWIfdUskgU5RZrGWTN8UsIlAYgq649S1VLrGHJ5ppuUSk1gJYE79s7xHyC0Oyf3FmeHVt2uDzA+GS0HDq0tRHkquiN67VHcIfNrS/APhIQC+RrBj+60vwn+opbrvYv5LeD2qFJQeUkoLgK2qTC5Nq9qm2Nvv5Gq6RSYeLuLj/CNT5DipC7bSpOqVDusY0uceQH1WMbTbQPvLh1V2Q0Y3gxg0HjxPUlO9Fo/r2Zl7V3+/7Auou+nHC7YPvr19Wo6pUcXPed5zjqSV4JJL1KWOhOTpVi1wc0kOBkEGCDzBWj7Je0YO3aV2YOja2g5d+Pnos1SUp4OL57U7gdrRZlAYXZH7xAyI101VFLeSd9UuiSTAgSZgZmByGZ9VEFc3l5OGXXh9zuPHLiuY5/r5JmlVaysFovDyXd1Q092s3QQH9W8HeXyPRXPC70d1wOR+apWBVg+iA7MQWuHMafJF9m2loqUSc2Hunm3Vp9ISqXlPtDaL6fyabQO80FDsQb3XRqurBLjeYF5Yi3vEcxKyl0arss1Gvv02PH2mtd6gFc1yMl54C791p9A4ej3BetyMl5u1Yk0WiU3H26qi3Yhy0HHaeqoeIthyb6J+kmw8Q7Np5H4FaFgRlqztmYhXnZG53qYlHMzQTxQQEZwkfutL8A+qE4uO6jOEf+rS/APql2vXpRddEXhOpPSSY1MX9puKgGnbsc7Ib9QbxLc/caRzAk+YVBXViN06rUdUqGXvJcfPTy5dIXgHDl8V76ir6Vagefsnvk2QSU3OHAR5pbo4H1/NbGZBJOQpU28TwXHEEkklxwk5TJwuOLLsrX95vQH0yKsdtX3Lth4Op5/yuI+RCqGzb4qgc5HwlWUumu3+FrR6kk/RLbo4sf8AAzplmCNHwMwva/qcU2AU+55KGLs7h8EM/aErssOCCLal1bP+4l31XpWTYZ/69L/SZ/SFKqvN2vM2XRXcZpZFUDF6ea0nE2ZKg47SzR+hlzgtPoCU1aNjqsOc3rPrmqwwI3sxWi4jm35H+6bsxRdcUHdRbBj+60vwkejiEMvGyI6LtwKpNs3o549Hu/NL9evR9y8ToekouKdJTfB8uVHEkk6lRSSX0M80JJJJccJJJJccJSbofBJJccRSSSXHBXAP/K38X0Vntv8A2nfyf0hOkgb/AHv+BhR7F/Jp+Au7vknxbQJ0kI/aFr3BzCT+7Uv9NnyC9agySSXmbPczRAvENCqNtC1JJFaP3l5dFeAXZhhi4pR1+idJOzBGhE5j8K6MC/8AHUHAVTHm1hKSSE13/wAvuXh2dTkkkkhCD//Z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155575" y="-1790700"/>
            <a:ext cx="2495550" cy="37433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292" name="AutoShape 4" descr="data:image/jpeg;base64,/9j/4AAQSkZJRgABAQAAAQABAAD/2wCEAAkGBhQSEBQUEhQVFRQWFBQWFRQUFRcUFBQVFRQVFBQUFxQXHCceFxkjGRQVHy8gJCcpLCwsFR4xNTAqNSYsLCkBCQoKDgwOGg8PGiklHyQsLCwqKiwqLC0pLCwpLCwpKSwsKSwsKSwpLyksLCksLCwsKSksLCwsLCwsLCksLCkpLP/AABEIARMAtwMBIgACEQEDEQH/xAAcAAABBQEBAQAAAAAAAAAAAAAFAAECBgcEAwj/xABBEAABAwIDBQUFBQYGAgMAAAABAAIRAwQFITEGEkFRYRMicYGRBzKhscFCUnLR8CMkYoKy4RQVc5Ki8TM0Q1PC/8QAGwEAAgMBAQEAAAAAAAAAAAAABAUBAgMABgf/xAAtEQACAgEEAQMDAwUBAQAAAAAAAQIDEQQSITFBIjJRE4GhBWFxFCORscFCM//aAAwDAQACEQMRAD8AojGKYamaphOUhyIhRhTKiVzLIiQokKagVlIuhoThqjvJnPhYvBoiT3wht1iGsZDmuXEL8l26PMD5JUAYl4AA4EwTzyKCssz0B3aht7IjNq72Q16ifLPRdVKqzdLX03wfuiR6b3yTHsyZBAPjML0FctO6e9lwHzzQzYKkeNGxptdvU6xYR9ktM+GUhdWHXxL4JmSAY0Ig5+Oi5bh7YIGR5ZyZ6ris2u7QbgMzIGhMK8WzWqx1ySRcwpBedGd0SIMZjl0XoAij0i5HThKE4CguOFIJoTgKSRwphRCmApJEQknKSkgCAKYUQpJmjz46YqQShc0SiBC83L1K8ahWUi6PJ8cRPp9ULr3BBhoHgCnrYmJ3RBPOcvivB9IPdkT1P95MJbbPPANdcuoiZTPAOB4ndB+Mgr1rYfujeLs+RA+Shb0aj6jadOpLiYAkwPEovQwCsC1zyA3fcxxHvyw94GcxqhJy29sHhHd0gVb2Re6GtLjMQ0GfRH7DZW5yLmdm379UbrPN0Zea0fZfD6LRDWgEjUa+q9XbE3PavP8AiHOpuncZLWxrG8C0yBOYGsahDq1z6CXWodgXBPZRvQ+4e0t1DaRBLupqDQeGfVc+3+C0relRFJjWRWaO6MzIIzOp0V8Nmba2qtpDeqAAgNyl0d6JyGayfG7o1K1NjmAPBFVzy4vdADhuOJ0MlsjhIU1xlKaZeGMpLyPCUJKQTUfIQUgmAUgFBYQTpBOuLDhTCiFIKSRFOkkpIAjVMBMxeoCaI88RATlTDUxCk48SULxO7hpA5H/tEbnIE6BAL2u0yBmZEx8kFqJ7VgiyW2IPtbXfPH4D4ldJso4ZczkPU/Re9B4a0neLOGRgnnouG5u945bx6uMk/klvLYtwoo9KN4aNUPpx3TodHCIIPQ5haLiG0bLmnbkUn03ulzpgtMiMjqT3dY0hUfYynTfiFAVgCwvOTtCQ0lgI494DLite2hs2QyoADuE+MEEIbUtLwEaVvI+z1JzCDwV/trneaOnNUnAb5rmwIRyvVe1s03hvOWbwj1CDhPAfZHPAzbpweW1GPBfulpy3ZnMSCchHGOkql7clpuWkAbwZBPi6QrJf3tYloY+m9p1cDDgfATlryhUPE6b21XCr70z0I4R0Rmlh/cz8G9EVu57OVOAmCkEzYyQ4ClCYJ1BdDhOmTqCRwpBRCkFJI5SSTqxAFpr2AXnSC9gmqPOsdM5Omc30XM5AjEqhcIndBGnEjhvHhxMdM9cuI0GjLQBs9f8As80RuqGtSpoMwwaDlJ1LkLef2cn7Rknmfu+AEJTqU8mUgdeP3iIEcAPr+uSenaxn1PwCT6Z1A5R5Zr2s6Ti2ACXHeDWjMyY/XqhW8IC2vdyeOF2D61VrKc70zI4RxW67MYI7/DgVnOe4jNzjJ8PBAdgNiDRZ2lQDtHa/wjkFpNtb7rYS++3fLC6QbTX9OOX2zNsYsalpVL6R7uscEWwbb0AftGHLI8Qim0tpvMPXJUGtZlhc2ND81OkrhbPbIPWHjcXJm0lu573y1hIjNsSNSQQP1Cq+PYgK1YubO6AGgnjE59MyhpCcJrXpo1PKN66YxnvJBOEwUlqwxDhSCiFJVNEOkknUFhKQTBOpOHSTJ1JAJor3AXhQ0XS0JsjzjE1qdwUwEzgrEAnGmywN5uHo3P8AJCr50Um5audHHIEgD1zRrEmSOg73UkQAPOV04PhPbPa0iW0z/wAjG95AylWrkoNyl8HOO58HjspsRUr9+qS1p+yNSOp4LQMO2Gp0ACxgB58fUonhNnuNGUI8+9DmgRmOK87KcrMtsuoqHS+5wWjXMic/T8l2vu8tHD0I+C6KFuSFyXlBUeUskpps4bxpeCMuiD3lixw3470iR1iP14ohUrFhz0UXtD/FUUmnlGuOMAu3wilXa4FgY9vvAZeD29D8CD4mtYphZovg5jgeatzmFjg5uo05dQeh/Wi58VoCtTMct5s6jgR4gghMKdQ093jyv+kUzdctr68FNCcJQnCbsbIdOEyeFQ1Q4Tpk6gsOE4TJKTh06ZOpIBNvoutoXNb6LpaE3XR5pkkzzllqpwmhScgTeUHOjecQS4brWmOpJOpV/wBjsHDWDJVbD7Tta3RmX8x1+g9VpGFsDWBeT/UrVK3aukbQj5CDqYAUreo0IfiV0A0y6OvJV+nQce9TqPB6mQfEFBJkuJfxdKbmByptnidVmVSD1HHyViw/FA5aZzwzFxa5RO7w0OCAXFi+mZbmOSuXbA5ASeQzP9lyV6M6je6N083fl6qVp3J+kr/UbF6itU29o3LX4+if/LCykN73g5zvBruB9AUYNTdyDQwdBHqdSvF9RG1aNRTy+wS3WOTWF0ZpilDcquHWR55rmCsW1eHQ7fGmXodPjkq7CLpeYYfa4PS6exWQUkSTpk60YUh0kklBcdJJJccOUkklxANtdF2Naue1GS7RCcLo8zJ8kd1RqyBl7xIDfE/lr5L1y5j1XRgtv2tbe+yzIdT9o/TyKE1l/wBGpy8+CYrLwHcBwcMYB8evNGa1QMClRZuhVfazFomm10EjMzoPpK8jVXK6aiu2Ft4RVtsdrzUeadJ0NYZcRxcD7vXPLz6IlsltXvww5uGRCouKU9wuaPdc4lscJjeHwHovLB7vsqs5xME9U2npIJKPwLnqJxkze6Nj2m6C5rJgCTJk6ZD80ew7Zmm0yS8njJgeg+pKzvB8RloIPmtWwLEm16DSfeiHfiHHzyK5UQhykDyvnLyEaFswCABHL+y9KjRHBDMRt+yYXscRGcayhDNqN4QVooZ6MXLB04kBOSFOKlWxAO4oXjN92NJ1Vx7rQXHnA/QWy4MsZPXE7UVKZB5FZ7VplriDwMK67PY4Lmlvc+HLoq9tHablWeDvmEFTd/ea+f8Ah6XQ+hKDBSdME4R7G6HSSSUFxJ0ySg4dJJJSQUWnjh5H1XqMZcdGO/XkvGjeQMgF3WtRxzccuAGSITl8ni/qz+SVlc1Kj2tDHDeMSVq+zuEdnTGXBVfYXDO1ql50ad0fU+uXktAxeuKLY0gJFrrnZPHhDKjO3L7YK2gxptCmXHWMhzPALI73EqtR7nOBlxk5j80a2jxc16mvdGn5oGaSO0dDqjufbBb78yxHo4rmsXCCDw/WS4p+fqf1KM9gFzXVEDQ5oqab5B3LJatk7v8AZgzImCeR5EcFquyF3uujg4D1Gh+axfZqqGbzmDIRLT9oRmCtQwYkBpbmCGuah4yTbXwUnBrD+TVNwPbB0IQC82MpGS1zm9AJR2xqb1NruYBXq8qibT4IxkpP+Q7roBMDVzsh4oDtRcB00t7cpZB7jA3h1nRumSu2IXe84/dB9SOPhyWSe1O/DaDwNXua0eu8fgELbfKclCDx+4XTSoL6kvByYG//AAd2aIeHU396k4EERxaY4g5enNW7F6Ar0THvDMLCsOuy2qwyfeHFbfstddrSz4hYXRlVJPIXp7lJZXGCrPpkaiFEIztPiJs4JpdrSc4gge82c8umqD22OWVfJrzSd91+Q+KNhq21mUXj5XIzjrIZ2y4Ykl2Pwt0S2Hjm0z8FxuEGDkURGyM/aw2M4y6YkkySuXHSTJLiDPKboRGnXyAH6PBAZRTAaZfXptkxvZjwzUyt9LZ4iPLSNp2AsRTpN8JPiV4+0bEhSpOJMTDB/Nr8AUc2do7tMeCzv2yX2dJnNznf7QGj+opLUt01n5Gdj2xbXwUqtizOEleBxYcGn1QyUpTn6jFWTvfiruDQPiuZ9046letvZEjeOnDr1UHW2aydmeMltr7LHs2wloa0ZvMDxK+jMLw5hoU2hsBtNjN4w3e3Whu9nrMSst9n+zO6GvqN70ZCQI85Wu2VpDe8wHrmT6klZxjty/kvZPdiPwd9jQ3GBszBMeBMqN9V3abncmmPHQfEr2pjIBCtorrdou/lH/IKs3hNkQWZJFbvr0NbErEPaNi/a3Apg5MEn8To+gHqtGx3Edym97jkGk+QEnzWI3lyalRz3aucSfPggtHHdJyfgP1ktsVFeTyBWm+z7H+6Gk5rNGDI+GXqF34FfmnUHI/NG3w3xA9PZsl/JsG3jd+0e4CYbvD+WD9CsocQ4SQCOozWrU6vb2BOvdcPgQskqjdhw906jkeKroZcOLCNVxJHVaXFSkZo1XM6TLfQo7bbdPAi6pCo3/7Ga/r0VYbUXo2qi56eufOOfkzhZKHtZf7KrbXImhVg/cdqPLX5qVbDKjfsyObc/wC6zt1ATLSWu4FuSsGA7bPpuFK5JI+zVGbh+ID3h11HVC2K+nlepfkZU/qMlxMNJIlcYiyAagY4GCHGMwdCHcQks466LXtYx/qo+UY4j2xTJvGeZQFWTYFs3jfA/MLe1+hnlafejd8Pbu0vJYh7S8R7W+cJyptDfP3j8x6LcHO3beei+bcTuu0rVHn7T3O9SSELp4+rIXqZenHyzlR3ZjZt1y4uIIpN94/eP3R9f7rm2cwB93XFNmQ1e7gxvE/QDiVsVPCmUKLadMQ1ogczzJ5knNU1usVK2R9z/Bjp6N73PoomKWIbkBACls1s26pUDo0PdHyKOf5aa9bcGgPe/JW+jUp2rAymJeR/aZ4Ba6VYh9SZN3MtkQ5s9s/uwXnMRkre8gN5aa+KzqlUqv8AeefAEgeg180QpYeI4+pUy1ab4RK0jS5Zdu0VZ2wq/svF7fqfouWnVqUs2uJA1aTIPnqvPHrsVbdr28HiRxBhwIPWSF0rFKuWPg6FThZHPWTLPaXiO5QFMa1HQfwMhx9XFvosyV026t6te7DKbHP3GD3QSAXEnM6DKFyWPs4u6mrWsH8R+glRRKFVS3NLydqFKy14X7FXlJpWi2vseeffrgdGtn4yuup7GRuktruJ5boUPX6dcORmtNb8BnYqH4cyDmd6fHeKzbGrM21zUpPHccd5pjQEyCPDQ+C0nYCzFKi6kSZZUeDOXHkuza3ZRt1SIOTtWOAzafy5hZV2/Tsb8MNsqdlaXkxdzS0kHh8RwP66KTXr1xHD6lE7lRsPpmDyc0zBB4jUL3wfBKtyT2LHVIOYb9kc3cgmysio5b4AI5zt8niwzoj2GbLudD60sbwbo9w//I+PgiuH7Ovt8zTO/wDecw938IOnjqibLWq7Ujz/ACCV6nXOXprfHyH1UeZATHrurSog27jTDCButAPdOQ1HM/FJGLjZ1tQQ9xjkzIfGUkPVbVGOJJP7E21zlLMW19zJla9iLKoH9s1pOe6OUauPVVRaDsE+qaB7MOduPcCG5ZOExJIHE+qaWY28i2tPdwXfGcZfTw5xrN3HltcNAkghhYxr88xvGqI10Oaw6ztHVajadNpc9xDWtGpJWt7e3FatYB9Vu65lLdeJEAmq8w2NQGmlmYktK9fZlsP2FMXFZv7aoO40jOmw/JzuPIZc0DPUQ09bn/hBTrnZJRYU2V2WbZW4YIL3Qaj/ALzuQ/hGg9eK8sbvg0HorPeMhpWW7XYjD2snN7w0DxIB+aQ6dS1N2Zdh0sVw4C2C3u5TL9XPM+ZzA/XJELJpnedmTmSg+G0peG8GD4nX4R8VZqdFPNRZl7V0jCiG1bn2w3h8GEZbRyyQCxqRCtFk3fYsq/U8F7OOTiqNQG/7tKu3gWdoPFhBd8Pkj1wwgoDj1F3Zv3PeLHgTp3mlv1Ubtr5Lbcohh1mOzbkJIBPOTmiFK0WfUsYvWiC5x8CF1Utq67fec4eI/slNmmtb7RsmjQqVou6hZhUWw22d9p0+is1jtMHcQhHU4P1o6Sk+gftBhzbe6p1mgBtb9m8fxgS13mAf9oUr2zfRbSrNdv0nENqNIzYXGAQeW9kfJdO1lZta0PFzHMe2NZacwPFpcPNNimJsFp2MjPddJjeY0OFSXdZER1TSmxOCwyiUuODNfa4CBRMDN9Vsx0p5TyyJRL2ZYeKVkKn2qrnOJ/haS1o+Dj/MltHh/wDmDRQL+yqZ1xI3iGZUxIkRMyiezVh2Nsyhvb7qe8JiJlxdkM8s4W2tvX9Oq0+c8/wZxqf1nJ9YDovTzTP3He80eiH17lrPfc1v4nBvzQuttfas1uKZ6NO+f+AKTxqnL2p/YJcorthe6wZhEtJHTX4FMqzce0y1boajvBkf1kJIuOl1ePazP69fyjIWMJIAEk5ADUnktR2Ks6lCgGQd55LnR6R5RqnwLZW3ogvP2QZq1MnO/wBNvAHnryVitr9oaypG6XgMpMjPdgkSOHVehtsU/SgGipw9TOig8PLBUbNPfaXgiQYM5jjmB6K3sAIlpBB4jMKp07hwDqYDC5sGQ6A6dQQSS09dPBeez+0FQVXMLC3MB7DAj+MHjrqMik+ro+osxfKDYvJZcVe1lJznENa1pLidAAJJK+dcdx01ro1W5Na79mDwDTIJ6nVbB7RGVbq2FGi4MaXTVmZcBm1ojhOZ8Asrr7CXDdN13hkfitP0pVVxc5yWX+EC6lWS9MVwXbBrtr3l7fded4eBzCtlHRZlssatB3ZVmuZnLCRkeJaD8fVaHZXAIC1sSjLATX6oJhSjqrHs/cQ6DxVZY5FMPrQ4FdB7ZJnTjui0HsUtoJKBX1KQrRckPpz0Vdr8Qtr44eUY6eTxhlco2YMiND/0mrYW08F1ju1hycI89R9fVEf8MhduQpywVG42eaeC5RgZaZa5w6SVdzZqBsOijYztyKTcCu0dwbx5OqOb8gUOtLi6e5wq0JLRNJvaMDHVCdalR7hIA8fBaBUw0HgvF+EDkrQWzpIq+em0UWhsRizqz6/aU6T6gDS7tA7ugghoDWGBkNCuoey67eZr37uu6Hu/qeB8FbKdnUpn9m5zeg90/wApyXVTxmq3/wAlMPHNndPocj8Flbdqe47f8LP5yZKiPnL+5UaPsctxnUq1nnjG4yf+JPxRO39mliz/AOHf/G97vhMfBWq0xGnVyaYd9xw3XeQ4+Ur3NFLbNXqc4lJr8GiqrX/lFfo7LW1P3Lei3wptn1IlJHnUDyTIV2zfcn/k1W34KhRIewtEyW7u97xAiOPBewtiaoIiNwtcGgc2loZ93MEk9B5emHYeSBvH+UZBG7egAMhCOlqZRb2sokD24QXx9mNJzA8Acx5EKNzh+7UEs3wGlzhkXBsiX0ie8QCc2wSNZMhHKYSvsP7ZkBzmOEllRpIcwkFsgjgQSD0KmnWPO2zmP5M51+Y8M8KeG0i0OHeBEgkkqbbRjdGN9AgeFYuaLRb1CP8AEBxZ2fEmCWVBOW4Ru55+BhEbfF+/2dXImA1+jXGMweRnTn0Vr9BaouyHMfzgiGoi3tl2emL4Sy4omm8dWkZFrh7rgeBBWe0L19GsaNbKo3Q6Co0fab15haa7JUf2lYNv0hWZk9hkEa5LLR24l9OXT/DN3wso67PEAUbs6qzLBcYL2B2hGTh1H6lXnB74OATfDTwyuU1lGg4ZU3mQg94yHEdV7YHdw4DnkmxnKoeqIm8wTBYLbY0AMSbGY1BBHlmiFK5BC5r1ktKqTtqxSqGm+RumJ6Rkh1nIS+S9/wCICkLgKoU9qKZHvBdFPaBh+0PVWyyu0sxrBJrwgtHFWniF1U7oHipyRtCbd3iFMUWEZLgD1OlM6q6l+xVx/c8rixYZnI/ZI1B4EHgi2H3PaUmu4xDvxDJ3xCC4kTqTkESwID/DtI4l59XuS7XJbUy/g6qhSUKjkkjZcr9joETphDrHQIlTWs+yx6NC6qS5gYXrSdKojmVPFaHaYpzLKYIGWXc3QSfxOGRH2eqV/SBDhHGfkumyrtffXNQEEM3acxlkO8OuYAkTrymOar758dOC93oY408f4Eeol/cPbBcaO8KVQkzkxx16Nd9Ci97Zh7HNOhCqj2gVWEkNAeyXEgAQ4SSToArxIcJaQQdCDIPmF5z9WojVYpQ4z/sZ6WxyjhmJXOHG1u30yIa/NviP7T6I7gl2Wuhd/tOw+BTqtGbTqq5hl2C4Ecc0XTZ9WtTf3+xp7Xg03DbrQohi1zvFp6Ku4RcSEVqukLVvjB2Ocnq4S1ZntZh/7wTzA+Ej8lpVA5Qq5jeG79TyPzVJT2eonGeDPTaFeZpuCttXBiOC4rjDI4Lo6hMhwA9tckcXD+Yo1ZXr/s1T/MA78kKuLSErSoQVeXKyiFwWZm0z6VVtN43pAIc0GMyRny0Vqta7iAeaouGnfuDPDdHoAfqtEsGjcVV4LZ8nLib+4UawQRa0vwz6kn6oHijpaUdww/u1L/TZ/SEBrn6USTqFJedQp0lLYA1joERD4CGWb4C62OlbyXJY6WmUM2k2yt7Bm9WdLzmyk3N7+scG9Tl46ILtxt4yxZuMh9w4d1pzDAftv+g4+CxC/wAQqVqjqlV5e9xlznGSfyHTgmmh/TXd67OI/wCwPUalQ9MezeNknl1u6oWgGo4vcCcxvBoHjBDhPTrC9KjgSfFAtjtqaNVgpM3Q7dEAw0wRm3yJd09UarMznl5T9V6+uGIYQnslmWWVnb643bWpHFoH+57R8t71WcYLtLcWj96hVczm2ZY7o5hyKvHtMuIt2t+9UHo0En4wszWM4qSxJZRpuaw0a9R25p4naupVAKdw0Tuj3akalk6H+FU+0rmnUAOkx4clVKNUtcHNMEGQQrFQuhWEnU5O8eDkvWljRnZ7X4+A+u9z4fZpGC32itNJ+8Fmmzl6Y3Xe80wfz81e8LuZELCSw8BSeQpSyK8qTQ65aDxa/wCQP0XuuHtd24pu4B4B8Hd0/ND3LNbRZdhC5wsckHvcI6K4VWIfdUskgU5RZrGWTN8UsIlAYgq649S1VLrGHJ5ppuUSk1gJYE79s7xHyC0Oyf3FmeHVt2uDzA+GS0HDq0tRHkquiN67VHcIfNrS/APhIQC+RrBj+60vwn+opbrvYv5LeD2qFJQeUkoLgK2qTC5Nq9qm2Nvv5Gq6RSYeLuLj/CNT5DipC7bSpOqVDusY0uceQH1WMbTbQPvLh1V2Q0Y3gxg0HjxPUlO9Fo/r2Zl7V3+/7Auou+nHC7YPvr19Wo6pUcXPed5zjqSV4JJL1KWOhOTpVi1wc0kOBkEGCDzBWj7Je0YO3aV2YOja2g5d+Pnos1SUp4OL57U7gdrRZlAYXZH7xAyI101VFLeSd9UuiSTAgSZgZmByGZ9VEFc3l5OGXXh9zuPHLiuY5/r5JmlVaysFovDyXd1Q092s3QQH9W8HeXyPRXPC70d1wOR+apWBVg+iA7MQWuHMafJF9m2loqUSc2Hunm3Vp9ISqXlPtDaL6fyabQO80FDsQb3XRqurBLjeYF5Yi3vEcxKyl0arss1Gvv02PH2mtd6gFc1yMl54C791p9A4ej3BetyMl5u1Yk0WiU3H26qi3Yhy0HHaeqoeIthyb6J+kmw8Q7Np5H4FaFgRlqztmYhXnZG53qYlHMzQTxQQEZwkfutL8A+qE4uO6jOEf+rS/APql2vXpRddEXhOpPSSY1MX9puKgGnbsc7Ib9QbxLc/caRzAk+YVBXViN06rUdUqGXvJcfPTy5dIXgHDl8V76ir6Vagefsnvk2QSU3OHAR5pbo4H1/NbGZBJOQpU28TwXHEEkklxwk5TJwuOLLsrX95vQH0yKsdtX3Lth4Op5/yuI+RCqGzb4qgc5HwlWUumu3+FrR6kk/RLbo4sf8AAzplmCNHwMwva/qcU2AU+55KGLs7h8EM/aErssOCCLal1bP+4l31XpWTYZ/69L/SZ/SFKqvN2vM2XRXcZpZFUDF6ea0nE2ZKg47SzR+hlzgtPoCU1aNjqsOc3rPrmqwwI3sxWi4jm35H+6bsxRdcUHdRbBj+60vwkejiEMvGyI6LtwKpNs3o549Hu/NL9evR9y8ToekouKdJTfB8uVHEkk6lRSSX0M80JJJJccJJJJccJSbofBJJccRSSSXHBXAP/K38X0Vntv8A2nfyf0hOkgb/AHv+BhR7F/Jp+Au7vknxbQJ0kI/aFr3BzCT+7Uv9NnyC9agySSXmbPczRAvENCqNtC1JJFaP3l5dFeAXZhhi4pR1+idJOzBGhE5j8K6MC/8AHUHAVTHm1hKSSE13/wAvuXh2dTkkkkhCD//Z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155575" y="-1790700"/>
            <a:ext cx="2495550" cy="37433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294" name="AutoShape 6" descr="data:image/jpeg;base64,/9j/4AAQSkZJRgABAQAAAQABAAD/2wCEAAkGBhQSEBQUEhQVFRQWFBQWFRQUFRcUFBQVFRQVFBQUFxQXHCceFxkjGRQVHy8gJCcpLCwsFR4xNTAqNSYsLCkBCQoKDgwOGg8PGiklHyQsLCwqKiwqLC0pLCwpLCwpKSwsKSwsKSwpLyksLCksLCwsKSksLCwsLCwsLCksLCkpLP/AABEIARMAtwMBIgACEQEDEQH/xAAcAAABBQEBAQAAAAAAAAAAAAAFAAECBgcEAwj/xABBEAABAwIDBQUFBQYGAgMAAAABAAIRAwQFITEGEkFRYRMicYGRBzKhscFCUnLR8CMkYoKy4RQVc5Ki8TM0Q1PC/8QAGwEAAgMBAQEAAAAAAAAAAAAABAUBAgMABgf/xAAtEQACAgEEAQMDAwUBAQAAAAAAAQIDEQQSITFBIjJRE4GhBWFxFCORscFCM//aAAwDAQACEQMRAD8AojGKYamaphOUhyIhRhTKiVzLIiQokKagVlIuhoThqjvJnPhYvBoiT3wht1iGsZDmuXEL8l26PMD5JUAYl4AA4EwTzyKCssz0B3aht7IjNq72Q16ifLPRdVKqzdLX03wfuiR6b3yTHsyZBAPjML0FctO6e9lwHzzQzYKkeNGxptdvU6xYR9ktM+GUhdWHXxL4JmSAY0Ig5+Oi5bh7YIGR5ZyZ6ris2u7QbgMzIGhMK8WzWqx1ySRcwpBedGd0SIMZjl0XoAij0i5HThKE4CguOFIJoTgKSRwphRCmApJEQknKSkgCAKYUQpJmjz46YqQShc0SiBC83L1K8ahWUi6PJ8cRPp9ULr3BBhoHgCnrYmJ3RBPOcvivB9IPdkT1P95MJbbPPANdcuoiZTPAOB4ndB+Mgr1rYfujeLs+RA+Shb0aj6jadOpLiYAkwPEovQwCsC1zyA3fcxxHvyw94GcxqhJy29sHhHd0gVb2Re6GtLjMQ0GfRH7DZW5yLmdm379UbrPN0Zea0fZfD6LRDWgEjUa+q9XbE3PavP8AiHOpuncZLWxrG8C0yBOYGsahDq1z6CXWodgXBPZRvQ+4e0t1DaRBLupqDQeGfVc+3+C0relRFJjWRWaO6MzIIzOp0V8Nmba2qtpDeqAAgNyl0d6JyGayfG7o1K1NjmAPBFVzy4vdADhuOJ0MlsjhIU1xlKaZeGMpLyPCUJKQTUfIQUgmAUgFBYQTpBOuLDhTCiFIKSRFOkkpIAjVMBMxeoCaI88RATlTDUxCk48SULxO7hpA5H/tEbnIE6BAL2u0yBmZEx8kFqJ7VgiyW2IPtbXfPH4D4ldJso4ZczkPU/Re9B4a0neLOGRgnnouG5u945bx6uMk/klvLYtwoo9KN4aNUPpx3TodHCIIPQ5haLiG0bLmnbkUn03ulzpgtMiMjqT3dY0hUfYynTfiFAVgCwvOTtCQ0lgI494DLite2hs2QyoADuE+MEEIbUtLwEaVvI+z1JzCDwV/trneaOnNUnAb5rmwIRyvVe1s03hvOWbwj1CDhPAfZHPAzbpweW1GPBfulpy3ZnMSCchHGOkql7clpuWkAbwZBPi6QrJf3tYloY+m9p1cDDgfATlryhUPE6b21XCr70z0I4R0Rmlh/cz8G9EVu57OVOAmCkEzYyQ4ClCYJ1BdDhOmTqCRwpBRCkFJI5SSTqxAFpr2AXnSC9gmqPOsdM5Omc30XM5AjEqhcIndBGnEjhvHhxMdM9cuI0GjLQBs9f8As80RuqGtSpoMwwaDlJ1LkLef2cn7Rknmfu+AEJTqU8mUgdeP3iIEcAPr+uSenaxn1PwCT6Z1A5R5Zr2s6Ti2ACXHeDWjMyY/XqhW8IC2vdyeOF2D61VrKc70zI4RxW67MYI7/DgVnOe4jNzjJ8PBAdgNiDRZ2lQDtHa/wjkFpNtb7rYS++3fLC6QbTX9OOX2zNsYsalpVL6R7uscEWwbb0AftGHLI8Qim0tpvMPXJUGtZlhc2ND81OkrhbPbIPWHjcXJm0lu573y1hIjNsSNSQQP1Cq+PYgK1YubO6AGgnjE59MyhpCcJrXpo1PKN66YxnvJBOEwUlqwxDhSCiFJVNEOkknUFhKQTBOpOHSTJ1JAJor3AXhQ0XS0JsjzjE1qdwUwEzgrEAnGmywN5uHo3P8AJCr50Um5audHHIEgD1zRrEmSOg73UkQAPOV04PhPbPa0iW0z/wAjG95AylWrkoNyl8HOO58HjspsRUr9+qS1p+yNSOp4LQMO2Gp0ACxgB58fUonhNnuNGUI8+9DmgRmOK87KcrMtsuoqHS+5wWjXMic/T8l2vu8tHD0I+C6KFuSFyXlBUeUskpps4bxpeCMuiD3lixw3470iR1iP14ohUrFhz0UXtD/FUUmnlGuOMAu3wilXa4FgY9vvAZeD29D8CD4mtYphZovg5jgeatzmFjg5uo05dQeh/Wi58VoCtTMct5s6jgR4gghMKdQ093jyv+kUzdctr68FNCcJQnCbsbIdOEyeFQ1Q4Tpk6gsOE4TJKTh06ZOpIBNvoutoXNb6LpaE3XR5pkkzzllqpwmhScgTeUHOjecQS4brWmOpJOpV/wBjsHDWDJVbD7Tta3RmX8x1+g9VpGFsDWBeT/UrVK3aukbQj5CDqYAUreo0IfiV0A0y6OvJV+nQce9TqPB6mQfEFBJkuJfxdKbmByptnidVmVSD1HHyViw/FA5aZzwzFxa5RO7w0OCAXFi+mZbmOSuXbA5ASeQzP9lyV6M6je6N083fl6qVp3J+kr/UbF6itU29o3LX4+if/LCykN73g5zvBruB9AUYNTdyDQwdBHqdSvF9RG1aNRTy+wS3WOTWF0ZpilDcquHWR55rmCsW1eHQ7fGmXodPjkq7CLpeYYfa4PS6exWQUkSTpk60YUh0kklBcdJJJccOUkklxANtdF2Naue1GS7RCcLo8zJ8kd1RqyBl7xIDfE/lr5L1y5j1XRgtv2tbe+yzIdT9o/TyKE1l/wBGpy8+CYrLwHcBwcMYB8evNGa1QMClRZuhVfazFomm10EjMzoPpK8jVXK6aiu2Ft4RVtsdrzUeadJ0NYZcRxcD7vXPLz6IlsltXvww5uGRCouKU9wuaPdc4lscJjeHwHovLB7vsqs5xME9U2npIJKPwLnqJxkze6Nj2m6C5rJgCTJk6ZD80ew7Zmm0yS8njJgeg+pKzvB8RloIPmtWwLEm16DSfeiHfiHHzyK5UQhykDyvnLyEaFswCABHL+y9KjRHBDMRt+yYXscRGcayhDNqN4QVooZ6MXLB04kBOSFOKlWxAO4oXjN92NJ1Vx7rQXHnA/QWy4MsZPXE7UVKZB5FZ7VplriDwMK67PY4Lmlvc+HLoq9tHablWeDvmEFTd/ea+f8Ah6XQ+hKDBSdME4R7G6HSSSUFxJ0ySg4dJJJSQUWnjh5H1XqMZcdGO/XkvGjeQMgF3WtRxzccuAGSITl8ni/qz+SVlc1Kj2tDHDeMSVq+zuEdnTGXBVfYXDO1ql50ad0fU+uXktAxeuKLY0gJFrrnZPHhDKjO3L7YK2gxptCmXHWMhzPALI73EqtR7nOBlxk5j80a2jxc16mvdGn5oGaSO0dDqjufbBb78yxHo4rmsXCCDw/WS4p+fqf1KM9gFzXVEDQ5oqab5B3LJatk7v8AZgzImCeR5EcFquyF3uujg4D1Gh+axfZqqGbzmDIRLT9oRmCtQwYkBpbmCGuah4yTbXwUnBrD+TVNwPbB0IQC82MpGS1zm9AJR2xqb1NruYBXq8qibT4IxkpP+Q7roBMDVzsh4oDtRcB00t7cpZB7jA3h1nRumSu2IXe84/dB9SOPhyWSe1O/DaDwNXua0eu8fgELbfKclCDx+4XTSoL6kvByYG//AAd2aIeHU396k4EERxaY4g5enNW7F6Ar0THvDMLCsOuy2qwyfeHFbfstddrSz4hYXRlVJPIXp7lJZXGCrPpkaiFEIztPiJs4JpdrSc4gge82c8umqD22OWVfJrzSd91+Q+KNhq21mUXj5XIzjrIZ2y4Ykl2Pwt0S2Hjm0z8FxuEGDkURGyM/aw2M4y6YkkySuXHSTJLiDPKboRGnXyAH6PBAZRTAaZfXptkxvZjwzUyt9LZ4iPLSNp2AsRTpN8JPiV4+0bEhSpOJMTDB/Nr8AUc2do7tMeCzv2yX2dJnNznf7QGj+opLUt01n5Gdj2xbXwUqtizOEleBxYcGn1QyUpTn6jFWTvfiruDQPiuZ9046letvZEjeOnDr1UHW2aydmeMltr7LHs2wloa0ZvMDxK+jMLw5hoU2hsBtNjN4w3e3Whu9nrMSst9n+zO6GvqN70ZCQI85Wu2VpDe8wHrmT6klZxjty/kvZPdiPwd9jQ3GBszBMeBMqN9V3abncmmPHQfEr2pjIBCtorrdou/lH/IKs3hNkQWZJFbvr0NbErEPaNi/a3Apg5MEn8To+gHqtGx3Edym97jkGk+QEnzWI3lyalRz3aucSfPggtHHdJyfgP1ktsVFeTyBWm+z7H+6Gk5rNGDI+GXqF34FfmnUHI/NG3w3xA9PZsl/JsG3jd+0e4CYbvD+WD9CsocQ4SQCOozWrU6vb2BOvdcPgQskqjdhw906jkeKroZcOLCNVxJHVaXFSkZo1XM6TLfQo7bbdPAi6pCo3/7Ga/r0VYbUXo2qi56eufOOfkzhZKHtZf7KrbXImhVg/cdqPLX5qVbDKjfsyObc/wC6zt1ATLSWu4FuSsGA7bPpuFK5JI+zVGbh+ID3h11HVC2K+nlepfkZU/qMlxMNJIlcYiyAagY4GCHGMwdCHcQks466LXtYx/qo+UY4j2xTJvGeZQFWTYFs3jfA/MLe1+hnlafejd8Pbu0vJYh7S8R7W+cJyptDfP3j8x6LcHO3beei+bcTuu0rVHn7T3O9SSELp4+rIXqZenHyzlR3ZjZt1y4uIIpN94/eP3R9f7rm2cwB93XFNmQ1e7gxvE/QDiVsVPCmUKLadMQ1ogczzJ5knNU1usVK2R9z/Bjp6N73PoomKWIbkBACls1s26pUDo0PdHyKOf5aa9bcGgPe/JW+jUp2rAymJeR/aZ4Ba6VYh9SZN3MtkQ5s9s/uwXnMRkre8gN5aa+KzqlUqv8AeefAEgeg180QpYeI4+pUy1ab4RK0jS5Zdu0VZ2wq/svF7fqfouWnVqUs2uJA1aTIPnqvPHrsVbdr28HiRxBhwIPWSF0rFKuWPg6FThZHPWTLPaXiO5QFMa1HQfwMhx9XFvosyV026t6te7DKbHP3GD3QSAXEnM6DKFyWPs4u6mrWsH8R+glRRKFVS3NLydqFKy14X7FXlJpWi2vseeffrgdGtn4yuup7GRuktruJ5boUPX6dcORmtNb8BnYqH4cyDmd6fHeKzbGrM21zUpPHccd5pjQEyCPDQ+C0nYCzFKi6kSZZUeDOXHkuza3ZRt1SIOTtWOAzafy5hZV2/Tsb8MNsqdlaXkxdzS0kHh8RwP66KTXr1xHD6lE7lRsPpmDyc0zBB4jUL3wfBKtyT2LHVIOYb9kc3cgmysio5b4AI5zt8niwzoj2GbLudD60sbwbo9w//I+PgiuH7Ovt8zTO/wDecw938IOnjqibLWq7Ujz/ACCV6nXOXprfHyH1UeZATHrurSog27jTDCButAPdOQ1HM/FJGLjZ1tQQ9xjkzIfGUkPVbVGOJJP7E21zlLMW19zJla9iLKoH9s1pOe6OUauPVVRaDsE+qaB7MOduPcCG5ZOExJIHE+qaWY28i2tPdwXfGcZfTw5xrN3HltcNAkghhYxr88xvGqI10Oaw6ztHVajadNpc9xDWtGpJWt7e3FatYB9Vu65lLdeJEAmq8w2NQGmlmYktK9fZlsP2FMXFZv7aoO40jOmw/JzuPIZc0DPUQ09bn/hBTrnZJRYU2V2WbZW4YIL3Qaj/ALzuQ/hGg9eK8sbvg0HorPeMhpWW7XYjD2snN7w0DxIB+aQ6dS1N2Zdh0sVw4C2C3u5TL9XPM+ZzA/XJELJpnedmTmSg+G0peG8GD4nX4R8VZqdFPNRZl7V0jCiG1bn2w3h8GEZbRyyQCxqRCtFk3fYsq/U8F7OOTiqNQG/7tKu3gWdoPFhBd8Pkj1wwgoDj1F3Zv3PeLHgTp3mlv1Ubtr5Lbcohh1mOzbkJIBPOTmiFK0WfUsYvWiC5x8CF1Utq67fec4eI/slNmmtb7RsmjQqVou6hZhUWw22d9p0+is1jtMHcQhHU4P1o6Sk+gftBhzbe6p1mgBtb9m8fxgS13mAf9oUr2zfRbSrNdv0nENqNIzYXGAQeW9kfJdO1lZta0PFzHMe2NZacwPFpcPNNimJsFp2MjPddJjeY0OFSXdZER1TSmxOCwyiUuODNfa4CBRMDN9Vsx0p5TyyJRL2ZYeKVkKn2qrnOJ/haS1o+Dj/MltHh/wDmDRQL+yqZ1xI3iGZUxIkRMyiezVh2Nsyhvb7qe8JiJlxdkM8s4W2tvX9Oq0+c8/wZxqf1nJ9YDovTzTP3He80eiH17lrPfc1v4nBvzQuttfas1uKZ6NO+f+AKTxqnL2p/YJcorthe6wZhEtJHTX4FMqzce0y1boajvBkf1kJIuOl1ePazP69fyjIWMJIAEk5ADUnktR2Ks6lCgGQd55LnR6R5RqnwLZW3ogvP2QZq1MnO/wBNvAHnryVitr9oaypG6XgMpMjPdgkSOHVehtsU/SgGipw9TOig8PLBUbNPfaXgiQYM5jjmB6K3sAIlpBB4jMKp07hwDqYDC5sGQ6A6dQQSS09dPBeez+0FQVXMLC3MB7DAj+MHjrqMik+ro+osxfKDYvJZcVe1lJznENa1pLidAAJJK+dcdx01ro1W5Na79mDwDTIJ6nVbB7RGVbq2FGi4MaXTVmZcBm1ojhOZ8Asrr7CXDdN13hkfitP0pVVxc5yWX+EC6lWS9MVwXbBrtr3l7fded4eBzCtlHRZlssatB3ZVmuZnLCRkeJaD8fVaHZXAIC1sSjLATX6oJhSjqrHs/cQ6DxVZY5FMPrQ4FdB7ZJnTjui0HsUtoJKBX1KQrRckPpz0Vdr8Qtr44eUY6eTxhlco2YMiND/0mrYW08F1ju1hycI89R9fVEf8MhduQpywVG42eaeC5RgZaZa5w6SVdzZqBsOijYztyKTcCu0dwbx5OqOb8gUOtLi6e5wq0JLRNJvaMDHVCdalR7hIA8fBaBUw0HgvF+EDkrQWzpIq+em0UWhsRizqz6/aU6T6gDS7tA7ugghoDWGBkNCuoey67eZr37uu6Hu/qeB8FbKdnUpn9m5zeg90/wApyXVTxmq3/wAlMPHNndPocj8Flbdqe47f8LP5yZKiPnL+5UaPsctxnUq1nnjG4yf+JPxRO39mliz/AOHf/G97vhMfBWq0xGnVyaYd9xw3XeQ4+Ur3NFLbNXqc4lJr8GiqrX/lFfo7LW1P3Lei3wptn1IlJHnUDyTIV2zfcn/k1W34KhRIewtEyW7u97xAiOPBewtiaoIiNwtcGgc2loZ93MEk9B5emHYeSBvH+UZBG7egAMhCOlqZRb2sokD24QXx9mNJzA8Acx5EKNzh+7UEs3wGlzhkXBsiX0ie8QCc2wSNZMhHKYSvsP7ZkBzmOEllRpIcwkFsgjgQSD0KmnWPO2zmP5M51+Y8M8KeG0i0OHeBEgkkqbbRjdGN9AgeFYuaLRb1CP8AEBxZ2fEmCWVBOW4Ru55+BhEbfF+/2dXImA1+jXGMweRnTn0Vr9BaouyHMfzgiGoi3tl2emL4Sy4omm8dWkZFrh7rgeBBWe0L19GsaNbKo3Q6Co0fab15haa7JUf2lYNv0hWZk9hkEa5LLR24l9OXT/DN3wso67PEAUbs6qzLBcYL2B2hGTh1H6lXnB74OATfDTwyuU1lGg4ZU3mQg94yHEdV7YHdw4DnkmxnKoeqIm8wTBYLbY0AMSbGY1BBHlmiFK5BC5r1ktKqTtqxSqGm+RumJ6Rkh1nIS+S9/wCICkLgKoU9qKZHvBdFPaBh+0PVWyyu0sxrBJrwgtHFWniF1U7oHipyRtCbd3iFMUWEZLgD1OlM6q6l+xVx/c8rixYZnI/ZI1B4EHgi2H3PaUmu4xDvxDJ3xCC4kTqTkESwID/DtI4l59XuS7XJbUy/g6qhSUKjkkjZcr9joETphDrHQIlTWs+yx6NC6qS5gYXrSdKojmVPFaHaYpzLKYIGWXc3QSfxOGRH2eqV/SBDhHGfkumyrtffXNQEEM3acxlkO8OuYAkTrymOar758dOC93oY408f4Eeol/cPbBcaO8KVQkzkxx16Nd9Ci97Zh7HNOhCqj2gVWEkNAeyXEgAQ4SSToArxIcJaQQdCDIPmF5z9WojVYpQ4z/sZ6WxyjhmJXOHG1u30yIa/NviP7T6I7gl2Wuhd/tOw+BTqtGbTqq5hl2C4Ecc0XTZ9WtTf3+xp7Xg03DbrQohi1zvFp6Ku4RcSEVqukLVvjB2Ocnq4S1ZntZh/7wTzA+Ej8lpVA5Qq5jeG79TyPzVJT2eonGeDPTaFeZpuCttXBiOC4rjDI4Lo6hMhwA9tckcXD+Yo1ZXr/s1T/MA78kKuLSErSoQVeXKyiFwWZm0z6VVtN43pAIc0GMyRny0Vqta7iAeaouGnfuDPDdHoAfqtEsGjcVV4LZ8nLib+4UawQRa0vwz6kn6oHijpaUdww/u1L/TZ/SEBrn6USTqFJedQp0lLYA1joERD4CGWb4C62OlbyXJY6WmUM2k2yt7Bm9WdLzmyk3N7+scG9Tl46ILtxt4yxZuMh9w4d1pzDAftv+g4+CxC/wAQqVqjqlV5e9xlznGSfyHTgmmh/TXd67OI/wCwPUalQ9MezeNknl1u6oWgGo4vcCcxvBoHjBDhPTrC9KjgSfFAtjtqaNVgpM3Q7dEAw0wRm3yJd09UarMznl5T9V6+uGIYQnslmWWVnb643bWpHFoH+57R8t71WcYLtLcWj96hVczm2ZY7o5hyKvHtMuIt2t+9UHo0En4wszWM4qSxJZRpuaw0a9R25p4naupVAKdw0Tuj3akalk6H+FU+0rmnUAOkx4clVKNUtcHNMEGQQrFQuhWEnU5O8eDkvWljRnZ7X4+A+u9z4fZpGC32itNJ+8Fmmzl6Y3Xe80wfz81e8LuZELCSw8BSeQpSyK8qTQ65aDxa/wCQP0XuuHtd24pu4B4B8Hd0/ND3LNbRZdhC5wsckHvcI6K4VWIfdUskgU5RZrGWTN8UsIlAYgq649S1VLrGHJ5ppuUSk1gJYE79s7xHyC0Oyf3FmeHVt2uDzA+GS0HDq0tRHkquiN67VHcIfNrS/APhIQC+RrBj+60vwn+opbrvYv5LeD2qFJQeUkoLgK2qTC5Nq9qm2Nvv5Gq6RSYeLuLj/CNT5DipC7bSpOqVDusY0uceQH1WMbTbQPvLh1V2Q0Y3gxg0HjxPUlO9Fo/r2Zl7V3+/7Auou+nHC7YPvr19Wo6pUcXPed5zjqSV4JJL1KWOhOTpVi1wc0kOBkEGCDzBWj7Je0YO3aV2YOja2g5d+Pnos1SUp4OL57U7gdrRZlAYXZH7xAyI101VFLeSd9UuiSTAgSZgZmByGZ9VEFc3l5OGXXh9zuPHLiuY5/r5JmlVaysFovDyXd1Q092s3QQH9W8HeXyPRXPC70d1wOR+apWBVg+iA7MQWuHMafJF9m2loqUSc2Hunm3Vp9ISqXlPtDaL6fyabQO80FDsQb3XRqurBLjeYF5Yi3vEcxKyl0arss1Gvv02PH2mtd6gFc1yMl54C791p9A4ej3BetyMl5u1Yk0WiU3H26qi3Yhy0HHaeqoeIthyb6J+kmw8Q7Np5H4FaFgRlqztmYhXnZG53qYlHMzQTxQQEZwkfutL8A+qE4uO6jOEf+rS/APql2vXpRddEXhOpPSSY1MX9puKgGnbsc7Ib9QbxLc/caRzAk+YVBXViN06rUdUqGXvJcfPTy5dIXgHDl8V76ir6Vagefsnvk2QSU3OHAR5pbo4H1/NbGZBJOQpU28TwXHEEkklxwk5TJwuOLLsrX95vQH0yKsdtX3Lth4Op5/yuI+RCqGzb4qgc5HwlWUumu3+FrR6kk/RLbo4sf8AAzplmCNHwMwva/qcU2AU+55KGLs7h8EM/aErssOCCLal1bP+4l31XpWTYZ/69L/SZ/SFKqvN2vM2XRXcZpZFUDF6ea0nE2ZKg47SzR+hlzgtPoCU1aNjqsOc3rPrmqwwI3sxWi4jm35H+6bsxRdcUHdRbBj+60vwkejiEMvGyI6LtwKpNs3o549Hu/NL9evR9y8ToekouKdJTfB8uVHEkk6lRSSX0M80JJJJccJJJJccJSbofBJJccRSSSXHBXAP/K38X0Vntv8A2nfyf0hOkgb/AHv+BhR7F/Jp+Au7vknxbQJ0kI/aFr3BzCT+7Uv9NnyC9agySSXmbPczRAvENCqNtC1JJFaP3l5dFeAXZhhi4pR1+idJOzBGhE5j8K6MC/8AHUHAVTHm1hKSSE13/wAvuXh2dTkkkkhCD//Z">
            <a:hlinkClick r:id="rId3"/>
          </p:cNvPr>
          <p:cNvSpPr>
            <a:spLocks noGrp="1" noChangeAspect="1" noChangeArrowheads="1"/>
          </p:cNvSpPr>
          <p:nvPr>
            <p:ph type="title"/>
          </p:nvPr>
        </p:nvSpPr>
        <p:spPr bwMode="auto"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12296" name="AutoShape 8" descr="data:image/jpeg;base64,/9j/4AAQSkZJRgABAQAAAQABAAD/2wCEAAkGBhQSEBQUEhQVFRQWFBQWFRQUFRcUFBQVFRQVFBQUFxQXHCceFxkjGRQVHy8gJCcpLCwsFR4xNTAqNSYsLCkBCQoKDgwOGg8PGiklHyQsLCwqKiwqLC0pLCwpLCwpKSwsKSwsKSwpLyksLCksLCwsKSksLCwsLCwsLCksLCkpLP/AABEIARMAtwMBIgACEQEDEQH/xAAcAAABBQEBAQAAAAAAAAAAAAAFAAECBgcEAwj/xABBEAABAwIDBQUFBQYGAgMAAAABAAIRAwQFITEGEkFRYRMicYGRBzKhscFCUnLR8CMkYoKy4RQVc5Ki8TM0Q1PC/8QAGwEAAgMBAQEAAAAAAAAAAAAABAUBAgMABgf/xAAtEQACAgEEAQMDAwUBAQAAAAAAAQIDEQQSITFBIjJRE4GhBWFxFCORscFCM//aAAwDAQACEQMRAD8AojGKYamaphOUhyIhRhTKiVzLIiQokKagVlIuhoThqjvJnPhYvBoiT3wht1iGsZDmuXEL8l26PMD5JUAYl4AA4EwTzyKCssz0B3aht7IjNq72Q16ifLPRdVKqzdLX03wfuiR6b3yTHsyZBAPjML0FctO6e9lwHzzQzYKkeNGxptdvU6xYR9ktM+GUhdWHXxL4JmSAY0Ig5+Oi5bh7YIGR5ZyZ6ris2u7QbgMzIGhMK8WzWqx1ySRcwpBedGd0SIMZjl0XoAij0i5HThKE4CguOFIJoTgKSRwphRCmApJEQknKSkgCAKYUQpJmjz46YqQShc0SiBC83L1K8ahWUi6PJ8cRPp9ULr3BBhoHgCnrYmJ3RBPOcvivB9IPdkT1P95MJbbPPANdcuoiZTPAOB4ndB+Mgr1rYfujeLs+RA+Shb0aj6jadOpLiYAkwPEovQwCsC1zyA3fcxxHvyw94GcxqhJy29sHhHd0gVb2Re6GtLjMQ0GfRH7DZW5yLmdm379UbrPN0Zea0fZfD6LRDWgEjUa+q9XbE3PavP8AiHOpuncZLWxrG8C0yBOYGsahDq1z6CXWodgXBPZRvQ+4e0t1DaRBLupqDQeGfVc+3+C0relRFJjWRWaO6MzIIzOp0V8Nmba2qtpDeqAAgNyl0d6JyGayfG7o1K1NjmAPBFVzy4vdADhuOJ0MlsjhIU1xlKaZeGMpLyPCUJKQTUfIQUgmAUgFBYQTpBOuLDhTCiFIKSRFOkkpIAjVMBMxeoCaI88RATlTDUxCk48SULxO7hpA5H/tEbnIE6BAL2u0yBmZEx8kFqJ7VgiyW2IPtbXfPH4D4ldJso4ZczkPU/Re9B4a0neLOGRgnnouG5u945bx6uMk/klvLYtwoo9KN4aNUPpx3TodHCIIPQ5haLiG0bLmnbkUn03ulzpgtMiMjqT3dY0hUfYynTfiFAVgCwvOTtCQ0lgI494DLite2hs2QyoADuE+MEEIbUtLwEaVvI+z1JzCDwV/trneaOnNUnAb5rmwIRyvVe1s03hvOWbwj1CDhPAfZHPAzbpweW1GPBfulpy3ZnMSCchHGOkql7clpuWkAbwZBPi6QrJf3tYloY+m9p1cDDgfATlryhUPE6b21XCr70z0I4R0Rmlh/cz8G9EVu57OVOAmCkEzYyQ4ClCYJ1BdDhOmTqCRwpBRCkFJI5SSTqxAFpr2AXnSC9gmqPOsdM5Omc30XM5AjEqhcIndBGnEjhvHhxMdM9cuI0GjLQBs9f8As80RuqGtSpoMwwaDlJ1LkLef2cn7Rknmfu+AEJTqU8mUgdeP3iIEcAPr+uSenaxn1PwCT6Z1A5R5Zr2s6Ti2ACXHeDWjMyY/XqhW8IC2vdyeOF2D61VrKc70zI4RxW67MYI7/DgVnOe4jNzjJ8PBAdgNiDRZ2lQDtHa/wjkFpNtb7rYS++3fLC6QbTX9OOX2zNsYsalpVL6R7uscEWwbb0AftGHLI8Qim0tpvMPXJUGtZlhc2ND81OkrhbPbIPWHjcXJm0lu573y1hIjNsSNSQQP1Cq+PYgK1YubO6AGgnjE59MyhpCcJrXpo1PKN66YxnvJBOEwUlqwxDhSCiFJVNEOkknUFhKQTBOpOHSTJ1JAJor3AXhQ0XS0JsjzjE1qdwUwEzgrEAnGmywN5uHo3P8AJCr50Um5audHHIEgD1zRrEmSOg73UkQAPOV04PhPbPa0iW0z/wAjG95AylWrkoNyl8HOO58HjspsRUr9+qS1p+yNSOp4LQMO2Gp0ACxgB58fUonhNnuNGUI8+9DmgRmOK87KcrMtsuoqHS+5wWjXMic/T8l2vu8tHD0I+C6KFuSFyXlBUeUskpps4bxpeCMuiD3lixw3470iR1iP14ohUrFhz0UXtD/FUUmnlGuOMAu3wilXa4FgY9vvAZeD29D8CD4mtYphZovg5jgeatzmFjg5uo05dQeh/Wi58VoCtTMct5s6jgR4gghMKdQ093jyv+kUzdctr68FNCcJQnCbsbIdOEyeFQ1Q4Tpk6gsOE4TJKTh06ZOpIBNvoutoXNb6LpaE3XR5pkkzzllqpwmhScgTeUHOjecQS4brWmOpJOpV/wBjsHDWDJVbD7Tta3RmX8x1+g9VpGFsDWBeT/UrVK3aukbQj5CDqYAUreo0IfiV0A0y6OvJV+nQce9TqPB6mQfEFBJkuJfxdKbmByptnidVmVSD1HHyViw/FA5aZzwzFxa5RO7w0OCAXFi+mZbmOSuXbA5ASeQzP9lyV6M6je6N083fl6qVp3J+kr/UbF6itU29o3LX4+if/LCykN73g5zvBruB9AUYNTdyDQwdBHqdSvF9RG1aNRTy+wS3WOTWF0ZpilDcquHWR55rmCsW1eHQ7fGmXodPjkq7CLpeYYfa4PS6exWQUkSTpk60YUh0kklBcdJJJccOUkklxANtdF2Naue1GS7RCcLo8zJ8kd1RqyBl7xIDfE/lr5L1y5j1XRgtv2tbe+yzIdT9o/TyKE1l/wBGpy8+CYrLwHcBwcMYB8evNGa1QMClRZuhVfazFomm10EjMzoPpK8jVXK6aiu2Ft4RVtsdrzUeadJ0NYZcRxcD7vXPLz6IlsltXvww5uGRCouKU9wuaPdc4lscJjeHwHovLB7vsqs5xME9U2npIJKPwLnqJxkze6Nj2m6C5rJgCTJk6ZD80ew7Zmm0yS8njJgeg+pKzvB8RloIPmtWwLEm16DSfeiHfiHHzyK5UQhykDyvnLyEaFswCABHL+y9KjRHBDMRt+yYXscRGcayhDNqN4QVooZ6MXLB04kBOSFOKlWxAO4oXjN92NJ1Vx7rQXHnA/QWy4MsZPXE7UVKZB5FZ7VplriDwMK67PY4Lmlvc+HLoq9tHablWeDvmEFTd/ea+f8Ah6XQ+hKDBSdME4R7G6HSSSUFxJ0ySg4dJJJSQUWnjh5H1XqMZcdGO/XkvGjeQMgF3WtRxzccuAGSITl8ni/qz+SVlc1Kj2tDHDeMSVq+zuEdnTGXBVfYXDO1ql50ad0fU+uXktAxeuKLY0gJFrrnZPHhDKjO3L7YK2gxptCmXHWMhzPALI73EqtR7nOBlxk5j80a2jxc16mvdGn5oGaSO0dDqjufbBb78yxHo4rmsXCCDw/WS4p+fqf1KM9gFzXVEDQ5oqab5B3LJatk7v8AZgzImCeR5EcFquyF3uujg4D1Gh+axfZqqGbzmDIRLT9oRmCtQwYkBpbmCGuah4yTbXwUnBrD+TVNwPbB0IQC82MpGS1zm9AJR2xqb1NruYBXq8qibT4IxkpP+Q7roBMDVzsh4oDtRcB00t7cpZB7jA3h1nRumSu2IXe84/dB9SOPhyWSe1O/DaDwNXua0eu8fgELbfKclCDx+4XTSoL6kvByYG//AAd2aIeHU396k4EERxaY4g5enNW7F6Ar0THvDMLCsOuy2qwyfeHFbfstddrSz4hYXRlVJPIXp7lJZXGCrPpkaiFEIztPiJs4JpdrSc4gge82c8umqD22OWVfJrzSd91+Q+KNhq21mUXj5XIzjrIZ2y4Ykl2Pwt0S2Hjm0z8FxuEGDkURGyM/aw2M4y6YkkySuXHSTJLiDPKboRGnXyAH6PBAZRTAaZfXptkxvZjwzUyt9LZ4iPLSNp2AsRTpN8JPiV4+0bEhSpOJMTDB/Nr8AUc2do7tMeCzv2yX2dJnNznf7QGj+opLUt01n5Gdj2xbXwUqtizOEleBxYcGn1QyUpTn6jFWTvfiruDQPiuZ9046letvZEjeOnDr1UHW2aydmeMltr7LHs2wloa0ZvMDxK+jMLw5hoU2hsBtNjN4w3e3Whu9nrMSst9n+zO6GvqN70ZCQI85Wu2VpDe8wHrmT6klZxjty/kvZPdiPwd9jQ3GBszBMeBMqN9V3abncmmPHQfEr2pjIBCtorrdou/lH/IKs3hNkQWZJFbvr0NbErEPaNi/a3Apg5MEn8To+gHqtGx3Edym97jkGk+QEnzWI3lyalRz3aucSfPggtHHdJyfgP1ktsVFeTyBWm+z7H+6Gk5rNGDI+GXqF34FfmnUHI/NG3w3xA9PZsl/JsG3jd+0e4CYbvD+WD9CsocQ4SQCOozWrU6vb2BOvdcPgQskqjdhw906jkeKroZcOLCNVxJHVaXFSkZo1XM6TLfQo7bbdPAi6pCo3/7Ga/r0VYbUXo2qi56eufOOfkzhZKHtZf7KrbXImhVg/cdqPLX5qVbDKjfsyObc/wC6zt1ATLSWu4FuSsGA7bPpuFK5JI+zVGbh+ID3h11HVC2K+nlepfkZU/qMlxMNJIlcYiyAagY4GCHGMwdCHcQks466LXtYx/qo+UY4j2xTJvGeZQFWTYFs3jfA/MLe1+hnlafejd8Pbu0vJYh7S8R7W+cJyptDfP3j8x6LcHO3beei+bcTuu0rVHn7T3O9SSELp4+rIXqZenHyzlR3ZjZt1y4uIIpN94/eP3R9f7rm2cwB93XFNmQ1e7gxvE/QDiVsVPCmUKLadMQ1ogczzJ5knNU1usVK2R9z/Bjp6N73PoomKWIbkBACls1s26pUDo0PdHyKOf5aa9bcGgPe/JW+jUp2rAymJeR/aZ4Ba6VYh9SZN3MtkQ5s9s/uwXnMRkre8gN5aa+KzqlUqv8AeefAEgeg180QpYeI4+pUy1ab4RK0jS5Zdu0VZ2wq/svF7fqfouWnVqUs2uJA1aTIPnqvPHrsVbdr28HiRxBhwIPWSF0rFKuWPg6FThZHPWTLPaXiO5QFMa1HQfwMhx9XFvosyV026t6te7DKbHP3GD3QSAXEnM6DKFyWPs4u6mrWsH8R+glRRKFVS3NLydqFKy14X7FXlJpWi2vseeffrgdGtn4yuup7GRuktruJ5boUPX6dcORmtNb8BnYqH4cyDmd6fHeKzbGrM21zUpPHccd5pjQEyCPDQ+C0nYCzFKi6kSZZUeDOXHkuza3ZRt1SIOTtWOAzafy5hZV2/Tsb8MNsqdlaXkxdzS0kHh8RwP66KTXr1xHD6lE7lRsPpmDyc0zBB4jUL3wfBKtyT2LHVIOYb9kc3cgmysio5b4AI5zt8niwzoj2GbLudD60sbwbo9w//I+PgiuH7Ovt8zTO/wDecw938IOnjqibLWq7Ujz/ACCV6nXOXprfHyH1UeZATHrurSog27jTDCButAPdOQ1HM/FJGLjZ1tQQ9xjkzIfGUkPVbVGOJJP7E21zlLMW19zJla9iLKoH9s1pOe6OUauPVVRaDsE+qaB7MOduPcCG5ZOExJIHE+qaWY28i2tPdwXfGcZfTw5xrN3HltcNAkghhYxr88xvGqI10Oaw6ztHVajadNpc9xDWtGpJWt7e3FatYB9Vu65lLdeJEAmq8w2NQGmlmYktK9fZlsP2FMXFZv7aoO40jOmw/JzuPIZc0DPUQ09bn/hBTrnZJRYU2V2WbZW4YIL3Qaj/ALzuQ/hGg9eK8sbvg0HorPeMhpWW7XYjD2snN7w0DxIB+aQ6dS1N2Zdh0sVw4C2C3u5TL9XPM+ZzA/XJELJpnedmTmSg+G0peG8GD4nX4R8VZqdFPNRZl7V0jCiG1bn2w3h8GEZbRyyQCxqRCtFk3fYsq/U8F7OOTiqNQG/7tKu3gWdoPFhBd8Pkj1wwgoDj1F3Zv3PeLHgTp3mlv1Ubtr5Lbcohh1mOzbkJIBPOTmiFK0WfUsYvWiC5x8CF1Utq67fec4eI/slNmmtb7RsmjQqVou6hZhUWw22d9p0+is1jtMHcQhHU4P1o6Sk+gftBhzbe6p1mgBtb9m8fxgS13mAf9oUr2zfRbSrNdv0nENqNIzYXGAQeW9kfJdO1lZta0PFzHMe2NZacwPFpcPNNimJsFp2MjPddJjeY0OFSXdZER1TSmxOCwyiUuODNfa4CBRMDN9Vsx0p5TyyJRL2ZYeKVkKn2qrnOJ/haS1o+Dj/MltHh/wDmDRQL+yqZ1xI3iGZUxIkRMyiezVh2Nsyhvb7qe8JiJlxdkM8s4W2tvX9Oq0+c8/wZxqf1nJ9YDovTzTP3He80eiH17lrPfc1v4nBvzQuttfas1uKZ6NO+f+AKTxqnL2p/YJcorthe6wZhEtJHTX4FMqzce0y1boajvBkf1kJIuOl1ePazP69fyjIWMJIAEk5ADUnktR2Ks6lCgGQd55LnR6R5RqnwLZW3ogvP2QZq1MnO/wBNvAHnryVitr9oaypG6XgMpMjPdgkSOHVehtsU/SgGipw9TOig8PLBUbNPfaXgiQYM5jjmB6K3sAIlpBB4jMKp07hwDqYDC5sGQ6A6dQQSS09dPBeez+0FQVXMLC3MB7DAj+MHjrqMik+ro+osxfKDYvJZcVe1lJznENa1pLidAAJJK+dcdx01ro1W5Na79mDwDTIJ6nVbB7RGVbq2FGi4MaXTVmZcBm1ojhOZ8Asrr7CXDdN13hkfitP0pVVxc5yWX+EC6lWS9MVwXbBrtr3l7fded4eBzCtlHRZlssatB3ZVmuZnLCRkeJaD8fVaHZXAIC1sSjLATX6oJhSjqrHs/cQ6DxVZY5FMPrQ4FdB7ZJnTjui0HsUtoJKBX1KQrRckPpz0Vdr8Qtr44eUY6eTxhlco2YMiND/0mrYW08F1ju1hycI89R9fVEf8MhduQpywVG42eaeC5RgZaZa5w6SVdzZqBsOijYztyKTcCu0dwbx5OqOb8gUOtLi6e5wq0JLRNJvaMDHVCdalR7hIA8fBaBUw0HgvF+EDkrQWzpIq+em0UWhsRizqz6/aU6T6gDS7tA7ugghoDWGBkNCuoey67eZr37uu6Hu/qeB8FbKdnUpn9m5zeg90/wApyXVTxmq3/wAlMPHNndPocj8Flbdqe47f8LP5yZKiPnL+5UaPsctxnUq1nnjG4yf+JPxRO39mliz/AOHf/G97vhMfBWq0xGnVyaYd9xw3XeQ4+Ur3NFLbNXqc4lJr8GiqrX/lFfo7LW1P3Lei3wptn1IlJHnUDyTIV2zfcn/k1W34KhRIewtEyW7u97xAiOPBewtiaoIiNwtcGgc2loZ93MEk9B5emHYeSBvH+UZBG7egAMhCOlqZRb2sokD24QXx9mNJzA8Acx5EKNzh+7UEs3wGlzhkXBsiX0ie8QCc2wSNZMhHKYSvsP7ZkBzmOEllRpIcwkFsgjgQSD0KmnWPO2zmP5M51+Y8M8KeG0i0OHeBEgkkqbbRjdGN9AgeFYuaLRb1CP8AEBxZ2fEmCWVBOW4Ru55+BhEbfF+/2dXImA1+jXGMweRnTn0Vr9BaouyHMfzgiGoi3tl2emL4Sy4omm8dWkZFrh7rgeBBWe0L19GsaNbKo3Q6Co0fab15haa7JUf2lYNv0hWZk9hkEa5LLR24l9OXT/DN3wso67PEAUbs6qzLBcYL2B2hGTh1H6lXnB74OATfDTwyuU1lGg4ZU3mQg94yHEdV7YHdw4DnkmxnKoeqIm8wTBYLbY0AMSbGY1BBHlmiFK5BC5r1ktKqTtqxSqGm+RumJ6Rkh1nIS+S9/wCICkLgKoU9qKZHvBdFPaBh+0PVWyyu0sxrBJrwgtHFWniF1U7oHipyRtCbd3iFMUWEZLgD1OlM6q6l+xVx/c8rixYZnI/ZI1B4EHgi2H3PaUmu4xDvxDJ3xCC4kTqTkESwID/DtI4l59XuS7XJbUy/g6qhSUKjkkjZcr9joETphDrHQIlTWs+yx6NC6qS5gYXrSdKojmVPFaHaYpzLKYIGWXc3QSfxOGRH2eqV/SBDhHGfkumyrtffXNQEEM3acxlkO8OuYAkTrymOar758dOC93oY408f4Eeol/cPbBcaO8KVQkzkxx16Nd9Ci97Zh7HNOhCqj2gVWEkNAeyXEgAQ4SSToArxIcJaQQdCDIPmF5z9WojVYpQ4z/sZ6WxyjhmJXOHG1u30yIa/NviP7T6I7gl2Wuhd/tOw+BTqtGbTqq5hl2C4Ecc0XTZ9WtTf3+xp7Xg03DbrQohi1zvFp6Ku4RcSEVqukLVvjB2Ocnq4S1ZntZh/7wTzA+Ej8lpVA5Qq5jeG79TyPzVJT2eonGeDPTaFeZpuCttXBiOC4rjDI4Lo6hMhwA9tckcXD+Yo1ZXr/s1T/MA78kKuLSErSoQVeXKyiFwWZm0z6VVtN43pAIc0GMyRny0Vqta7iAeaouGnfuDPDdHoAfqtEsGjcVV4LZ8nLib+4UawQRa0vwz6kn6oHijpaUdww/u1L/TZ/SEBrn6USTqFJedQp0lLYA1joERD4CGWb4C62OlbyXJY6WmUM2k2yt7Bm9WdLzmyk3N7+scG9Tl46ILtxt4yxZuMh9w4d1pzDAftv+g4+CxC/wAQqVqjqlV5e9xlznGSfyHTgmmh/TXd67OI/wCwPUalQ9MezeNknl1u6oWgGo4vcCcxvBoHjBDhPTrC9KjgSfFAtjtqaNVgpM3Q7dEAw0wRm3yJd09UarMznl5T9V6+uGIYQnslmWWVnb643bWpHFoH+57R8t71WcYLtLcWj96hVczm2ZY7o5hyKvHtMuIt2t+9UHo0En4wszWM4qSxJZRpuaw0a9R25p4naupVAKdw0Tuj3akalk6H+FU+0rmnUAOkx4clVKNUtcHNMEGQQrFQuhWEnU5O8eDkvWljRnZ7X4+A+u9z4fZpGC32itNJ+8Fmmzl6Y3Xe80wfz81e8LuZELCSw8BSeQpSyK8qTQ65aDxa/wCQP0XuuHtd24pu4B4B8Hd0/ND3LNbRZdhC5wsckHvcI6K4VWIfdUskgU5RZrGWTN8UsIlAYgq649S1VLrGHJ5ppuUSk1gJYE79s7xHyC0Oyf3FmeHVt2uDzA+GS0HDq0tRHkquiN67VHcIfNrS/APhIQC+RrBj+60vwn+opbrvYv5LeD2qFJQeUkoLgK2qTC5Nq9qm2Nvv5Gq6RSYeLuLj/CNT5DipC7bSpOqVDusY0uceQH1WMbTbQPvLh1V2Q0Y3gxg0HjxPUlO9Fo/r2Zl7V3+/7Auou+nHC7YPvr19Wo6pUcXPed5zjqSV4JJL1KWOhOTpVi1wc0kOBkEGCDzBWj7Je0YO3aV2YOja2g5d+Pnos1SUp4OL57U7gdrRZlAYXZH7xAyI101VFLeSd9UuiSTAgSZgZmByGZ9VEFc3l5OGXXh9zuPHLiuY5/r5JmlVaysFovDyXd1Q092s3QQH9W8HeXyPRXPC70d1wOR+apWBVg+iA7MQWuHMafJF9m2loqUSc2Hunm3Vp9ISqXlPtDaL6fyabQO80FDsQb3XRqurBLjeYF5Yi3vEcxKyl0arss1Gvv02PH2mtd6gFc1yMl54C791p9A4ej3BetyMl5u1Yk0WiU3H26qi3Yhy0HHaeqoeIthyb6J+kmw8Q7Np5H4FaFgRlqztmYhXnZG53qYlHMzQTxQQEZwkfutL8A+qE4uO6jOEf+rS/APql2vXpRddEXhOpPSSY1MX9puKgGnbsc7Ib9QbxLc/caRzAk+YVBXViN06rUdUqGXvJcfPTy5dIXgHDl8V76ir6Vagefsnvk2QSU3OHAR5pbo4H1/NbGZBJOQpU28TwXHEEkklxwk5TJwuOLLsrX95vQH0yKsdtX3Lth4Op5/yuI+RCqGzb4qgc5HwlWUumu3+FrR6kk/RLbo4sf8AAzplmCNHwMwva/qcU2AU+55KGLs7h8EM/aErssOCCLal1bP+4l31XpWTYZ/69L/SZ/SFKqvN2vM2XRXcZpZFUDF6ea0nE2ZKg47SzR+hlzgtPoCU1aNjqsOc3rPrmqwwI3sxWi4jm35H+6bsxRdcUHdRbBj+60vwkejiEMvGyI6LtwKpNs3o549Hu/NL9evR9y8ToekouKdJTfB8uVHEkk6lRSSX0M80JJJJccJJJJccJSbofBJJccRSSSXHBXAP/K38X0Vntv8A2nfyf0hOkgb/AHv+BhR7F/Jp+Au7vknxbQJ0kI/aFr3BzCT+7Uv9NnyC9agySSXmbPczRAvENCqNtC1JJFaP3l5dFeAXZhhi4pR1+idJOzBGhE5j8K6MC/8AHUHAVTHm1hKSSE13/wAvuXh2dTkkkkhCD//Z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155575" y="-1790700"/>
            <a:ext cx="2495550" cy="37433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298" name="AutoShape 10" descr="data:image/jpeg;base64,/9j/4AAQSkZJRgABAQAAAQABAAD/2wCEAAkGBhQSEBQUEhQVFRQWFBQWFRQUFRcUFBQVFRQVFBQUFxQXHCceFxkjGRQVHy8gJCcpLCwsFR4xNTAqNSYsLCkBCQoKDgwOGg8PGiklHyQsLCwqKiwqLC0pLCwpLCwpKSwsKSwsKSwpLyksLCksLCwsKSksLCwsLCwsLCksLCkpLP/AABEIARMAtwMBIgACEQEDEQH/xAAcAAABBQEBAQAAAAAAAAAAAAAFAAECBgcEAwj/xABBEAABAwIDBQUFBQYGAgMAAAABAAIRAwQFITEGEkFRYRMicYGRBzKhscFCUnLR8CMkYoKy4RQVc5Ki8TM0Q1PC/8QAGwEAAgMBAQEAAAAAAAAAAAAABAUBAgMABgf/xAAtEQACAgEEAQMDAwUBAQAAAAAAAQIDEQQSITFBIjJRE4GhBWFxFCORscFCM//aAAwDAQACEQMRAD8AojGKYamaphOUhyIhRhTKiVzLIiQokKagVlIuhoThqjvJnPhYvBoiT3wht1iGsZDmuXEL8l26PMD5JUAYl4AA4EwTzyKCssz0B3aht7IjNq72Q16ifLPRdVKqzdLX03wfuiR6b3yTHsyZBAPjML0FctO6e9lwHzzQzYKkeNGxptdvU6xYR9ktM+GUhdWHXxL4JmSAY0Ig5+Oi5bh7YIGR5ZyZ6ris2u7QbgMzIGhMK8WzWqx1ySRcwpBedGd0SIMZjl0XoAij0i5HThKE4CguOFIJoTgKSRwphRCmApJEQknKSkgCAKYUQpJmjz46YqQShc0SiBC83L1K8ahWUi6PJ8cRPp9ULr3BBhoHgCnrYmJ3RBPOcvivB9IPdkT1P95MJbbPPANdcuoiZTPAOB4ndB+Mgr1rYfujeLs+RA+Shb0aj6jadOpLiYAkwPEovQwCsC1zyA3fcxxHvyw94GcxqhJy29sHhHd0gVb2Re6GtLjMQ0GfRH7DZW5yLmdm379UbrPN0Zea0fZfD6LRDWgEjUa+q9XbE3PavP8AiHOpuncZLWxrG8C0yBOYGsahDq1z6CXWodgXBPZRvQ+4e0t1DaRBLupqDQeGfVc+3+C0relRFJjWRWaO6MzIIzOp0V8Nmba2qtpDeqAAgNyl0d6JyGayfG7o1K1NjmAPBFVzy4vdADhuOJ0MlsjhIU1xlKaZeGMpLyPCUJKQTUfIQUgmAUgFBYQTpBOuLDhTCiFIKSRFOkkpIAjVMBMxeoCaI88RATlTDUxCk48SULxO7hpA5H/tEbnIE6BAL2u0yBmZEx8kFqJ7VgiyW2IPtbXfPH4D4ldJso4ZczkPU/Re9B4a0neLOGRgnnouG5u945bx6uMk/klvLYtwoo9KN4aNUPpx3TodHCIIPQ5haLiG0bLmnbkUn03ulzpgtMiMjqT3dY0hUfYynTfiFAVgCwvOTtCQ0lgI494DLite2hs2QyoADuE+MEEIbUtLwEaVvI+z1JzCDwV/trneaOnNUnAb5rmwIRyvVe1s03hvOWbwj1CDhPAfZHPAzbpweW1GPBfulpy3ZnMSCchHGOkql7clpuWkAbwZBPi6QrJf3tYloY+m9p1cDDgfATlryhUPE6b21XCr70z0I4R0Rmlh/cz8G9EVu57OVOAmCkEzYyQ4ClCYJ1BdDhOmTqCRwpBRCkFJI5SSTqxAFpr2AXnSC9gmqPOsdM5Omc30XM5AjEqhcIndBGnEjhvHhxMdM9cuI0GjLQBs9f8As80RuqGtSpoMwwaDlJ1LkLef2cn7Rknmfu+AEJTqU8mUgdeP3iIEcAPr+uSenaxn1PwCT6Z1A5R5Zr2s6Ti2ACXHeDWjMyY/XqhW8IC2vdyeOF2D61VrKc70zI4RxW67MYI7/DgVnOe4jNzjJ8PBAdgNiDRZ2lQDtHa/wjkFpNtb7rYS++3fLC6QbTX9OOX2zNsYsalpVL6R7uscEWwbb0AftGHLI8Qim0tpvMPXJUGtZlhc2ND81OkrhbPbIPWHjcXJm0lu573y1hIjNsSNSQQP1Cq+PYgK1YubO6AGgnjE59MyhpCcJrXpo1PKN66YxnvJBOEwUlqwxDhSCiFJVNEOkknUFhKQTBOpOHSTJ1JAJor3AXhQ0XS0JsjzjE1qdwUwEzgrEAnGmywN5uHo3P8AJCr50Um5audHHIEgD1zRrEmSOg73UkQAPOV04PhPbPa0iW0z/wAjG95AylWrkoNyl8HOO58HjspsRUr9+qS1p+yNSOp4LQMO2Gp0ACxgB58fUonhNnuNGUI8+9DmgRmOK87KcrMtsuoqHS+5wWjXMic/T8l2vu8tHD0I+C6KFuSFyXlBUeUskpps4bxpeCMuiD3lixw3470iR1iP14ohUrFhz0UXtD/FUUmnlGuOMAu3wilXa4FgY9vvAZeD29D8CD4mtYphZovg5jgeatzmFjg5uo05dQeh/Wi58VoCtTMct5s6jgR4gghMKdQ093jyv+kUzdctr68FNCcJQnCbsbIdOEyeFQ1Q4Tpk6gsOE4TJKTh06ZOpIBNvoutoXNb6LpaE3XR5pkkzzllqpwmhScgTeUHOjecQS4brWmOpJOpV/wBjsHDWDJVbD7Tta3RmX8x1+g9VpGFsDWBeT/UrVK3aukbQj5CDqYAUreo0IfiV0A0y6OvJV+nQce9TqPB6mQfEFBJkuJfxdKbmByptnidVmVSD1HHyViw/FA5aZzwzFxa5RO7w0OCAXFi+mZbmOSuXbA5ASeQzP9lyV6M6je6N083fl6qVp3J+kr/UbF6itU29o3LX4+if/LCykN73g5zvBruB9AUYNTdyDQwdBHqdSvF9RG1aNRTy+wS3WOTWF0ZpilDcquHWR55rmCsW1eHQ7fGmXodPjkq7CLpeYYfa4PS6exWQUkSTpk60YUh0kklBcdJJJccOUkklxANtdF2Naue1GS7RCcLo8zJ8kd1RqyBl7xIDfE/lr5L1y5j1XRgtv2tbe+yzIdT9o/TyKE1l/wBGpy8+CYrLwHcBwcMYB8evNGa1QMClRZuhVfazFomm10EjMzoPpK8jVXK6aiu2Ft4RVtsdrzUeadJ0NYZcRxcD7vXPLz6IlsltXvww5uGRCouKU9wuaPdc4lscJjeHwHovLB7vsqs5xME9U2npIJKPwLnqJxkze6Nj2m6C5rJgCTJk6ZD80ew7Zmm0yS8njJgeg+pKzvB8RloIPmtWwLEm16DSfeiHfiHHzyK5UQhykDyvnLyEaFswCABHL+y9KjRHBDMRt+yYXscRGcayhDNqN4QVooZ6MXLB04kBOSFOKlWxAO4oXjN92NJ1Vx7rQXHnA/QWy4MsZPXE7UVKZB5FZ7VplriDwMK67PY4Lmlvc+HLoq9tHablWeDvmEFTd/ea+f8Ah6XQ+hKDBSdME4R7G6HSSSUFxJ0ySg4dJJJSQUWnjh5H1XqMZcdGO/XkvGjeQMgF3WtRxzccuAGSITl8ni/qz+SVlc1Kj2tDHDeMSVq+zuEdnTGXBVfYXDO1ql50ad0fU+uXktAxeuKLY0gJFrrnZPHhDKjO3L7YK2gxptCmXHWMhzPALI73EqtR7nOBlxk5j80a2jxc16mvdGn5oGaSO0dDqjufbBb78yxHo4rmsXCCDw/WS4p+fqf1KM9gFzXVEDQ5oqab5B3LJatk7v8AZgzImCeR5EcFquyF3uujg4D1Gh+axfZqqGbzmDIRLT9oRmCtQwYkBpbmCGuah4yTbXwUnBrD+TVNwPbB0IQC82MpGS1zm9AJR2xqb1NruYBXq8qibT4IxkpP+Q7roBMDVzsh4oDtRcB00t7cpZB7jA3h1nRumSu2IXe84/dB9SOPhyWSe1O/DaDwNXua0eu8fgELbfKclCDx+4XTSoL6kvByYG//AAd2aIeHU396k4EERxaY4g5enNW7F6Ar0THvDMLCsOuy2qwyfeHFbfstddrSz4hYXRlVJPIXp7lJZXGCrPpkaiFEIztPiJs4JpdrSc4gge82c8umqD22OWVfJrzSd91+Q+KNhq21mUXj5XIzjrIZ2y4Ykl2Pwt0S2Hjm0z8FxuEGDkURGyM/aw2M4y6YkkySuXHSTJLiDPKboRGnXyAH6PBAZRTAaZfXptkxvZjwzUyt9LZ4iPLSNp2AsRTpN8JPiV4+0bEhSpOJMTDB/Nr8AUc2do7tMeCzv2yX2dJnNznf7QGj+opLUt01n5Gdj2xbXwUqtizOEleBxYcGn1QyUpTn6jFWTvfiruDQPiuZ9046letvZEjeOnDr1UHW2aydmeMltr7LHs2wloa0ZvMDxK+jMLw5hoU2hsBtNjN4w3e3Whu9nrMSst9n+zO6GvqN70ZCQI85Wu2VpDe8wHrmT6klZxjty/kvZPdiPwd9jQ3GBszBMeBMqN9V3abncmmPHQfEr2pjIBCtorrdou/lH/IKs3hNkQWZJFbvr0NbErEPaNi/a3Apg5MEn8To+gHqtGx3Edym97jkGk+QEnzWI3lyalRz3aucSfPggtHHdJyfgP1ktsVFeTyBWm+z7H+6Gk5rNGDI+GXqF34FfmnUHI/NG3w3xA9PZsl/JsG3jd+0e4CYbvD+WD9CsocQ4SQCOozWrU6vb2BOvdcPgQskqjdhw906jkeKroZcOLCNVxJHVaXFSkZo1XM6TLfQo7bbdPAi6pCo3/7Ga/r0VYbUXo2qi56eufOOfkzhZKHtZf7KrbXImhVg/cdqPLX5qVbDKjfsyObc/wC6zt1ATLSWu4FuSsGA7bPpuFK5JI+zVGbh+ID3h11HVC2K+nlepfkZU/qMlxMNJIlcYiyAagY4GCHGMwdCHcQks466LXtYx/qo+UY4j2xTJvGeZQFWTYFs3jfA/MLe1+hnlafejd8Pbu0vJYh7S8R7W+cJyptDfP3j8x6LcHO3beei+bcTuu0rVHn7T3O9SSELp4+rIXqZenHyzlR3ZjZt1y4uIIpN94/eP3R9f7rm2cwB93XFNmQ1e7gxvE/QDiVsVPCmUKLadMQ1ogczzJ5knNU1usVK2R9z/Bjp6N73PoomKWIbkBACls1s26pUDo0PdHyKOf5aa9bcGgPe/JW+jUp2rAymJeR/aZ4Ba6VYh9SZN3MtkQ5s9s/uwXnMRkre8gN5aa+KzqlUqv8AeefAEgeg180QpYeI4+pUy1ab4RK0jS5Zdu0VZ2wq/svF7fqfouWnVqUs2uJA1aTIPnqvPHrsVbdr28HiRxBhwIPWSF0rFKuWPg6FThZHPWTLPaXiO5QFMa1HQfwMhx9XFvosyV026t6te7DKbHP3GD3QSAXEnM6DKFyWPs4u6mrWsH8R+glRRKFVS3NLydqFKy14X7FXlJpWi2vseeffrgdGtn4yuup7GRuktruJ5boUPX6dcORmtNb8BnYqH4cyDmd6fHeKzbGrM21zUpPHccd5pjQEyCPDQ+C0nYCzFKi6kSZZUeDOXHkuza3ZRt1SIOTtWOAzafy5hZV2/Tsb8MNsqdlaXkxdzS0kHh8RwP66KTXr1xHD6lE7lRsPpmDyc0zBB4jUL3wfBKtyT2LHVIOYb9kc3cgmysio5b4AI5zt8niwzoj2GbLudD60sbwbo9w//I+PgiuH7Ovt8zTO/wDecw938IOnjqibLWq7Ujz/ACCV6nXOXprfHyH1UeZATHrurSog27jTDCButAPdOQ1HM/FJGLjZ1tQQ9xjkzIfGUkPVbVGOJJP7E21zlLMW19zJla9iLKoH9s1pOe6OUauPVVRaDsE+qaB7MOduPcCG5ZOExJIHE+qaWY28i2tPdwXfGcZfTw5xrN3HltcNAkghhYxr88xvGqI10Oaw6ztHVajadNpc9xDWtGpJWt7e3FatYB9Vu65lLdeJEAmq8w2NQGmlmYktK9fZlsP2FMXFZv7aoO40jOmw/JzuPIZc0DPUQ09bn/hBTrnZJRYU2V2WbZW4YIL3Qaj/ALzuQ/hGg9eK8sbvg0HorPeMhpWW7XYjD2snN7w0DxIB+aQ6dS1N2Zdh0sVw4C2C3u5TL9XPM+ZzA/XJELJpnedmTmSg+G0peG8GD4nX4R8VZqdFPNRZl7V0jCiG1bn2w3h8GEZbRyyQCxqRCtFk3fYsq/U8F7OOTiqNQG/7tKu3gWdoPFhBd8Pkj1wwgoDj1F3Zv3PeLHgTp3mlv1Ubtr5Lbcohh1mOzbkJIBPOTmiFK0WfUsYvWiC5x8CF1Utq67fec4eI/slNmmtb7RsmjQqVou6hZhUWw22d9p0+is1jtMHcQhHU4P1o6Sk+gftBhzbe6p1mgBtb9m8fxgS13mAf9oUr2zfRbSrNdv0nENqNIzYXGAQeW9kfJdO1lZta0PFzHMe2NZacwPFpcPNNimJsFp2MjPddJjeY0OFSXdZER1TSmxOCwyiUuODNfa4CBRMDN9Vsx0p5TyyJRL2ZYeKVkKn2qrnOJ/haS1o+Dj/MltHh/wDmDRQL+yqZ1xI3iGZUxIkRMyiezVh2Nsyhvb7qe8JiJlxdkM8s4W2tvX9Oq0+c8/wZxqf1nJ9YDovTzTP3He80eiH17lrPfc1v4nBvzQuttfas1uKZ6NO+f+AKTxqnL2p/YJcorthe6wZhEtJHTX4FMqzce0y1boajvBkf1kJIuOl1ePazP69fyjIWMJIAEk5ADUnktR2Ks6lCgGQd55LnR6R5RqnwLZW3ogvP2QZq1MnO/wBNvAHnryVitr9oaypG6XgMpMjPdgkSOHVehtsU/SgGipw9TOig8PLBUbNPfaXgiQYM5jjmB6K3sAIlpBB4jMKp07hwDqYDC5sGQ6A6dQQSS09dPBeez+0FQVXMLC3MB7DAj+MHjrqMik+ro+osxfKDYvJZcVe1lJznENa1pLidAAJJK+dcdx01ro1W5Na79mDwDTIJ6nVbB7RGVbq2FGi4MaXTVmZcBm1ojhOZ8Asrr7CXDdN13hkfitP0pVVxc5yWX+EC6lWS9MVwXbBrtr3l7fded4eBzCtlHRZlssatB3ZVmuZnLCRkeJaD8fVaHZXAIC1sSjLATX6oJhSjqrHs/cQ6DxVZY5FMPrQ4FdB7ZJnTjui0HsUtoJKBX1KQrRckPpz0Vdr8Qtr44eUY6eTxhlco2YMiND/0mrYW08F1ju1hycI89R9fVEf8MhduQpywVG42eaeC5RgZaZa5w6SVdzZqBsOijYztyKTcCu0dwbx5OqOb8gUOtLi6e5wq0JLRNJvaMDHVCdalR7hIA8fBaBUw0HgvF+EDkrQWzpIq+em0UWhsRizqz6/aU6T6gDS7tA7ugghoDWGBkNCuoey67eZr37uu6Hu/qeB8FbKdnUpn9m5zeg90/wApyXVTxmq3/wAlMPHNndPocj8Flbdqe47f8LP5yZKiPnL+5UaPsctxnUq1nnjG4yf+JPxRO39mliz/AOHf/G97vhMfBWq0xGnVyaYd9xw3XeQ4+Ur3NFLbNXqc4lJr8GiqrX/lFfo7LW1P3Lei3wptn1IlJHnUDyTIV2zfcn/k1W34KhRIewtEyW7u97xAiOPBewtiaoIiNwtcGgc2loZ93MEk9B5emHYeSBvH+UZBG7egAMhCOlqZRb2sokD24QXx9mNJzA8Acx5EKNzh+7UEs3wGlzhkXBsiX0ie8QCc2wSNZMhHKYSvsP7ZkBzmOEllRpIcwkFsgjgQSD0KmnWPO2zmP5M51+Y8M8KeG0i0OHeBEgkkqbbRjdGN9AgeFYuaLRb1CP8AEBxZ2fEmCWVBOW4Ru55+BhEbfF+/2dXImA1+jXGMweRnTn0Vr9BaouyHMfzgiGoi3tl2emL4Sy4omm8dWkZFrh7rgeBBWe0L19GsaNbKo3Q6Co0fab15haa7JUf2lYNv0hWZk9hkEa5LLR24l9OXT/DN3wso67PEAUbs6qzLBcYL2B2hGTh1H6lXnB74OATfDTwyuU1lGg4ZU3mQg94yHEdV7YHdw4DnkmxnKoeqIm8wTBYLbY0AMSbGY1BBHlmiFK5BC5r1ktKqTtqxSqGm+RumJ6Rkh1nIS+S9/wCICkLgKoU9qKZHvBdFPaBh+0PVWyyu0sxrBJrwgtHFWniF1U7oHipyRtCbd3iFMUWEZLgD1OlM6q6l+xVx/c8rixYZnI/ZI1B4EHgi2H3PaUmu4xDvxDJ3xCC4kTqTkESwID/DtI4l59XuS7XJbUy/g6qhSUKjkkjZcr9joETphDrHQIlTWs+yx6NC6qS5gYXrSdKojmVPFaHaYpzLKYIGWXc3QSfxOGRH2eqV/SBDhHGfkumyrtffXNQEEM3acxlkO8OuYAkTrymOar758dOC93oY408f4Eeol/cPbBcaO8KVQkzkxx16Nd9Ci97Zh7HNOhCqj2gVWEkNAeyXEgAQ4SSToArxIcJaQQdCDIPmF5z9WojVYpQ4z/sZ6WxyjhmJXOHG1u30yIa/NviP7T6I7gl2Wuhd/tOw+BTqtGbTqq5hl2C4Ecc0XTZ9WtTf3+xp7Xg03DbrQohi1zvFp6Ku4RcSEVqukLVvjB2Ocnq4S1ZntZh/7wTzA+Ej8lpVA5Qq5jeG79TyPzVJT2eonGeDPTaFeZpuCttXBiOC4rjDI4Lo6hMhwA9tckcXD+Yo1ZXr/s1T/MA78kKuLSErSoQVeXKyiFwWZm0z6VVtN43pAIc0GMyRny0Vqta7iAeaouGnfuDPDdHoAfqtEsGjcVV4LZ8nLib+4UawQRa0vwz6kn6oHijpaUdww/u1L/TZ/SEBrn6USTqFJedQp0lLYA1joERD4CGWb4C62OlbyXJY6WmUM2k2yt7Bm9WdLzmyk3N7+scG9Tl46ILtxt4yxZuMh9w4d1pzDAftv+g4+CxC/wAQqVqjqlV5e9xlznGSfyHTgmmh/TXd67OI/wCwPUalQ9MezeNknl1u6oWgGo4vcCcxvBoHjBDhPTrC9KjgSfFAtjtqaNVgpM3Q7dEAw0wRm3yJd09UarMznl5T9V6+uGIYQnslmWWVnb643bWpHFoH+57R8t71WcYLtLcWj96hVczm2ZY7o5hyKvHtMuIt2t+9UHo0En4wszWM4qSxJZRpuaw0a9R25p4naupVAKdw0Tuj3akalk6H+FU+0rmnUAOkx4clVKNUtcHNMEGQQrFQuhWEnU5O8eDkvWljRnZ7X4+A+u9z4fZpGC32itNJ+8Fmmzl6Y3Xe80wfz81e8LuZELCSw8BSeQpSyK8qTQ65aDxa/wCQP0XuuHtd24pu4B4B8Hd0/ND3LNbRZdhC5wsckHvcI6K4VWIfdUskgU5RZrGWTN8UsIlAYgq649S1VLrGHJ5ppuUSk1gJYE79s7xHyC0Oyf3FmeHVt2uDzA+GS0HDq0tRHkquiN67VHcIfNrS/APhIQC+RrBj+60vwn+opbrvYv5LeD2qFJQeUkoLgK2qTC5Nq9qm2Nvv5Gq6RSYeLuLj/CNT5DipC7bSpOqVDusY0uceQH1WMbTbQPvLh1V2Q0Y3gxg0HjxPUlO9Fo/r2Zl7V3+/7Auou+nHC7YPvr19Wo6pUcXPed5zjqSV4JJL1KWOhOTpVi1wc0kOBkEGCDzBWj7Je0YO3aV2YOja2g5d+Pnos1SUp4OL57U7gdrRZlAYXZH7xAyI101VFLeSd9UuiSTAgSZgZmByGZ9VEFc3l5OGXXh9zuPHLiuY5/r5JmlVaysFovDyXd1Q092s3QQH9W8HeXyPRXPC70d1wOR+apWBVg+iA7MQWuHMafJF9m2loqUSc2Hunm3Vp9ISqXlPtDaL6fyabQO80FDsQb3XRqurBLjeYF5Yi3vEcxKyl0arss1Gvv02PH2mtd6gFc1yMl54C791p9A4ej3BetyMl5u1Yk0WiU3H26qi3Yhy0HHaeqoeIthyb6J+kmw8Q7Np5H4FaFgRlqztmYhXnZG53qYlHMzQTxQQEZwkfutL8A+qE4uO6jOEf+rS/APql2vXpRddEXhOpPSSY1MX9puKgGnbsc7Ib9QbxLc/caRzAk+YVBXViN06rUdUqGXvJcfPTy5dIXgHDl8V76ir6Vagefsnvk2QSU3OHAR5pbo4H1/NbGZBJOQpU28TwXHEEkklxwk5TJwuOLLsrX95vQH0yKsdtX3Lth4Op5/yuI+RCqGzb4qgc5HwlWUumu3+FrR6kk/RLbo4sf8AAzplmCNHwMwva/qcU2AU+55KGLs7h8EM/aErssOCCLal1bP+4l31XpWTYZ/69L/SZ/SFKqvN2vM2XRXcZpZFUDF6ea0nE2ZKg47SzR+hlzgtPoCU1aNjqsOc3rPrmqwwI3sxWi4jm35H+6bsxRdcUHdRbBj+60vwkejiEMvGyI6LtwKpNs3o549Hu/NL9evR9y8ToekouKdJTfB8uVHEkk6lRSSX0M80JJJJccJJJJccJSbofBJJccRSSSXHBXAP/K38X0Vntv8A2nfyf0hOkgb/AHv+BhR7F/Jp+Au7vknxbQJ0kI/aFr3BzCT+7Uv9NnyC9agySSXmbPczRAvENCqNtC1JJFaP3l5dFeAXZhhi4pR1+idJOzBGhE5j8K6MC/8AHUHAVTHm1hKSSE13/wAvuXh2dTkkkkhCD//Z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155575" y="-1790700"/>
            <a:ext cx="2495550" cy="37433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Individuální rozdíly (mezi jedinci) v pozornosti se projevují zejména: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28802"/>
            <a:ext cx="8229600" cy="4197361"/>
          </a:xfrm>
        </p:spPr>
        <p:txBody>
          <a:bodyPr/>
          <a:lstStyle/>
          <a:p>
            <a:r>
              <a:rPr lang="cs-CZ" b="1" dirty="0" smtClean="0"/>
              <a:t>V rozsahu </a:t>
            </a:r>
            <a:r>
              <a:rPr lang="cs-CZ" dirty="0" smtClean="0"/>
              <a:t>(kolik předmětů najednou).</a:t>
            </a:r>
          </a:p>
          <a:p>
            <a:r>
              <a:rPr lang="cs-CZ" b="1" dirty="0" smtClean="0"/>
              <a:t>Ve stálosti </a:t>
            </a:r>
            <a:r>
              <a:rPr lang="cs-CZ" dirty="0" smtClean="0"/>
              <a:t>(jak dlouho).</a:t>
            </a:r>
          </a:p>
          <a:p>
            <a:r>
              <a:rPr lang="cs-CZ" b="1" dirty="0" smtClean="0"/>
              <a:t>V přenášení a rozdělování </a:t>
            </a:r>
            <a:r>
              <a:rPr lang="cs-CZ" dirty="0" smtClean="0"/>
              <a:t>(jak rychle přenese a zda dokáže vykonávat současně  2 různé činnosti).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Kvalitu pozornosti mohou ovlivnit </a:t>
            </a:r>
            <a:r>
              <a:rPr lang="cs-CZ" b="1" dirty="0" smtClean="0"/>
              <a:t>objektivní a subjektivní  faktory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Objektivní faktory:</a:t>
            </a:r>
          </a:p>
          <a:p>
            <a:pPr marL="514350" indent="-514350">
              <a:buAutoNum type="alphaLcParenR"/>
            </a:pPr>
            <a:r>
              <a:rPr lang="cs-CZ" b="1" dirty="0" smtClean="0"/>
              <a:t>Vlastnosti podnětů</a:t>
            </a:r>
            <a:r>
              <a:rPr lang="cs-CZ" dirty="0" smtClean="0"/>
              <a:t>, které pozornost upoutávají i udržují (velikost, kontrast, intenzita barev nebo pohybu).</a:t>
            </a:r>
          </a:p>
          <a:p>
            <a:pPr marL="514350" indent="-514350">
              <a:buAutoNum type="alphaLcParenR"/>
            </a:pPr>
            <a:r>
              <a:rPr lang="cs-CZ" b="1" dirty="0" smtClean="0"/>
              <a:t>Kognitivní faktory </a:t>
            </a:r>
            <a:r>
              <a:rPr lang="cs-CZ" dirty="0" smtClean="0"/>
              <a:t>mohou působit oběma směry.                                                       (Napomáhají nebo tlumí pozornost – uspávač hadů nebo zajímavý vtipný řečník.)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340369"/>
          </a:xfrm>
        </p:spPr>
        <p:txBody>
          <a:bodyPr>
            <a:normAutofit lnSpcReduction="10000"/>
          </a:bodyPr>
          <a:lstStyle/>
          <a:p>
            <a:r>
              <a:rPr lang="cs-CZ" u="sng" dirty="0" smtClean="0"/>
              <a:t>Subjektivní faktory:</a:t>
            </a:r>
          </a:p>
          <a:p>
            <a:pPr marL="514350" indent="-514350">
              <a:buAutoNum type="alphaLcParenR"/>
            </a:pPr>
            <a:r>
              <a:rPr lang="cs-CZ" b="1" dirty="0" smtClean="0"/>
              <a:t>Vrozené předpoklady typu vyšší nervové soustavy.</a:t>
            </a:r>
          </a:p>
          <a:p>
            <a:pPr marL="514350" indent="-514350">
              <a:buAutoNum type="alphaLcParenR"/>
            </a:pPr>
            <a:r>
              <a:rPr lang="cs-CZ" b="1" dirty="0" smtClean="0"/>
              <a:t>Věk.</a:t>
            </a:r>
          </a:p>
          <a:p>
            <a:pPr marL="514350" indent="-514350">
              <a:buAutoNum type="alphaLcParenR"/>
            </a:pPr>
            <a:r>
              <a:rPr lang="cs-CZ" b="1" dirty="0" smtClean="0"/>
              <a:t>Volní vlastnosti, motivace.</a:t>
            </a:r>
          </a:p>
          <a:p>
            <a:pPr marL="514350" indent="-514350">
              <a:buAutoNum type="alphaLcParenR"/>
            </a:pPr>
            <a:r>
              <a:rPr lang="cs-CZ" b="1" dirty="0" smtClean="0"/>
              <a:t>Aktuální stav</a:t>
            </a:r>
            <a:r>
              <a:rPr lang="cs-CZ" dirty="0" smtClean="0"/>
              <a:t>, potřeby a postoje (vědomé i nevědomé).</a:t>
            </a:r>
          </a:p>
          <a:p>
            <a:pPr marL="514350" indent="-514350">
              <a:buAutoNum type="alphaLcParenR"/>
            </a:pPr>
            <a:r>
              <a:rPr lang="cs-CZ" b="1" dirty="0" smtClean="0"/>
              <a:t>Osobní zkušenost jedince, jeho zvyky a minulé emoční prožitky.</a:t>
            </a:r>
          </a:p>
          <a:p>
            <a:pPr marL="514350" indent="-514350">
              <a:buAutoNum type="alphaLcParenR"/>
            </a:pPr>
            <a:r>
              <a:rPr lang="cs-CZ" b="1" dirty="0" smtClean="0"/>
              <a:t>Únava a vyčerpání.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840303"/>
          </a:xfrm>
        </p:spPr>
        <p:txBody>
          <a:bodyPr/>
          <a:lstStyle/>
          <a:p>
            <a:r>
              <a:rPr lang="cs-CZ" dirty="0" smtClean="0"/>
              <a:t>Pozornost je podmíněna stavem bdělosti organismu.</a:t>
            </a:r>
          </a:p>
          <a:p>
            <a:r>
              <a:rPr lang="cs-CZ" b="1" dirty="0" smtClean="0"/>
              <a:t>Mění se během dne</a:t>
            </a:r>
            <a:r>
              <a:rPr lang="cs-CZ" dirty="0" smtClean="0"/>
              <a:t>, ale i v průběhu delšího nebo kratšího časového období.</a:t>
            </a:r>
            <a:endParaRPr lang="cs-CZ" dirty="0"/>
          </a:p>
        </p:txBody>
      </p:sp>
      <p:sp>
        <p:nvSpPr>
          <p:cNvPr id="23554" name="AutoShape 2" descr="data:image/jpeg;base64,/9j/4AAQSkZJRgABAQAAAQABAAD/2wCEAAkGBhQSERUUEhIWFRUUExYXFRgXGRgSFxcWFxsVGBYWGBcXGyYfFxkjGhUUHy8gIycpLC0sFR4xNTAqNyYsLCkBCQoKDgwOGg8PGiwlHyQ1NSwqKSw1KSwwLCo1LCwsKS0qLCwyLCwtLC00NSwsKiwpLDUsNCwsLS0sKSksLC4wKv/AABEIAKsBJgMBIgACEQEDEQH/xAAcAAABBQEBAQAAAAAAAAAAAAACAAEEBQYDBwj/xABMEAACAAQDAwYICwYFBAIDAAABAgADESEEEjEFQVEGEyJhcZEjMkJTgZPR4RQVUlRikqGxwdLwBwgWGDOyJENyc4IXNKLxY7M1wsP/xAAZAQEAAwEBAAAAAAAAAAAAAAAAAQIDBAX/xAA1EQACAQIDBQYEBgIDAAAAAAAAAQIDEQQSITFBUWGhcYGRsdHwEyLB4QUUMkJS8YKSNLPC/9oADAMBAAIRAxEAPwDfDZU0iUJSYdUMiVUskskHL0jQipvl9HDWOmOlF2Jw0qRTIoAZJaks2cggMK36FNxAfqiZhsExlowkyWrh5S5mLBiMq2NFNheO8+TMVK8xJGVflOAAlcgFEvQV798AUpkTGUZEwxYkiyyaVrJoBUV054XGpXfEzEbIxAmdCRhSlFN0WtcqhhTKLZizC+4CJeHwE0HMJUoUNUAL1A6OppckA7t/VeWk3FZVqkrN5V2pruteg7+qAKKbs3FAlhhsKaAEKES5HOVWpFekDLv9goa6KXsaVQZpMnNQVpLWld9KjSsSMO7U6Y6W/LWleqsdc/UYAifE0nzMr1a+yGOx5NvAyvVr7ImZ+owJfSx1/AwBG+JpPmZXq19kL4mk+ZlerX2RLz9RhZ+owBE+JpPmZXq19kMmx5NB4GV6tfZEzP1GBR7Cx0gCN8TSfMyvVr7IXxNJ8zK9WvsiXn6jCz9RgCH8Tya/0ZWnm19kP8TSfMyvVr7Ik576HSCz9RgCJ8TSfMyvVr7IF9jyaf0ZXq19kTc/UYF3tod0ARviaT5mV6tfZC+JpPmZXq19kS8/UYWfqMARPiaT5mV6tfZDLseT5mVqf8tfZEzP1GBR+o6mAI3xNJ8zK9WvshfE0nzMr1a+yJefqMLP1GAIZ2PJqPAyvVr7If4mk+ZlerX2RJL3FjBZ+owBE+JpPmZXq19kMdjyfMyvVr7ImZ+owxfqMARF2PJp/RlerX2Q/wATSfMyvVr7Ikq9hY6QWfqMARPiaT5mV6tfZDDY8mp8DK9WvsiZn6jAh7mxgCN8TSfMyvVr7IXxNJ8zK9WvsiXn6jCz9RgCG2x5PmZWo/y19kZSfs+bQZJcjMBRs0uUFZiSQwotQAMoN97UFRU7Vn6jqIyOI5Ryky5s4zAMLCwLMl761U6Vp6RAFVtfBEYfwsqSDzqUyogtkfWg/RrupCjvtnaSTsPVK9GcoNaa5X4E9fdwIJUASJUklLTMYOglpV0FZei1Ot7cKjSlrhkPOTjzk5qyT0WAEsdBLqBpWulNaxJwZHM4cWqESvEVlPT7jETlfId0SVLfIZhZa0r4wEsb7f1SbcBGnxKkllv0R0R+GnHS3O747S/k+KOwQQMUHJPHGYkxHoWkzpkqtzmEshcxrvJ3RC2TtV/jGZhzlMtlnTfFowZZglgVrcZVEYxknHMTPDzjUlDhd9y1NWup7fwEV+2J5BRQbNmr6CtL+mO+KOUVHy0HoLID9hMZPlxtkiWTh3WstekRQkZzKK03XFd0W3N8E30K0KbqVIRW9pdUbZWB0Ney8Jt3b+Bip2IK5h1f/wBJ8Whli1t/4GG8xasHCgebHCFzY4QICgZeg7IXNjhApLFBbdAHSFA82OELmxwgBb/RBRz5sV03QXNjhABQMzTu++FzY4QMyWKacIA6QoHmxwhc2OEAFAp+Jhc2OECkscN5gDpCgebHCFzY4QAm1EU8rlTKaeJN6s2WWaGj9BnYg0pQZRet8wOlKycWOcfmlsP81huU+QDuZh3DgSsY/wCELM2jhWUAKZzgAaUWQVt3RLVoN9nmjehBVJ5Xwb8ItnoMM2kAwUUBpc0HWaE07ge6HMscIgwCTQdkPALLFBbdFXtefMSZL5uh6LsyGgz0aSoUMfFPhCQdK68QLRjmaiW8CNTEfBYlJq5k40YGzKw1VhqrDgY7CWKm0E7kSi4uzOkKB5scIXNjhAgT/iIoebAJoACTXQAk2H4KO6LxkHDeIx0/k1LYirOAgyqFIWigsaG17u/DUfJBgBuVApIFPOr/AGv+FPshRE2xs1ZOHopJzTkJrT5DjcB+qDQABQBNwu0Wlz8OhAKzZclVI1BEmYanjq/cOuJW0sTnxMo6dNFvvKz2U0v9EmI2JyLJM10rzOFlMCACy1kzlqt9alY47OkNPxAOW2ZphcAKQjHMFFyc1XcdhJF6xpB2lJvl5HROCdODXNN9jv5NAYDaRwk5gykpiMY5WatMnhZoGU1pQgKTXThWOeysWvxuTmFDJnqDSxJxFgOPbErl1LyLICVWmJlkaWJLm3ZuiBg8F/jUzFiXkk1Jqf8AuJFGB3Xqe2ORXjBrmj17wqyU7Wcoyv4WNzja5df8yV/fLjDT9lPicNOEmjHJKyqKHNV70atLZT3RfbV2swKo3ZMoD4+ZMhCgE0IRjr5Y13DyTmovOHP45GUErTxppOXjdidTHVlvTlfevU8inOVKcJxWsXfwsyPyf5RVxTyGXmycoUN4xJ+ETDYEjdx3xriDa+/h1GMHtJPDYR1quabiBmFmbKk8ggjd0iK791tddiMa0lSZlCqhiG8W4BorbgTxFq7hYRhGTcpLmdGKpRy05x3x1XNaPy2E1HrWjA0JBtvGogqHj9kRNnP0Wsf6j/fEvP1GLo4ZKzshUPH7IFAaC+7hBZ+owKNYWOkSVCoeP2QqHj9kLP1GFn6jADUNdd3CHoeP2Q2e+h0h8/UYAVDx+yBmA014boLP1GBmNbQ7oAKh4/ZCoeP2Rzn4kIpZgaKKnsjpn6jACoeP2QKA8d53QWfqMCj9R1MAFQ8fsiNjMSy0C0LvZBu62PBRqfQNSIedtOWqszNQKwUk26RoAvWSWUADUkCKLZu30OI8I4DzR0VoSVQCUUQHTxnep3tUeTayVtWWjFy2e9LlsrLJVRmLZqktSpZqVZiQd/uFhGFOFyzMNMoAWZxXQkpInVr6Cv6EW/KTCNOkSZauUzS9d3kmpA1sPtjjtuQo2ZOXJzhRJnTIUZDXLYnysoFacd1aRSpJ/Dl3Pq39D0MFCKrQ12uUexNJJ9eh25SbRmysSJiuQks1mCxAlrKY1CsaVq50uajgI1OCxgmyw6mxFqjW1a69cYPEucTKnuF6Qwsyii5AMlACKVJJDod2hFBeui2FiVSSpUjogc6ovSgVWbgrKa1GtK1vSKzbjUs+CDoxlhk1+pNr66+/UstsbSMiWrbs6htBRBVnNz8lWjCbZ5TTJhLpMpzc7Dywymqss0Sne2lyin/2Y1W3FabOlyq0SiMQAoJJZg12qKZAwpSvSsagRn/iABnaaF5p5kpwoJVgyS5QVQqipNXrb5B4xaomkrb0/LQjAfDTcpq7Tjb/AGV+hrjh3YLPlUE0qMy6LNUeS3AjyW3V3gkRLwOLE1cyml6MpFGVhqrCtiPxBFQQYqOQ2Oz4KRmYs/N1Na1Nze+o6xFhi8G2YzJPRm0ANfEmAaLMp2mjC613ioNIu6UkZ14KNSVKe1NpPv38uHpssKHj9kKh4/ZEbA7QExahWVlNHQ+Mjb1P2EEWIIIqDEnP1GLp3OSUXF2YLg8d43Rj53wuoyc3YKGLUFTnqxAAPkUFLXDa2jYO3UdRGRncoZalah+kualFqBmZaUzdI1VrLU0vElSBtgTvg/hsteeSmWmmR9afqtd1IUPtnaSzsPVK2nKDWnyX4E9f36EEqALbaGzXfZ87LQmZgpYUaXVCTc23xO5J4YrKYsKEuV8k05oCWQCpNRnVzxvoINmC4Ctq/BRS1bmWANOukStkYLm5WUjR5mtCSDMchvSDX0xG9vs+p0OT+Co835Rv5I5bfwSTJYzIGyupFRWlK36qVMVu0SsmThpqoC2bDygd4WZMlE3pXVQfSY0byQQQRYih9MZ/lhKCyJIAoBisKB2CYoEVqaQZrhG5VoRey4e0sMGxkq5Byi62PR5xh1G6jX8YtMHsqXLWgWtQAS3SJC+KDXcNwFoo8LfFSq38Gut9ZTVjTc2OAjV7Ec0nKPy3M3y0kiVIE9UqcPzjqNFq6spzU6274fbG1syOpZQvNSy4rlIDc8JlWrYUQXtT0xdbTwst5LrMCZCpzZqZQBclq7hSvojynZGz5uMeXkI5tcZMYAk3RSxDNU3WwAQDdU1qAIpQ+dyez63R2Ry1cOk3rFtdzTa8Gn4l7yDxE+crqs3m1Luecbws1xnNcgeyAEi7Bq5rDfGtmYTEyzmlzueFLy5wVCetJstBlPUysOtYoJGEOGxiypdwuGSYVAoGmGY4mEdbKCBXq4RspeVgCKEEAg8QdDE061vlSVly+u33pYrjoXmql/1K5w2btJZykgFWU5ZiNZ0YaqwHUQQRUEEEEgxJTQdkV+0dkZmE2SwlzlFA1Myuta83NXylqSQQQVJNDcg88JtYBllz5YkzG8WpzS5h4S5lBU/RIVt9KXjV01L5oeG9eq9s4L8S2hQPNjgIXNjgIwJFv9EFAc2K6DSOGJxsqWVDsqliAoNqkkKAOskgQJSbdkSoGZp3ffC5scBHHGTVRcxFgV062Ar9sCCLyhmEYZ6UqaLe4GZgpNARXWOHJrbDTkpNAWcKs6Ag5VZ5gl6H5KRQzdty5kgSZRBPSLkC6ENml2NK1NobZ08SdosrBqTcktDTosV+FVBOlqD0xFV5Mva0d2HofEhUTWqSkuP9NO/cjcQKfiYXNjgIz/KPaolgKAcucc8VoCEuxQGvjMoOlwvAlTFkrs4Ur6FVtifnE0ggy+dmFethLALnqGi+lt60xuzWvgr0/wALM30uJjkadYHdGiwuyzicQuJkqMpSmWmU0mzScxOnRVtNaKaRf7S5OS2dBLlKWl5ecagBN5PROgJyoCeofSFbSfzJ9nnFnpUpxpQlTe9O/J5Zxt1RS8ktqtOTCIGJmKjhnYM4GbnCCTShIAsCRpGuxewVfCPhixo6spbyukSamtamp1iu5JbC+C55JcOECAGmUmudzUVNPGp6I0eQcBGeX5VF8FfwMMRXTxEqlLZmbXjoUXJzZ3MzJiXNEUAsBXKrzkTQC2RFPprEDZMxcPjZsgAlZgmTqm5zzJrArYUC0XfFtidqpzjJh5XPzgArZSFRKVIE2bolyeiAzXrljJcoeT2ImYtGmzCQ0pEJkqssKS005RnzMAFJ6WvZoNp0XKSlJ27ezv6kYaolGcXsa63LbABHxTMUAlorVz5cqqoAIAJNFrMroBY6b5uH2zhZbTMjrMLMMolA4lsuVBSkvNlGZTY0Foicn+SMlSS5eaENFWcxmgEpJIIB6NRQ3IrfWNWJY0oKRaXwVbRvwXr9DF1J6q5itk7Tnc5PlLg5lcO0rm8pkoRWWtQ4M6gDDhoDe4i+k7TxEwVl4ZQDvmzQu+lKS1eja1G6IuwUHw7aFvLw/wD9KxM2jifgyzHy5lIzLpaYaDKakUDGhrWlc3EVxp1I/wAFta/dx7TpxcbztfW0X4xTfqYhuVWJGJd3MlDLRSaLNcPLInTebZlApQAANkqCOsg67BcrgykzcPOl5bOVAnqCbg+CJfIRQhigBBjObUk0wU40pVZnCtFlYpL060a3XGrTZ2aVKmSyFmrKTKTowoDkcDVT3g3HXMppTayq3LTe9n3uXnGE6MW9Hsv/AIrbyfQm4XaMqcuaVMSYAQCVYNQ8DTQ9RjMHb+Dqf8Thq1qfCStRauuth3RdSJUmc4mGUFnyyA1bTEJ3Fl8dDu1U06reVt+yzEVbwmGOZixBD0JoF05vqr2k8TX0MHRwla7q1HHh1v70POqKcHZo1m3NpyZsmkmbLmETFJEt1cgZXFSFJoNBCjPYLkhMwWaZMaSQwWWFlBh5U16nMo+VT0Qo5cXCnTquNGWaPERu1qekYfpScMmoMpWI6kRTfj0ilot6HiO73xU7INUQ7lw0pR2soZvsCRbZ+3ujmRrPYkKh4ju98V+29kfCJYQuVyukwFbHMhDD0VEWGft7oRbt7oNXVmRCcqclKO1GD5LYtzillTGBaSETNUkv4FiWIN7ZgPSI3lDxHd74rJOFCTpdBpLmAkChJAkAE030G/hD7VxzVEmSaTZgrmpXmpejTSDau5QdW6g1L04NqMfe8viKiqVHNK1/TXxOOIHwmbzdjJksDMO6ZNFCsrrVTRm68q7mER9l7BWRiGEtjakw5jW804nN9yfV7YucFhVlS1loCFUUGpPWSd5JqSTqSTHUkVrS/Z2+098WnJPRbFs9e/7bjOM5RTV9v39WUvKjHPKOFyEDnMbJltYHosHqL6aRY4QFGaXanjJbySbgdjfYyxScuJlPgZpptCSe4TInyJ5ZOevVWz016DIhdeyhJHWojmV8zO+UE6EOd/G+hb0PEd3viPicCs2WZcwKyMKEEe+xBuCLgiJAeGRrDXThGybTujzis2XiXRjh5rVdBWW7C82VWga1AXWoVqb6GwYCLSh4ju98Q9qYHnVGUlJiHNLehOVhxFsykEgjeCe2G2XtPnVIZck1DlmprlbcQd6MLqd44EEDaaU1nXevr2Po+4gmUNdRpw98Ynlmn+Kw5tXn8KK0vTnCaV4dUbbPffpwjCcqcWJmIksobKmLw6FiKDMsy4vc61FqGhvHPL9Euw7MF/yIdpvKHiO73xl+Ve1FNJXOCvSzrp0l5plr1gODrv6o06TQQCK0IBFjvjJbOInTmJBAYZ6UrSkxXpwOlI3pWvme443wKnYdtoPuvK+6LLbSs+LwT1Kq845KUFhLmdKhrc1Bv8oCK/D4dfjObLBqrGUK1FxlVmAoKHeD1ExYftBnZXwdCV8M61AJIzSytQBqb2HGOWazxXb/AO2e5CWSvzyL/qXv+y2lbZYOUzZixKys1B0keYj5iu4ZM3ZbXWt27g5jn4PLykUzszVzFmzKzmlqUNaU3UFAAIgckpQ+GzmmU6WFzMD0lUc9Nt0twAHd1RdKGXGUUF15m1wGAqbdKzDga8O2N4uzkluuedVhklF72k+hz5J4V8PhyHHihEX6ZuRlvoc4uevhGhwmHKrQkZjUsaasbnfpuHUBHLCYalC9aqKKNQg09LU1PdaOW0tqMpEqSuec4qAa5UXQzJhHkjcBdjYbyKwi5uyM6s7t83dh7S2iJOWvSdyQiKKu7U0UV7yaAC5IEQhsppvSxb3OkpHZJaDgSpUzW4s1uCjfJ2fssS2zsWmTmFHmMLka5VGktK6KLbzU3gdr7KM4oVYLlPSqgfMtQct9Br39sbqcYO0H/l6cF17NhgTMNJSWoSXkRVsFUBVHYAaCCmUNKlTQ1HUb3F9bmKeVydILEuvSWlBKHRbOzAqT9EhKH5I00jjO5LsbiaFJJJpKBAGYtlANtDl00Ailot3cgWmzpgrN6Q/q/wD6S+uJnOfSX9emOA2fJ8yn1F9kP8XSfMp9RfZFHZklQU5jG5lqwxeZprVASWZUtFS30r6nWB5WYpsgRWSjB2atxRACBTf0iN403xw5dYNEwUyYiKjLkoQqjxpksG9OH3xBxEuXOCKspS+WcLoFJLEZR0gOA16omglnfj439Dqr3nShUfOP+trdGl3Fryg2YTg50uWyN4FwoYVIORh0WzCmp1rSphbI5ShkCKlCjcyczAdNOg1CuaoqpuadkW83ZUlgQZKUIIPQAsbG9I87w2LlyeePNy2KYue5UgVIWY/RFrV+zhGais+/Z5G0JOph3Fq7TVu/T6G4mMJxzIwlzpRyitOIqrUPTlmm7eKihEUc2bi+jlVKgDPWgUtmOYrepGUrwoQ2p0ibM2qk7Ey1EhEDJztwpqJkyWmSlO461AtGVnbcxS1zT8QtSSlV3C3yBoQ/1RxrGNSrGm9E2dVH8Mq4hWclG3Hm3pv4Gp2w004fwwUHnkplppkfWhN/xruoSooMJtGbNzh5kx5alaFwQM1ZlNVFDlpbthRrTlnjc8zF0Hhavw2780el7Bl0w6mhBZFPXQKqj7FEWtYo9m7Cw5w8smRKJMlDXIuuUdUTP4fw3zeV9RfZF7RMW7u5YVhViv8A4fw3zeV9RfZELaWEwcnKDh5bO5pLlpLVpjka5V4CoqxIArciLxhmdlcqWWPxwko7tupQb2Y0CovFmagA4mOWyNnGWpZ+lOmHNNbi25R9BR0VHAcSSa3Z3JWWW52fJlZ/Jlqq83KB4W8I9LFz1hQoJrZfw/hvm8r6i+yNJOMFkT7X9Pf0BYVgTu7fbEH+H8N83lfUX2Qx5P4a3+HlfUXr6ox+Ukg8sNkPiJcoIQDLxCTTWtwquCLC1a6xD5AzTzc9GJJGIagNSAoSSMoJ3CukXf8AD+G+byvqL7IzWytkSJeOmyDJR+c52eCVWijNKXIB+PXGcsqa7T0KMpVKM4cFp43ZqtnGilPNtlH+mxT/AMSB2gxJTQdkU7bDw6zR4CVR1p4i2dbjdqVJ+pFIUktNnIMPLVUK0fKtGDS5TAoaWF//ACi3yrS/vac/w5VG2uT8Wl5s2tYrtpbNLMJspgk5AQCRVXU3MuYBcrW4IuDcbwX/AIfw3zeV9RfZC/h/DfN5X1F9kaRlld0zmI67fCGmJltINhmNXkmpsROAygf68h6oosXgWmSJjJTwWME+9eksrpEAjeYttsbNkSkzLhpRuajItxlc0vxKiKfZPI5HRpsuSshy5aWGVXlshAoGlqxAXgVysN1rHZwpVINfpv3r18zSjVlSqKa3FnsnlIJuHqCofmcwWoJQiXJOUjUnNM4QHJrBBkcsCQJgVQQBmChVV3AUAmg0ItrqYxXKBZUt87YeXLYAywlBlmknDqXSaFAmUoTSgahqRQxvtmbDw5lVMiWTnmXKLX+o44cI54pxi4y/vrsOvFRjDLUp6Zr9z3rqi8VQNBTsFIzm3tnjErzxzAYYPMkEeVMVT0yCDVLAAb7nQiJGJ2HId+bSRLAFDNYIoIG5AaWZvsXgSpiW/J/DUNcPKpS/QWlO7SLJRRxKTTujM46YJONmKCBmwMmShbezNMAoLZmsTQa0MS+TcxmxGZkZaoxqVop6WoIJFCTYE16oqeVWEws7mjhUR2lzQ783LLqVQTLZwBL1O9hWnVFjszku7IKycNK6PjMoxEy9/FtLU9dXjWlScFJT0136beW3odGJqRmoSjtsk+7Q0m09pc2FVFzzZhpLStKnezHyZa6lqcAKkgFbL2bzQYsc82Yc016UzNuAFTlRRZVrYcSSTEwPJDCyx/RR2PjO6qzt6aUUfRUBRuAiT/D+G+byvqL7IrKUUskX2vj9v7e63KTjqIcuOMV55P4eo/w8r6i+yK/anIuRNZCsuUmQnMOaRs4qpANRuoeI6RsYzSi3qyS/5wcR3wzTBTURmcPyBkiuZZLVSn9CXZs7NmX/AIkLT6I00iNO/Z2hJIaUoucow8ogEsWsTqKHLfcBSkXyU/5dCNTXo4oL7ofOOIipHJDBfMsN6mX+WH/g/BfMsN6mX+WKWhxfvvJIP7Q2rs6dfzf/ANkuOHJvAKzZyWBlsCBcA1zgihpvAP8AxidjeRmDKMFwWHqdKSZY3jfljlhuSuDM+cDg8OQObp4GXaoNfJiYZU5Wb1t9efM2lUvRjDg2/FR9DQ5xxEeebF2aZgxwIGUvjcrE2Ds2UW1qKE+kRrv4PwXzLDepl/lhHkhgvmWG9TL/ACxW0b3u+Gz7k0q7pxcUtrT8LmJxfJ7mGwsxnJYTcPLpQZconSmzAi+tdbwB/abs4Mx8LUNRj8HmVqozUPRrZVr1AVjZzuRWCJB+CSBSlhKlgag/J6qekxgB+yCSM1MVPGYOD0ZWjqEbVDcqKVFLAbxU0ypSbW80r4l1oRjLdfqyXO5W4bGIZeHz5kZWIaW0mw5yXbMBWhXL/wAaboUcf4MTAgzVnTJrMRLo4lgAEzZhpkUVOZjrxhRJyG92BtEPJEumV5cpKqdShUZJi0N0YA33EEG4MXFDxHd74pFwBfDyHRik2XJXI9Cy0KrmR1BGZGoKixsCCCAY6fC8YehzMpW86XLy6WuJYActr0TlH0jG/wAOM9YtLim9nquv1i5K2ltPmsqgZ5jkiXLXxmpqak0VBUVY2FRqSAR2ZswoTMmENOmU5xrkACtJaV0lrWw33JuTD7O2YJRZ2Zpk16Z5jAAkDRFAFEQVNFHEk1JJM7P1GIlJRWWHe+P2/t8EBUGpuNeHUOuCoeI7vfAq1zY6/gILP1GMSRUPEd3vhiDa414dR64fP1GGL6WOv4GAHoeI7vfGbOGI2spANDg5hJoaZjNT2aRpM/UYg7RD2ZCAeivSrS7rrTdup1xSaudOHqZG1xTXiRcY3g5xU1POpkI+UyyVU1rcdL0gmMjtbZRn4eSstFViubI/QKrmWhUG2UqRw8XjaJWztqzDIZGIUpOk0yDUJIluK1r5SpwjUNsvNJlqy9NFUC/ino1II321jSyyO2+680aKUqNaLe7K/Jjcl9pviMKk18oZi9aAgdF3Uangoi1oeI7vfGa/Z9iAcDLWhqpmHtBmTKH7CO0RpGmgCpsBck2AHEmM6bvBMpjYKniKkUrJN27L6FDyrxREsBSpOY1rXTLMXUG1z16aRNRGTDogIzMqoCK2LakdgqfRGBlu7455WZiDLUhWZiM8xhVqGtKlz3mPQ5dTMUEWlywf+TWHcFb60bTfy5ebKOn8OSb4Jg7R2HKnoEmIjIMoCsuZaBlamUmnkARX4nYUuUoSSZqMxIRFnTlQVuxy85RVFamgGtBrF3iMUEUs1QB+gBxJNABxMR8PJN5jjptS2uRa2QfeTvPUBSYTlBaPQxbb0ZDw/J50XKuMxABqT/RZiTqczSixPWTb0QX8LSSQZgaaR555k4fVdyv2RbZ+ows/UYt8epuduzTyK2QPNWpalKUpamlKV0hS1PVrw98Fn6jAo3UdTGJIVDxHd74VDxHd74WfqMLP1GABINRcd3vgqHiO73wJa4sYrdq7I56Yj9EBQQwZA+a6ECpFRSjj/mfRKSb1BaX4ju98MQeP2e+M7h+S5AOdpZJWlpSjK2dmqLaZCFv8mto5T+SrnxXlr0if6StQZico6IrYhamnijU1rpkj/Ig06g01+z3w9+I7vfEEbHkeYT6gh/ieR5hPqCKaEk2/Ed3viLh8OwmzWNKNkp6AQYD4nkeYT6ghhseRX+gn1BDQE6/Ed3vhX4ju98QvieR5hPqCF8TyPMJ9QQ0BLYH7Ru98Y+c+KqAoWwoxIUAtVr0LVy5culKGuu7SNseR5hNR5AjPYjlDKTLmzAMuYWFgCwI11GRrCu7iBEO24Fftgzfg/hsteeSlKaZH1pv/ABrupDw+2topOw9Ur0Zyg1oL5ZnAnrHo4UJUQDY7L/7aV/sp/aInRA2Wv+Glf7Kf2CJ2QcIAeFDZBwhZBwgBl1Pb+AgoBVFTbf8AgILIOEAPDNu7fwMLIOECyC1t/wCBgA4j43xR/rl/3rHfIOER8aoyj/cl/wB6xD2F4fqRgJq8y8pKFvhMvnqipK0kypSrQC9WoK9Yj0eKg7Al85JLAsZUnIGuPFMoitLXy/fFqiigtE8VzZrXqKeV77JPtV15WMjyEln4JLdbsme3ylMyZmXqNgR1jrMX22JofCuQTRlodQaEhWHEG5HERRfs9m0R8O6MsySFL1pSkxpjLShO774l8qn5pLMAswuSNQGWW5uB5LMJYOlDTjGeG2ROv8SV8TUT43XNPVeqB2Rs1DLkuJSl+fLM2UFtZly1K607IvMBfO/y3NP9K9Eeg5Sf+UR5eH5mSEQ5mNlJ3s1Tm7BduwQ8yUGIkJZVUc4d4WlpYPymGp1A4FgY2k80uRwbIa7/AC92CkjnnDn+mh8H9JtDM6xqF9Lb1idM07vvhLLAFAAANIGYoppwiG7mZ0hQ2QcIWQcIgDwKfiYfIOECijhvMAHChsg4Qsg4QAzaiCgCoqLQWQcIAeGbSFkHCGZBTSAHTQdkPAIooLboLIOEAPAjUw+QcIEIKm0AHChsg4Qsg4QAz/iIoBIUEkKKk3NBW1KfcO6L51HDeIx0/k2j5au4CDKoUhQFzK9NDfMuopag3VgAOVCUkCgp4Vd1PJcfcB3Q8RNsbNWTh6KSazkJrT5Di1AP/VBoBCgDZbLr8Glaf0U/tHXE2h4ju98Qtlt/hpWv9FNx+SIm5+3uMAKh4ju98Kh4ju98LP29xhZ+3uMACoNTca8OodcFQ8R3e+BV7nXXgeAgs/b3GAFQ8R3e+GINrjXh1Hrh8/b3GGL6a68DwMAPQ8R3e+FQ8R3e+Fn7e4ws/b3GAFQ8R3e+BQGguO73wWft7jAo9hr3GAMryWr8Oxv+jC/2PEbFy2d1QHxs6itaAtPnCv3d0NiZiYZpzuxrjJYVajKq8xLepzVvW3fEuQFadmLZRKLMeiWzeGmtlU1HS6UrjXPFsLpBvm/fU7vxF5qqktjjHpFRfVNdxdTpQlEc2o5x6hFvlG9mpWiqLEka2GpES8JhObXKDXUsTqzHVjfUn2CwjjgZZqXmDpsNLnIu5B95O8k7qRMz9vcYjRaI4m29WKh4ju98DMBpqN273wWft7jAzHtv3bjEEBUPEd3vhUPEd3vhZ+3uMLP29xgBUPEd3vgUB4jU7vfBZ+3uMCj9up3GACoeI7vfCoeI7vfCz9vcYWft7jAAkGouO73wVDxHd74Evca9xgs/b3GAFQ8R3e+GIPEd3vh8/b3GGZ7b+4wAlBoLjTh74eh4ju98Mr2GunAw+ft7jACoeI7vfAgGpuO73wWft7jDB7nXuMAPQ8R3e+FQ8R3e+Fn7e4ws/b3GABavVqN3vjH4ifi6qElyzY84ScvSqKZRXxcvWfK3gV2Dv26jcYyeI5QyUy53ylxmUEEGmcS7jd0jp9FuEAV22HmnD+GVQeeSlKaZH1ox/wDdRoASoLbe0EnYeqE2nKDUUvlmfjUdoMKANjsv/tpX+yn9oidEDZa/4aV/sp/aIm5B+iYAKFA5B+iYWQfomAEup7fwEFHNUue3ieAgsg/RMAFDNu7fwMNkH6Jhigt28TwMAHCgcg/RMLIP0TABQMvQdkLIP0TAogoOziYAq+U0oGVcA2mdf+W5H2gRC2HsdBPdlz80oBlhjmVnYsGmA0qQMihbne3lAxZ7a2SZ6CWGyqcwc3JysjKQO0kA9Ve2J4lAaeyLxlli0t/2Jlrb3vY+/wBEFAZBX0cTD5B+iYoQFAzNO774WQfomBmJbu3mAOkKByD9Ewsg/RMAFAp+JhZB+iYFE+87zAHSFA5B+iYWQfomAE2ogo5lLj2mCyD9EwAUM2kNkH6Jhig/RMAEmg7IeAVBQdnEw+QfomACgRqYWQfomGCCp9pgA4UDkH6JhZB+iYAT/iIoPgy1PQGvAdX5V+qOEXrp943mMfP5PhivhWAQFVAHklgxNa1D1FAwOlBTWoHPlNKCyAAoXwq6ADyXG7qAHoEPEXbGzhJw9AzNWchvS1EcWpu/AAboUAUGz/26oJKgYGaQksAsHTRRQmlPomOs/wDeBRAC+AnLWwq6i418mPCpG0piCiOVF9LeNQGnDQQ07HO4o7lgDUV4nf22j2lhqF9U7Gd2e4fzGSfmUz1i/lgk/eJlMQBgppJ0HOLf/wAY8HrBJNKkEGhBseB4xp+WwvBkZpHvf/XxQC3wCdQanOtBSxvl/V+EcP5jJPzKZ6xfyx4i205pGUzGIIoR1cOodUR6xWOGw29MXZ7t/MZJ+ZTPWL+WO8r9vquKrgJxtWzqbVC/J4sBHgVY7ytpTFFFcgCtANL0J7yB3QlhsN+1MZme4P8AvFSgSDgpoINCDMUEEajxYb+YyT8ymesX8seFvMJJJNSTUk3JJ1MDWLLDYXgxmke+Sf3gUcErgJppSvhEtXTyYUz9v6IoLYCcFtQl1ANQGHk71IMeESMa6eIxWutLcR9xMPNx8xxlZyRY0OlQMoPdFPy1C+x2JzM9w/mMk/MpnrF/LBS/3iJTGgwUwk//ACL+WPB6wSTSpBBoQag8CNDF3hsLwZGaR79/13Ff/wAfOrlB8ddCQK6cSIjN+8VKBIOCmgg0IMxQQeHix4l8cTvONvH3E268o7aRHeYSSSakmpJuSTvikcNh/wByZOZnun8xkn5lM9Yv5Y6yv3gEegXAzTmYKKTFu1qDTXSPBKx2k4+YlkcgVrQcRQgnjoO6JlhsNb5UyMzPc5v7w8tTRsDNFq3mLof+MB/MZJ+ZTPWL+WPDJk9mNWJJApe9hAViVhsLvTGZnvEv94iUxAGCmknQc4v5YOb+8AiAFsBNAbQl13gMN3Ag+mPBpc4qQymhFweEHNxrvZmJ7eq33RDw2HvonYZme4/zGSfmUz1i/lhfzGSfmUz1i/ljwmsKsW/LYXgxmkfQB/buK0+L51Ruzp9Hq+kvfEd/3iZQJBwUwEGh8Iuo18mPEG2tNOswn7r1Omm895iO0wsSSakmp7TrFI4bD/uTJzM91/mMk/MpnrF/LHeR+31HBK4CaQAakTE3UB3fSEeBVjtI2jMl2RyoJrbjx7YmWGw1vlTIzM91m/vAogBbATQDShLreqqw8n5LKfTHL+YyT8ymesX8seGzcW7WZq9vUAv3ARzrExw2GtqmMzPd1/eKlE0GCmX/APkT8sd/+vagMfgE6i1zdNbUpWtt2Yd8eBB6XG6O0zaUw2Lk1rWt9dfuiHhsPuTGZnt/8xkn5lM9Yv5YX8xkn5lM9Yv5Y8JrCrFvy2F4MZpHvkr9vyOKrgJpF9HU+LQnd1jvjTTp+L6ORJZ6JzlrVeoK0GbxMpuQSfG4CvzJK2hMQUViBUmliKkUNQbG1o+gE5Rz6DpjQeQn5Y87F0oQayIvF3Jm3Jk/4P4RE/qrTpZT4r7lDD7ReouKEtFJt/b85pQBcf1F8lBuf6MKOIsf/9k=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155575" y="-1500188"/>
            <a:ext cx="5372100" cy="313372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3556" name="AutoShape 4" descr="data:image/jpeg;base64,/9j/4AAQSkZJRgABAQAAAQABAAD/2wCEAAkGBhQSERUUEhIWFRUUExYXFRgXGRgSFxcWFxsVGBYWGBcXGyYfFxkjGhUUHy8gIycpLC0sFR4xNTAqNyYsLCkBCQoKDgwOGg8PGiwlHyQ1NSwqKSw1KSwwLCo1LCwsKS0qLCwyLCwtLC00NSwsKiwpLDUsNCwsLS0sKSksLC4wKv/AABEIAKsBJgMBIgACEQEDEQH/xAAcAAABBQEBAQAAAAAAAAAAAAACAAEEBQYDBwj/xABMEAACAAQDAwYICwYFBAIDAAABAgADESEEEjEFQVEGEyJhcZEjMkJTgZPR4RQVUlRikqGxwdLwBwgWGDOyJENyc4IXNKLxY7M1wsP/xAAZAQEAAwEBAAAAAAAAAAAAAAAAAQIDBAX/xAA1EQACAQIDBQYEBgIDAAAAAAAAAQIDEQQSITFBUWGhcYGRsdHwEyLB4QUUMkJS8YKSNLPC/9oADAMBAAIRAxEAPwDfDZU0iUJSYdUMiVUskskHL0jQipvl9HDWOmOlF2Jw0qRTIoAZJaks2cggMK36FNxAfqiZhsExlowkyWrh5S5mLBiMq2NFNheO8+TMVK8xJGVflOAAlcgFEvQV798AUpkTGUZEwxYkiyyaVrJoBUV054XGpXfEzEbIxAmdCRhSlFN0WtcqhhTKLZizC+4CJeHwE0HMJUoUNUAL1A6OppckA7t/VeWk3FZVqkrN5V2pruteg7+qAKKbs3FAlhhsKaAEKES5HOVWpFekDLv9goa6KXsaVQZpMnNQVpLWld9KjSsSMO7U6Y6W/LWleqsdc/UYAifE0nzMr1a+yGOx5NvAyvVr7ImZ+owJfSx1/AwBG+JpPmZXq19kL4mk+ZlerX2RLz9RhZ+owBE+JpPmZXq19kMmx5NB4GV6tfZEzP1GBR7Cx0gCN8TSfMyvVr7IXxNJ8zK9WvsiXn6jCz9RgCH8Tya/0ZWnm19kP8TSfMyvVr7Ik576HSCz9RgCJ8TSfMyvVr7IF9jyaf0ZXq19kTc/UYF3tod0ARviaT5mV6tfZC+JpPmZXq19kS8/UYWfqMARPiaT5mV6tfZDLseT5mVqf8tfZEzP1GBR+o6mAI3xNJ8zK9WvshfE0nzMr1a+yJefqMLP1GAIZ2PJqPAyvVr7If4mk+ZlerX2RJL3FjBZ+owBE+JpPmZXq19kMdjyfMyvVr7ImZ+owxfqMARF2PJp/RlerX2Q/wATSfMyvVr7Ikq9hY6QWfqMARPiaT5mV6tfZDDY8mp8DK9WvsiZn6jAh7mxgCN8TSfMyvVr7IXxNJ8zK9WvsiXn6jCz9RgCG2x5PmZWo/y19kZSfs+bQZJcjMBRs0uUFZiSQwotQAMoN97UFRU7Vn6jqIyOI5Ryky5s4zAMLCwLMl761U6Vp6RAFVtfBEYfwsqSDzqUyogtkfWg/RrupCjvtnaSTsPVK9GcoNaa5X4E9fdwIJUASJUklLTMYOglpV0FZei1Ot7cKjSlrhkPOTjzk5qyT0WAEsdBLqBpWulNaxJwZHM4cWqESvEVlPT7jETlfId0SVLfIZhZa0r4wEsb7f1SbcBGnxKkllv0R0R+GnHS3O747S/k+KOwQQMUHJPHGYkxHoWkzpkqtzmEshcxrvJ3RC2TtV/jGZhzlMtlnTfFowZZglgVrcZVEYxknHMTPDzjUlDhd9y1NWup7fwEV+2J5BRQbNmr6CtL+mO+KOUVHy0HoLID9hMZPlxtkiWTh3WstekRQkZzKK03XFd0W3N8E30K0KbqVIRW9pdUbZWB0Ney8Jt3b+Bip2IK5h1f/wBJ8Whli1t/4GG8xasHCgebHCFzY4QICgZeg7IXNjhApLFBbdAHSFA82OELmxwgBb/RBRz5sV03QXNjhABQMzTu++FzY4QMyWKacIA6QoHmxwhc2OEAFAp+Jhc2OECkscN5gDpCgebHCFzY4QAm1EU8rlTKaeJN6s2WWaGj9BnYg0pQZRet8wOlKycWOcfmlsP81huU+QDuZh3DgSsY/wCELM2jhWUAKZzgAaUWQVt3RLVoN9nmjehBVJ5Xwb8ItnoMM2kAwUUBpc0HWaE07ge6HMscIgwCTQdkPALLFBbdFXtefMSZL5uh6LsyGgz0aSoUMfFPhCQdK68QLRjmaiW8CNTEfBYlJq5k40YGzKw1VhqrDgY7CWKm0E7kSi4uzOkKB5scIXNjhAgT/iIoebAJoACTXQAk2H4KO6LxkHDeIx0/k1LYirOAgyqFIWigsaG17u/DUfJBgBuVApIFPOr/AGv+FPshRE2xs1ZOHopJzTkJrT5DjcB+qDQABQBNwu0Wlz8OhAKzZclVI1BEmYanjq/cOuJW0sTnxMo6dNFvvKz2U0v9EmI2JyLJM10rzOFlMCACy1kzlqt9alY47OkNPxAOW2ZphcAKQjHMFFyc1XcdhJF6xpB2lJvl5HROCdODXNN9jv5NAYDaRwk5gykpiMY5WatMnhZoGU1pQgKTXThWOeysWvxuTmFDJnqDSxJxFgOPbErl1LyLICVWmJlkaWJLm3ZuiBg8F/jUzFiXkk1Jqf8AuJFGB3Xqe2ORXjBrmj17wqyU7Wcoyv4WNzja5df8yV/fLjDT9lPicNOEmjHJKyqKHNV70atLZT3RfbV2swKo3ZMoD4+ZMhCgE0IRjr5Y13DyTmovOHP45GUErTxppOXjdidTHVlvTlfevU8inOVKcJxWsXfwsyPyf5RVxTyGXmycoUN4xJ+ETDYEjdx3xriDa+/h1GMHtJPDYR1quabiBmFmbKk8ggjd0iK791tddiMa0lSZlCqhiG8W4BorbgTxFq7hYRhGTcpLmdGKpRy05x3x1XNaPy2E1HrWjA0JBtvGogqHj9kRNnP0Wsf6j/fEvP1GLo4ZKzshUPH7IFAaC+7hBZ+owKNYWOkSVCoeP2QqHj9kLP1GFn6jADUNdd3CHoeP2Q2e+h0h8/UYAVDx+yBmA014boLP1GBmNbQ7oAKh4/ZCoeP2Rzn4kIpZgaKKnsjpn6jACoeP2QKA8d53QWfqMCj9R1MAFQ8fsiNjMSy0C0LvZBu62PBRqfQNSIedtOWqszNQKwUk26RoAvWSWUADUkCKLZu30OI8I4DzR0VoSVQCUUQHTxnep3tUeTayVtWWjFy2e9LlsrLJVRmLZqktSpZqVZiQd/uFhGFOFyzMNMoAWZxXQkpInVr6Cv6EW/KTCNOkSZauUzS9d3kmpA1sPtjjtuQo2ZOXJzhRJnTIUZDXLYnysoFacd1aRSpJ/Dl3Pq39D0MFCKrQ12uUexNJJ9eh25SbRmysSJiuQks1mCxAlrKY1CsaVq50uajgI1OCxgmyw6mxFqjW1a69cYPEucTKnuF6Qwsyii5AMlACKVJJDod2hFBeui2FiVSSpUjogc6ovSgVWbgrKa1GtK1vSKzbjUs+CDoxlhk1+pNr66+/UstsbSMiWrbs6htBRBVnNz8lWjCbZ5TTJhLpMpzc7Dywymqss0Sne2lyin/2Y1W3FabOlyq0SiMQAoJJZg12qKZAwpSvSsagRn/iABnaaF5p5kpwoJVgyS5QVQqipNXrb5B4xaomkrb0/LQjAfDTcpq7Tjb/AGV+hrjh3YLPlUE0qMy6LNUeS3AjyW3V3gkRLwOLE1cyml6MpFGVhqrCtiPxBFQQYqOQ2Oz4KRmYs/N1Na1Nze+o6xFhi8G2YzJPRm0ANfEmAaLMp2mjC613ioNIu6UkZ14KNSVKe1NpPv38uHpssKHj9kKh4/ZEbA7QExahWVlNHQ+Mjb1P2EEWIIIqDEnP1GLp3OSUXF2YLg8d43Rj53wuoyc3YKGLUFTnqxAAPkUFLXDa2jYO3UdRGRncoZalah+kualFqBmZaUzdI1VrLU0vElSBtgTvg/hsteeSmWmmR9afqtd1IUPtnaSzsPVK2nKDWnyX4E9f36EEqALbaGzXfZ87LQmZgpYUaXVCTc23xO5J4YrKYsKEuV8k05oCWQCpNRnVzxvoINmC4Ctq/BRS1bmWANOukStkYLm5WUjR5mtCSDMchvSDX0xG9vs+p0OT+Co835Rv5I5bfwSTJYzIGyupFRWlK36qVMVu0SsmThpqoC2bDygd4WZMlE3pXVQfSY0byQQQRYih9MZ/lhKCyJIAoBisKB2CYoEVqaQZrhG5VoRey4e0sMGxkq5Byi62PR5xh1G6jX8YtMHsqXLWgWtQAS3SJC+KDXcNwFoo8LfFSq38Gut9ZTVjTc2OAjV7Ec0nKPy3M3y0kiVIE9UqcPzjqNFq6spzU6274fbG1syOpZQvNSy4rlIDc8JlWrYUQXtT0xdbTwst5LrMCZCpzZqZQBclq7hSvojynZGz5uMeXkI5tcZMYAk3RSxDNU3WwAQDdU1qAIpQ+dyez63R2Ry1cOk3rFtdzTa8Gn4l7yDxE+crqs3m1Luecbws1xnNcgeyAEi7Bq5rDfGtmYTEyzmlzueFLy5wVCetJstBlPUysOtYoJGEOGxiypdwuGSYVAoGmGY4mEdbKCBXq4RspeVgCKEEAg8QdDE061vlSVly+u33pYrjoXmql/1K5w2btJZykgFWU5ZiNZ0YaqwHUQQRUEEEEgxJTQdkV+0dkZmE2SwlzlFA1Myuta83NXylqSQQQVJNDcg88JtYBllz5YkzG8WpzS5h4S5lBU/RIVt9KXjV01L5oeG9eq9s4L8S2hQPNjgIXNjgIwJFv9EFAc2K6DSOGJxsqWVDsqliAoNqkkKAOskgQJSbdkSoGZp3ffC5scBHHGTVRcxFgV062Ar9sCCLyhmEYZ6UqaLe4GZgpNARXWOHJrbDTkpNAWcKs6Ag5VZ5gl6H5KRQzdty5kgSZRBPSLkC6ENml2NK1NobZ08SdosrBqTcktDTosV+FVBOlqD0xFV5Mva0d2HofEhUTWqSkuP9NO/cjcQKfiYXNjgIz/KPaolgKAcucc8VoCEuxQGvjMoOlwvAlTFkrs4Ur6FVtifnE0ggy+dmFethLALnqGi+lt60xuzWvgr0/wALM30uJjkadYHdGiwuyzicQuJkqMpSmWmU0mzScxOnRVtNaKaRf7S5OS2dBLlKWl5ecagBN5PROgJyoCeofSFbSfzJ9nnFnpUpxpQlTe9O/J5Zxt1RS8ktqtOTCIGJmKjhnYM4GbnCCTShIAsCRpGuxewVfCPhixo6spbyukSamtamp1iu5JbC+C55JcOECAGmUmudzUVNPGp6I0eQcBGeX5VF8FfwMMRXTxEqlLZmbXjoUXJzZ3MzJiXNEUAsBXKrzkTQC2RFPprEDZMxcPjZsgAlZgmTqm5zzJrArYUC0XfFtidqpzjJh5XPzgArZSFRKVIE2bolyeiAzXrljJcoeT2ImYtGmzCQ0pEJkqssKS005RnzMAFJ6WvZoNp0XKSlJ27ezv6kYaolGcXsa63LbABHxTMUAlorVz5cqqoAIAJNFrMroBY6b5uH2zhZbTMjrMLMMolA4lsuVBSkvNlGZTY0Foicn+SMlSS5eaENFWcxmgEpJIIB6NRQ3IrfWNWJY0oKRaXwVbRvwXr9DF1J6q5itk7Tnc5PlLg5lcO0rm8pkoRWWtQ4M6gDDhoDe4i+k7TxEwVl4ZQDvmzQu+lKS1eja1G6IuwUHw7aFvLw/wD9KxM2jifgyzHy5lIzLpaYaDKakUDGhrWlc3EVxp1I/wAFta/dx7TpxcbztfW0X4xTfqYhuVWJGJd3MlDLRSaLNcPLInTebZlApQAANkqCOsg67BcrgykzcPOl5bOVAnqCbg+CJfIRQhigBBjObUk0wU40pVZnCtFlYpL060a3XGrTZ2aVKmSyFmrKTKTowoDkcDVT3g3HXMppTayq3LTe9n3uXnGE6MW9Hsv/AIrbyfQm4XaMqcuaVMSYAQCVYNQ8DTQ9RjMHb+Dqf8Thq1qfCStRauuth3RdSJUmc4mGUFnyyA1bTEJ3Fl8dDu1U06reVt+yzEVbwmGOZixBD0JoF05vqr2k8TX0MHRwla7q1HHh1v70POqKcHZo1m3NpyZsmkmbLmETFJEt1cgZXFSFJoNBCjPYLkhMwWaZMaSQwWWFlBh5U16nMo+VT0Qo5cXCnTquNGWaPERu1qekYfpScMmoMpWI6kRTfj0ilot6HiO73xU7INUQ7lw0pR2soZvsCRbZ+3ujmRrPYkKh4ju98V+29kfCJYQuVyukwFbHMhDD0VEWGft7oRbt7oNXVmRCcqclKO1GD5LYtzillTGBaSETNUkv4FiWIN7ZgPSI3lDxHd74rJOFCTpdBpLmAkChJAkAE030G/hD7VxzVEmSaTZgrmpXmpejTSDau5QdW6g1L04NqMfe8viKiqVHNK1/TXxOOIHwmbzdjJksDMO6ZNFCsrrVTRm68q7mER9l7BWRiGEtjakw5jW804nN9yfV7YucFhVlS1loCFUUGpPWSd5JqSTqSTHUkVrS/Z2+098WnJPRbFs9e/7bjOM5RTV9v39WUvKjHPKOFyEDnMbJltYHosHqL6aRY4QFGaXanjJbySbgdjfYyxScuJlPgZpptCSe4TInyJ5ZOevVWz016DIhdeyhJHWojmV8zO+UE6EOd/G+hb0PEd3viPicCs2WZcwKyMKEEe+xBuCLgiJAeGRrDXThGybTujzis2XiXRjh5rVdBWW7C82VWga1AXWoVqb6GwYCLSh4ju98Q9qYHnVGUlJiHNLehOVhxFsykEgjeCe2G2XtPnVIZck1DlmprlbcQd6MLqd44EEDaaU1nXevr2Po+4gmUNdRpw98Ynlmn+Kw5tXn8KK0vTnCaV4dUbbPffpwjCcqcWJmIksobKmLw6FiKDMsy4vc61FqGhvHPL9Euw7MF/yIdpvKHiO73xl+Ve1FNJXOCvSzrp0l5plr1gODrv6o06TQQCK0IBFjvjJbOInTmJBAYZ6UrSkxXpwOlI3pWvme443wKnYdtoPuvK+6LLbSs+LwT1Kq845KUFhLmdKhrc1Bv8oCK/D4dfjObLBqrGUK1FxlVmAoKHeD1ExYftBnZXwdCV8M61AJIzSytQBqb2HGOWazxXb/AO2e5CWSvzyL/qXv+y2lbZYOUzZixKys1B0keYj5iu4ZM3ZbXWt27g5jn4PLykUzszVzFmzKzmlqUNaU3UFAAIgckpQ+GzmmU6WFzMD0lUc9Nt0twAHd1RdKGXGUUF15m1wGAqbdKzDga8O2N4uzkluuedVhklF72k+hz5J4V8PhyHHihEX6ZuRlvoc4uevhGhwmHKrQkZjUsaasbnfpuHUBHLCYalC9aqKKNQg09LU1PdaOW0tqMpEqSuec4qAa5UXQzJhHkjcBdjYbyKwi5uyM6s7t83dh7S2iJOWvSdyQiKKu7U0UV7yaAC5IEQhsppvSxb3OkpHZJaDgSpUzW4s1uCjfJ2fssS2zsWmTmFHmMLka5VGktK6KLbzU3gdr7KM4oVYLlPSqgfMtQct9Br39sbqcYO0H/l6cF17NhgTMNJSWoSXkRVsFUBVHYAaCCmUNKlTQ1HUb3F9bmKeVydILEuvSWlBKHRbOzAqT9EhKH5I00jjO5LsbiaFJJJpKBAGYtlANtDl00Ailot3cgWmzpgrN6Q/q/wD6S+uJnOfSX9emOA2fJ8yn1F9kP8XSfMp9RfZFHZklQU5jG5lqwxeZprVASWZUtFS30r6nWB5WYpsgRWSjB2atxRACBTf0iN403xw5dYNEwUyYiKjLkoQqjxpksG9OH3xBxEuXOCKspS+WcLoFJLEZR0gOA16omglnfj439Dqr3nShUfOP+trdGl3Fryg2YTg50uWyN4FwoYVIORh0WzCmp1rSphbI5ShkCKlCjcyczAdNOg1CuaoqpuadkW83ZUlgQZKUIIPQAsbG9I87w2LlyeePNy2KYue5UgVIWY/RFrV+zhGais+/Z5G0JOph3Fq7TVu/T6G4mMJxzIwlzpRyitOIqrUPTlmm7eKihEUc2bi+jlVKgDPWgUtmOYrepGUrwoQ2p0ibM2qk7Ey1EhEDJztwpqJkyWmSlO461AtGVnbcxS1zT8QtSSlV3C3yBoQ/1RxrGNSrGm9E2dVH8Mq4hWclG3Hm3pv4Gp2w004fwwUHnkplppkfWhN/xruoSooMJtGbNzh5kx5alaFwQM1ZlNVFDlpbthRrTlnjc8zF0Hhavw2780el7Bl0w6mhBZFPXQKqj7FEWtYo9m7Cw5w8smRKJMlDXIuuUdUTP4fw3zeV9RfZF7RMW7u5YVhViv8A4fw3zeV9RfZELaWEwcnKDh5bO5pLlpLVpjka5V4CoqxIArciLxhmdlcqWWPxwko7tupQb2Y0CovFmagA4mOWyNnGWpZ+lOmHNNbi25R9BR0VHAcSSa3Z3JWWW52fJlZ/Jlqq83KB4W8I9LFz1hQoJrZfw/hvm8r6i+yNJOMFkT7X9Pf0BYVgTu7fbEH+H8N83lfUX2Qx5P4a3+HlfUXr6ox+Ukg8sNkPiJcoIQDLxCTTWtwquCLC1a6xD5AzTzc9GJJGIagNSAoSSMoJ3CukXf8AD+G+byvqL7IzWytkSJeOmyDJR+c52eCVWijNKXIB+PXGcsqa7T0KMpVKM4cFp43ZqtnGilPNtlH+mxT/AMSB2gxJTQdkU7bDw6zR4CVR1p4i2dbjdqVJ+pFIUktNnIMPLVUK0fKtGDS5TAoaWF//ACi3yrS/vac/w5VG2uT8Wl5s2tYrtpbNLMJspgk5AQCRVXU3MuYBcrW4IuDcbwX/AIfw3zeV9RfZC/h/DfN5X1F9kaRlld0zmI67fCGmJltINhmNXkmpsROAygf68h6oosXgWmSJjJTwWME+9eksrpEAjeYttsbNkSkzLhpRuajItxlc0vxKiKfZPI5HRpsuSshy5aWGVXlshAoGlqxAXgVysN1rHZwpVINfpv3r18zSjVlSqKa3FnsnlIJuHqCofmcwWoJQiXJOUjUnNM4QHJrBBkcsCQJgVQQBmChVV3AUAmg0ItrqYxXKBZUt87YeXLYAywlBlmknDqXSaFAmUoTSgahqRQxvtmbDw5lVMiWTnmXKLX+o44cI54pxi4y/vrsOvFRjDLUp6Zr9z3rqi8VQNBTsFIzm3tnjErzxzAYYPMkEeVMVT0yCDVLAAb7nQiJGJ2HId+bSRLAFDNYIoIG5AaWZvsXgSpiW/J/DUNcPKpS/QWlO7SLJRRxKTTujM46YJONmKCBmwMmShbezNMAoLZmsTQa0MS+TcxmxGZkZaoxqVop6WoIJFCTYE16oqeVWEws7mjhUR2lzQ783LLqVQTLZwBL1O9hWnVFjszku7IKycNK6PjMoxEy9/FtLU9dXjWlScFJT0136beW3odGJqRmoSjtsk+7Q0m09pc2FVFzzZhpLStKnezHyZa6lqcAKkgFbL2bzQYsc82Yc016UzNuAFTlRRZVrYcSSTEwPJDCyx/RR2PjO6qzt6aUUfRUBRuAiT/D+G+byvqL7IrKUUskX2vj9v7e63KTjqIcuOMV55P4eo/w8r6i+yK/anIuRNZCsuUmQnMOaRs4qpANRuoeI6RsYzSi3qyS/5wcR3wzTBTURmcPyBkiuZZLVSn9CXZs7NmX/AIkLT6I00iNO/Z2hJIaUoucow8ogEsWsTqKHLfcBSkXyU/5dCNTXo4oL7ofOOIipHJDBfMsN6mX+WH/g/BfMsN6mX+WKWhxfvvJIP7Q2rs6dfzf/ANkuOHJvAKzZyWBlsCBcA1zgihpvAP8AxidjeRmDKMFwWHqdKSZY3jfljlhuSuDM+cDg8OQObp4GXaoNfJiYZU5Wb1t9efM2lUvRjDg2/FR9DQ5xxEeebF2aZgxwIGUvjcrE2Ds2UW1qKE+kRrv4PwXzLDepl/lhHkhgvmWG9TL/ACxW0b3u+Gz7k0q7pxcUtrT8LmJxfJ7mGwsxnJYTcPLpQZconSmzAi+tdbwB/abs4Mx8LUNRj8HmVqozUPRrZVr1AVjZzuRWCJB+CSBSlhKlgag/J6qekxgB+yCSM1MVPGYOD0ZWjqEbVDcqKVFLAbxU0ypSbW80r4l1oRjLdfqyXO5W4bGIZeHz5kZWIaW0mw5yXbMBWhXL/wAaboUcf4MTAgzVnTJrMRLo4lgAEzZhpkUVOZjrxhRJyG92BtEPJEumV5cpKqdShUZJi0N0YA33EEG4MXFDxHd74pFwBfDyHRik2XJXI9Cy0KrmR1BGZGoKixsCCCAY6fC8YehzMpW86XLy6WuJYActr0TlH0jG/wAOM9YtLim9nquv1i5K2ltPmsqgZ5jkiXLXxmpqak0VBUVY2FRqSAR2ZswoTMmENOmU5xrkACtJaV0lrWw33JuTD7O2YJRZ2Zpk16Z5jAAkDRFAFEQVNFHEk1JJM7P1GIlJRWWHe+P2/t8EBUGpuNeHUOuCoeI7vfAq1zY6/gILP1GMSRUPEd3vhiDa414dR64fP1GGL6WOv4GAHoeI7vfGbOGI2spANDg5hJoaZjNT2aRpM/UYg7RD2ZCAeivSrS7rrTdup1xSaudOHqZG1xTXiRcY3g5xU1POpkI+UyyVU1rcdL0gmMjtbZRn4eSstFViubI/QKrmWhUG2UqRw8XjaJWztqzDIZGIUpOk0yDUJIluK1r5SpwjUNsvNJlqy9NFUC/ino1II321jSyyO2+680aKUqNaLe7K/Jjcl9pviMKk18oZi9aAgdF3Uangoi1oeI7vfGa/Z9iAcDLWhqpmHtBmTKH7CO0RpGmgCpsBck2AHEmM6bvBMpjYKniKkUrJN27L6FDyrxREsBSpOY1rXTLMXUG1z16aRNRGTDogIzMqoCK2LakdgqfRGBlu7455WZiDLUhWZiM8xhVqGtKlz3mPQ5dTMUEWlywf+TWHcFb60bTfy5ebKOn8OSb4Jg7R2HKnoEmIjIMoCsuZaBlamUmnkARX4nYUuUoSSZqMxIRFnTlQVuxy85RVFamgGtBrF3iMUEUs1QB+gBxJNABxMR8PJN5jjptS2uRa2QfeTvPUBSYTlBaPQxbb0ZDw/J50XKuMxABqT/RZiTqczSixPWTb0QX8LSSQZgaaR555k4fVdyv2RbZ+ows/UYt8epuduzTyK2QPNWpalKUpamlKV0hS1PVrw98Fn6jAo3UdTGJIVDxHd74VDxHd74WfqMLP1GABINRcd3vgqHiO73wJa4sYrdq7I56Yj9EBQQwZA+a6ECpFRSjj/mfRKSb1BaX4ju98MQeP2e+M7h+S5AOdpZJWlpSjK2dmqLaZCFv8mto5T+SrnxXlr0if6StQZico6IrYhamnijU1rpkj/Ig06g01+z3w9+I7vfEEbHkeYT6gh/ieR5hPqCKaEk2/Ed3viLh8OwmzWNKNkp6AQYD4nkeYT6ghhseRX+gn1BDQE6/Ed3vhX4ju98QvieR5hPqCF8TyPMJ9QQ0BLYH7Ru98Y+c+KqAoWwoxIUAtVr0LVy5culKGuu7SNseR5hNR5AjPYjlDKTLmzAMuYWFgCwI11GRrCu7iBEO24Fftgzfg/hsteeSlKaZH1pv/ABrupDw+2topOw9Ur0Zyg1oL5ZnAnrHo4UJUQDY7L/7aV/sp/aInRA2Wv+Glf7Kf2CJ2QcIAeFDZBwhZBwgBl1Pb+AgoBVFTbf8AgILIOEAPDNu7fwMLIOECyC1t/wCBgA4j43xR/rl/3rHfIOER8aoyj/cl/wB6xD2F4fqRgJq8y8pKFvhMvnqipK0kypSrQC9WoK9Yj0eKg7Al85JLAsZUnIGuPFMoitLXy/fFqiigtE8VzZrXqKeV77JPtV15WMjyEln4JLdbsme3ylMyZmXqNgR1jrMX22JofCuQTRlodQaEhWHEG5HERRfs9m0R8O6MsySFL1pSkxpjLShO774l8qn5pLMAswuSNQGWW5uB5LMJYOlDTjGeG2ROv8SV8TUT43XNPVeqB2Rs1DLkuJSl+fLM2UFtZly1K607IvMBfO/y3NP9K9Eeg5Sf+UR5eH5mSEQ5mNlJ3s1Tm7BduwQ8yUGIkJZVUc4d4WlpYPymGp1A4FgY2k80uRwbIa7/AC92CkjnnDn+mh8H9JtDM6xqF9Lb1idM07vvhLLAFAAANIGYoppwiG7mZ0hQ2QcIWQcIgDwKfiYfIOECijhvMAHChsg4Qsg4QAzaiCgCoqLQWQcIAeGbSFkHCGZBTSAHTQdkPAIooLboLIOEAPAjUw+QcIEIKm0AHChsg4Qsg4QAz/iIoBIUEkKKk3NBW1KfcO6L51HDeIx0/k2j5au4CDKoUhQFzK9NDfMuopag3VgAOVCUkCgp4Vd1PJcfcB3Q8RNsbNWTh6KSazkJrT5Di1AP/VBoBCgDZbLr8Glaf0U/tHXE2h4ju98Qtlt/hpWv9FNx+SIm5+3uMAKh4ju98Kh4ju98LP29xhZ+3uMACoNTca8OodcFQ8R3e+BV7nXXgeAgs/b3GAFQ8R3e+GINrjXh1Hrh8/b3GGL6a68DwMAPQ8R3e+FQ8R3e+Fn7e4ws/b3GAFQ8R3e+BQGguO73wWft7jAo9hr3GAMryWr8Oxv+jC/2PEbFy2d1QHxs6itaAtPnCv3d0NiZiYZpzuxrjJYVajKq8xLepzVvW3fEuQFadmLZRKLMeiWzeGmtlU1HS6UrjXPFsLpBvm/fU7vxF5qqktjjHpFRfVNdxdTpQlEc2o5x6hFvlG9mpWiqLEka2GpES8JhObXKDXUsTqzHVjfUn2CwjjgZZqXmDpsNLnIu5B95O8k7qRMz9vcYjRaI4m29WKh4ju98DMBpqN273wWft7jAzHtv3bjEEBUPEd3vhUPEd3vhZ+3uMLP29xgBUPEd3vgUB4jU7vfBZ+3uMCj9up3GACoeI7vfCoeI7vfCz9vcYWft7jAAkGouO73wVDxHd74Evca9xgs/b3GAFQ8R3e+GIPEd3vh8/b3GGZ7b+4wAlBoLjTh74eh4ju98Mr2GunAw+ft7jACoeI7vfAgGpuO73wWft7jDB7nXuMAPQ8R3e+FQ8R3e+Fn7e4ws/b3GABavVqN3vjH4ifi6qElyzY84ScvSqKZRXxcvWfK3gV2Dv26jcYyeI5QyUy53ylxmUEEGmcS7jd0jp9FuEAV22HmnD+GVQeeSlKaZH1ox/wDdRoASoLbe0EnYeqE2nKDUUvlmfjUdoMKANjsv/tpX+yn9oidEDZa/4aV/sp/aIm5B+iYAKFA5B+iYWQfomAEup7fwEFHNUue3ieAgsg/RMAFDNu7fwMNkH6Jhigt28TwMAHCgcg/RMLIP0TABQMvQdkLIP0TAogoOziYAq+U0oGVcA2mdf+W5H2gRC2HsdBPdlz80oBlhjmVnYsGmA0qQMihbne3lAxZ7a2SZ6CWGyqcwc3JysjKQO0kA9Ve2J4lAaeyLxlli0t/2Jlrb3vY+/wBEFAZBX0cTD5B+iYoQFAzNO774WQfomBmJbu3mAOkKByD9Ewsg/RMAFAp+JhZB+iYFE+87zAHSFA5B+iYWQfomAE2ogo5lLj2mCyD9EwAUM2kNkH6Jhig/RMAEmg7IeAVBQdnEw+QfomACgRqYWQfomGCCp9pgA4UDkH6JhZB+iYAT/iIoPgy1PQGvAdX5V+qOEXrp943mMfP5PhivhWAQFVAHklgxNa1D1FAwOlBTWoHPlNKCyAAoXwq6ADyXG7qAHoEPEXbGzhJw9AzNWchvS1EcWpu/AAboUAUGz/26oJKgYGaQksAsHTRRQmlPomOs/wDeBRAC+AnLWwq6i418mPCpG0piCiOVF9LeNQGnDQQ07HO4o7lgDUV4nf22j2lhqF9U7Gd2e4fzGSfmUz1i/lgk/eJlMQBgppJ0HOLf/wAY8HrBJNKkEGhBseB4xp+WwvBkZpHvf/XxQC3wCdQanOtBSxvl/V+EcP5jJPzKZ6xfyx4i205pGUzGIIoR1cOodUR6xWOGw29MXZ7t/MZJ+ZTPWL+WO8r9vquKrgJxtWzqbVC/J4sBHgVY7ytpTFFFcgCtANL0J7yB3QlhsN+1MZme4P8AvFSgSDgpoINCDMUEEajxYb+YyT8ymesX8seFvMJJJNSTUk3JJ1MDWLLDYXgxmke+Sf3gUcErgJppSvhEtXTyYUz9v6IoLYCcFtQl1ANQGHk71IMeESMa6eIxWutLcR9xMPNx8xxlZyRY0OlQMoPdFPy1C+x2JzM9w/mMk/MpnrF/LBS/3iJTGgwUwk//ACL+WPB6wSTSpBBoQag8CNDF3hsLwZGaR79/13Ff/wAfOrlB8ddCQK6cSIjN+8VKBIOCmgg0IMxQQeHix4l8cTvONvH3E268o7aRHeYSSSakmpJuSTvikcNh/wByZOZnun8xkn5lM9Yv5Y6yv3gEegXAzTmYKKTFu1qDTXSPBKx2k4+YlkcgVrQcRQgnjoO6JlhsNb5UyMzPc5v7w8tTRsDNFq3mLof+MB/MZJ+ZTPWL+WPDJk9mNWJJApe9hAViVhsLvTGZnvEv94iUxAGCmknQc4v5YOb+8AiAFsBNAbQl13gMN3Ag+mPBpc4qQymhFweEHNxrvZmJ7eq33RDw2HvonYZme4/zGSfmUz1i/lhfzGSfmUz1i/ljwmsKsW/LYXgxmkfQB/buK0+L51Ruzp9Hq+kvfEd/3iZQJBwUwEGh8Iuo18mPEG2tNOswn7r1Omm895iO0wsSSakmp7TrFI4bD/uTJzM91/mMk/MpnrF/LHeR+31HBK4CaQAakTE3UB3fSEeBVjtI2jMl2RyoJrbjx7YmWGw1vlTIzM91m/vAogBbATQDShLreqqw8n5LKfTHL+YyT8ymesX8seGzcW7WZq9vUAv3ARzrExw2GtqmMzPd1/eKlE0GCmX/APkT8sd/+vagMfgE6i1zdNbUpWtt2Yd8eBB6XG6O0zaUw2Lk1rWt9dfuiHhsPuTGZnt/8xkn5lM9Yv5YX8xkn5lM9Yv5Y8JrCrFvy2F4MZpHvkr9vyOKrgJpF9HU+LQnd1jvjTTp+L6ORJZ6JzlrVeoK0GbxMpuQSfG4CvzJK2hMQUViBUmliKkUNQbG1o+gE5Rz6DpjQeQn5Y87F0oQayIvF3Jm3Jk/4P4RE/qrTpZT4r7lDD7ReouKEtFJt/b85pQBcf1F8lBuf6MKOIsf/9k=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155575" y="-1500188"/>
            <a:ext cx="5372100" cy="313372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3558" name="AutoShape 6" descr="data:image/jpeg;base64,/9j/4AAQSkZJRgABAQAAAQABAAD/2wCEAAkGBhQSERUUEhIWFRUUExYXFRgXGRgSFxcWFxsVGBYWGBcXGyYfFxkjGhUUHy8gIycpLC0sFR4xNTAqNyYsLCkBCQoKDgwOGg8PGiwlHyQ1NSwqKSw1KSwwLCo1LCwsKS0qLCwyLCwtLC00NSwsKiwpLDUsNCwsLS0sKSksLC4wKv/AABEIAKsBJgMBIgACEQEDEQH/xAAcAAABBQEBAQAAAAAAAAAAAAACAAEEBQYDBwj/xABMEAACAAQDAwYICwYFBAIDAAABAgADESEEEjEFQVEGEyJhcZEjMkJTgZPR4RQVUlRikqGxwdLwBwgWGDOyJENyc4IXNKLxY7M1wsP/xAAZAQEAAwEBAAAAAAAAAAAAAAAAAQIDBAX/xAA1EQACAQIDBQYEBgIDAAAAAAAAAQIDEQQSITFBUWGhcYGRsdHwEyLB4QUUMkJS8YKSNLPC/9oADAMBAAIRAxEAPwDfDZU0iUJSYdUMiVUskskHL0jQipvl9HDWOmOlF2Jw0qRTIoAZJaks2cggMK36FNxAfqiZhsExlowkyWrh5S5mLBiMq2NFNheO8+TMVK8xJGVflOAAlcgFEvQV798AUpkTGUZEwxYkiyyaVrJoBUV054XGpXfEzEbIxAmdCRhSlFN0WtcqhhTKLZizC+4CJeHwE0HMJUoUNUAL1A6OppckA7t/VeWk3FZVqkrN5V2pruteg7+qAKKbs3FAlhhsKaAEKES5HOVWpFekDLv9goa6KXsaVQZpMnNQVpLWld9KjSsSMO7U6Y6W/LWleqsdc/UYAifE0nzMr1a+yGOx5NvAyvVr7ImZ+owJfSx1/AwBG+JpPmZXq19kL4mk+ZlerX2RLz9RhZ+owBE+JpPmZXq19kMmx5NB4GV6tfZEzP1GBR7Cx0gCN8TSfMyvVr7IXxNJ8zK9WvsiXn6jCz9RgCH8Tya/0ZWnm19kP8TSfMyvVr7Ik576HSCz9RgCJ8TSfMyvVr7IF9jyaf0ZXq19kTc/UYF3tod0ARviaT5mV6tfZC+JpPmZXq19kS8/UYWfqMARPiaT5mV6tfZDLseT5mVqf8tfZEzP1GBR+o6mAI3xNJ8zK9WvshfE0nzMr1a+yJefqMLP1GAIZ2PJqPAyvVr7If4mk+ZlerX2RJL3FjBZ+owBE+JpPmZXq19kMdjyfMyvVr7ImZ+owxfqMARF2PJp/RlerX2Q/wATSfMyvVr7Ikq9hY6QWfqMARPiaT5mV6tfZDDY8mp8DK9WvsiZn6jAh7mxgCN8TSfMyvVr7IXxNJ8zK9WvsiXn6jCz9RgCG2x5PmZWo/y19kZSfs+bQZJcjMBRs0uUFZiSQwotQAMoN97UFRU7Vn6jqIyOI5Ryky5s4zAMLCwLMl761U6Vp6RAFVtfBEYfwsqSDzqUyogtkfWg/RrupCjvtnaSTsPVK9GcoNaa5X4E9fdwIJUASJUklLTMYOglpV0FZei1Ot7cKjSlrhkPOTjzk5qyT0WAEsdBLqBpWulNaxJwZHM4cWqESvEVlPT7jETlfId0SVLfIZhZa0r4wEsb7f1SbcBGnxKkllv0R0R+GnHS3O747S/k+KOwQQMUHJPHGYkxHoWkzpkqtzmEshcxrvJ3RC2TtV/jGZhzlMtlnTfFowZZglgVrcZVEYxknHMTPDzjUlDhd9y1NWup7fwEV+2J5BRQbNmr6CtL+mO+KOUVHy0HoLID9hMZPlxtkiWTh3WstekRQkZzKK03XFd0W3N8E30K0KbqVIRW9pdUbZWB0Ney8Jt3b+Bip2IK5h1f/wBJ8Whli1t/4GG8xasHCgebHCFzY4QICgZeg7IXNjhApLFBbdAHSFA82OELmxwgBb/RBRz5sV03QXNjhABQMzTu++FzY4QMyWKacIA6QoHmxwhc2OEAFAp+Jhc2OECkscN5gDpCgebHCFzY4QAm1EU8rlTKaeJN6s2WWaGj9BnYg0pQZRet8wOlKycWOcfmlsP81huU+QDuZh3DgSsY/wCELM2jhWUAKZzgAaUWQVt3RLVoN9nmjehBVJ5Xwb8ItnoMM2kAwUUBpc0HWaE07ge6HMscIgwCTQdkPALLFBbdFXtefMSZL5uh6LsyGgz0aSoUMfFPhCQdK68QLRjmaiW8CNTEfBYlJq5k40YGzKw1VhqrDgY7CWKm0E7kSi4uzOkKB5scIXNjhAgT/iIoebAJoACTXQAk2H4KO6LxkHDeIx0/k1LYirOAgyqFIWigsaG17u/DUfJBgBuVApIFPOr/AGv+FPshRE2xs1ZOHopJzTkJrT5DjcB+qDQABQBNwu0Wlz8OhAKzZclVI1BEmYanjq/cOuJW0sTnxMo6dNFvvKz2U0v9EmI2JyLJM10rzOFlMCACy1kzlqt9alY47OkNPxAOW2ZphcAKQjHMFFyc1XcdhJF6xpB2lJvl5HROCdODXNN9jv5NAYDaRwk5gykpiMY5WatMnhZoGU1pQgKTXThWOeysWvxuTmFDJnqDSxJxFgOPbErl1LyLICVWmJlkaWJLm3ZuiBg8F/jUzFiXkk1Jqf8AuJFGB3Xqe2ORXjBrmj17wqyU7Wcoyv4WNzja5df8yV/fLjDT9lPicNOEmjHJKyqKHNV70atLZT3RfbV2swKo3ZMoD4+ZMhCgE0IRjr5Y13DyTmovOHP45GUErTxppOXjdidTHVlvTlfevU8inOVKcJxWsXfwsyPyf5RVxTyGXmycoUN4xJ+ETDYEjdx3xriDa+/h1GMHtJPDYR1quabiBmFmbKk8ggjd0iK791tddiMa0lSZlCqhiG8W4BorbgTxFq7hYRhGTcpLmdGKpRy05x3x1XNaPy2E1HrWjA0JBtvGogqHj9kRNnP0Wsf6j/fEvP1GLo4ZKzshUPH7IFAaC+7hBZ+owKNYWOkSVCoeP2QqHj9kLP1GFn6jADUNdd3CHoeP2Q2e+h0h8/UYAVDx+yBmA014boLP1GBmNbQ7oAKh4/ZCoeP2Rzn4kIpZgaKKnsjpn6jACoeP2QKA8d53QWfqMCj9R1MAFQ8fsiNjMSy0C0LvZBu62PBRqfQNSIedtOWqszNQKwUk26RoAvWSWUADUkCKLZu30OI8I4DzR0VoSVQCUUQHTxnep3tUeTayVtWWjFy2e9LlsrLJVRmLZqktSpZqVZiQd/uFhGFOFyzMNMoAWZxXQkpInVr6Cv6EW/KTCNOkSZauUzS9d3kmpA1sPtjjtuQo2ZOXJzhRJnTIUZDXLYnysoFacd1aRSpJ/Dl3Pq39D0MFCKrQ12uUexNJJ9eh25SbRmysSJiuQks1mCxAlrKY1CsaVq50uajgI1OCxgmyw6mxFqjW1a69cYPEucTKnuF6Qwsyii5AMlACKVJJDod2hFBeui2FiVSSpUjogc6ovSgVWbgrKa1GtK1vSKzbjUs+CDoxlhk1+pNr66+/UstsbSMiWrbs6htBRBVnNz8lWjCbZ5TTJhLpMpzc7Dywymqss0Sne2lyin/2Y1W3FabOlyq0SiMQAoJJZg12qKZAwpSvSsagRn/iABnaaF5p5kpwoJVgyS5QVQqipNXrb5B4xaomkrb0/LQjAfDTcpq7Tjb/AGV+hrjh3YLPlUE0qMy6LNUeS3AjyW3V3gkRLwOLE1cyml6MpFGVhqrCtiPxBFQQYqOQ2Oz4KRmYs/N1Na1Nze+o6xFhi8G2YzJPRm0ANfEmAaLMp2mjC613ioNIu6UkZ14KNSVKe1NpPv38uHpssKHj9kKh4/ZEbA7QExahWVlNHQ+Mjb1P2EEWIIIqDEnP1GLp3OSUXF2YLg8d43Rj53wuoyc3YKGLUFTnqxAAPkUFLXDa2jYO3UdRGRncoZalah+kualFqBmZaUzdI1VrLU0vElSBtgTvg/hsteeSmWmmR9afqtd1IUPtnaSzsPVK2nKDWnyX4E9f36EEqALbaGzXfZ87LQmZgpYUaXVCTc23xO5J4YrKYsKEuV8k05oCWQCpNRnVzxvoINmC4Ctq/BRS1bmWANOukStkYLm5WUjR5mtCSDMchvSDX0xG9vs+p0OT+Co835Rv5I5bfwSTJYzIGyupFRWlK36qVMVu0SsmThpqoC2bDygd4WZMlE3pXVQfSY0byQQQRYih9MZ/lhKCyJIAoBisKB2CYoEVqaQZrhG5VoRey4e0sMGxkq5Byi62PR5xh1G6jX8YtMHsqXLWgWtQAS3SJC+KDXcNwFoo8LfFSq38Gut9ZTVjTc2OAjV7Ec0nKPy3M3y0kiVIE9UqcPzjqNFq6spzU6274fbG1syOpZQvNSy4rlIDc8JlWrYUQXtT0xdbTwst5LrMCZCpzZqZQBclq7hSvojynZGz5uMeXkI5tcZMYAk3RSxDNU3WwAQDdU1qAIpQ+dyez63R2Ry1cOk3rFtdzTa8Gn4l7yDxE+crqs3m1Luecbws1xnNcgeyAEi7Bq5rDfGtmYTEyzmlzueFLy5wVCetJstBlPUysOtYoJGEOGxiypdwuGSYVAoGmGY4mEdbKCBXq4RspeVgCKEEAg8QdDE061vlSVly+u33pYrjoXmql/1K5w2btJZykgFWU5ZiNZ0YaqwHUQQRUEEEEgxJTQdkV+0dkZmE2SwlzlFA1Myuta83NXylqSQQQVJNDcg88JtYBllz5YkzG8WpzS5h4S5lBU/RIVt9KXjV01L5oeG9eq9s4L8S2hQPNjgIXNjgIwJFv9EFAc2K6DSOGJxsqWVDsqliAoNqkkKAOskgQJSbdkSoGZp3ffC5scBHHGTVRcxFgV062Ar9sCCLyhmEYZ6UqaLe4GZgpNARXWOHJrbDTkpNAWcKs6Ag5VZ5gl6H5KRQzdty5kgSZRBPSLkC6ENml2NK1NobZ08SdosrBqTcktDTosV+FVBOlqD0xFV5Mva0d2HofEhUTWqSkuP9NO/cjcQKfiYXNjgIz/KPaolgKAcucc8VoCEuxQGvjMoOlwvAlTFkrs4Ur6FVtifnE0ggy+dmFethLALnqGi+lt60xuzWvgr0/wALM30uJjkadYHdGiwuyzicQuJkqMpSmWmU0mzScxOnRVtNaKaRf7S5OS2dBLlKWl5ecagBN5PROgJyoCeofSFbSfzJ9nnFnpUpxpQlTe9O/J5Zxt1RS8ktqtOTCIGJmKjhnYM4GbnCCTShIAsCRpGuxewVfCPhixo6spbyukSamtamp1iu5JbC+C55JcOECAGmUmudzUVNPGp6I0eQcBGeX5VF8FfwMMRXTxEqlLZmbXjoUXJzZ3MzJiXNEUAsBXKrzkTQC2RFPprEDZMxcPjZsgAlZgmTqm5zzJrArYUC0XfFtidqpzjJh5XPzgArZSFRKVIE2bolyeiAzXrljJcoeT2ImYtGmzCQ0pEJkqssKS005RnzMAFJ6WvZoNp0XKSlJ27ezv6kYaolGcXsa63LbABHxTMUAlorVz5cqqoAIAJNFrMroBY6b5uH2zhZbTMjrMLMMolA4lsuVBSkvNlGZTY0Foicn+SMlSS5eaENFWcxmgEpJIIB6NRQ3IrfWNWJY0oKRaXwVbRvwXr9DF1J6q5itk7Tnc5PlLg5lcO0rm8pkoRWWtQ4M6gDDhoDe4i+k7TxEwVl4ZQDvmzQu+lKS1eja1G6IuwUHw7aFvLw/wD9KxM2jifgyzHy5lIzLpaYaDKakUDGhrWlc3EVxp1I/wAFta/dx7TpxcbztfW0X4xTfqYhuVWJGJd3MlDLRSaLNcPLInTebZlApQAANkqCOsg67BcrgykzcPOl5bOVAnqCbg+CJfIRQhigBBjObUk0wU40pVZnCtFlYpL060a3XGrTZ2aVKmSyFmrKTKTowoDkcDVT3g3HXMppTayq3LTe9n3uXnGE6MW9Hsv/AIrbyfQm4XaMqcuaVMSYAQCVYNQ8DTQ9RjMHb+Dqf8Thq1qfCStRauuth3RdSJUmc4mGUFnyyA1bTEJ3Fl8dDu1U06reVt+yzEVbwmGOZixBD0JoF05vqr2k8TX0MHRwla7q1HHh1v70POqKcHZo1m3NpyZsmkmbLmETFJEt1cgZXFSFJoNBCjPYLkhMwWaZMaSQwWWFlBh5U16nMo+VT0Qo5cXCnTquNGWaPERu1qekYfpScMmoMpWI6kRTfj0ilot6HiO73xU7INUQ7lw0pR2soZvsCRbZ+3ujmRrPYkKh4ju98V+29kfCJYQuVyukwFbHMhDD0VEWGft7oRbt7oNXVmRCcqclKO1GD5LYtzillTGBaSETNUkv4FiWIN7ZgPSI3lDxHd74rJOFCTpdBpLmAkChJAkAE030G/hD7VxzVEmSaTZgrmpXmpejTSDau5QdW6g1L04NqMfe8viKiqVHNK1/TXxOOIHwmbzdjJksDMO6ZNFCsrrVTRm68q7mER9l7BWRiGEtjakw5jW804nN9yfV7YucFhVlS1loCFUUGpPWSd5JqSTqSTHUkVrS/Z2+098WnJPRbFs9e/7bjOM5RTV9v39WUvKjHPKOFyEDnMbJltYHosHqL6aRY4QFGaXanjJbySbgdjfYyxScuJlPgZpptCSe4TInyJ5ZOevVWz016DIhdeyhJHWojmV8zO+UE6EOd/G+hb0PEd3viPicCs2WZcwKyMKEEe+xBuCLgiJAeGRrDXThGybTujzis2XiXRjh5rVdBWW7C82VWga1AXWoVqb6GwYCLSh4ju98Q9qYHnVGUlJiHNLehOVhxFsykEgjeCe2G2XtPnVIZck1DlmprlbcQd6MLqd44EEDaaU1nXevr2Po+4gmUNdRpw98Ynlmn+Kw5tXn8KK0vTnCaV4dUbbPffpwjCcqcWJmIksobKmLw6FiKDMsy4vc61FqGhvHPL9Euw7MF/yIdpvKHiO73xl+Ve1FNJXOCvSzrp0l5plr1gODrv6o06TQQCK0IBFjvjJbOInTmJBAYZ6UrSkxXpwOlI3pWvme443wKnYdtoPuvK+6LLbSs+LwT1Kq845KUFhLmdKhrc1Bv8oCK/D4dfjObLBqrGUK1FxlVmAoKHeD1ExYftBnZXwdCV8M61AJIzSytQBqb2HGOWazxXb/AO2e5CWSvzyL/qXv+y2lbZYOUzZixKys1B0keYj5iu4ZM3ZbXWt27g5jn4PLykUzszVzFmzKzmlqUNaU3UFAAIgckpQ+GzmmU6WFzMD0lUc9Nt0twAHd1RdKGXGUUF15m1wGAqbdKzDga8O2N4uzkluuedVhklF72k+hz5J4V8PhyHHihEX6ZuRlvoc4uevhGhwmHKrQkZjUsaasbnfpuHUBHLCYalC9aqKKNQg09LU1PdaOW0tqMpEqSuec4qAa5UXQzJhHkjcBdjYbyKwi5uyM6s7t83dh7S2iJOWvSdyQiKKu7U0UV7yaAC5IEQhsppvSxb3OkpHZJaDgSpUzW4s1uCjfJ2fssS2zsWmTmFHmMLka5VGktK6KLbzU3gdr7KM4oVYLlPSqgfMtQct9Br39sbqcYO0H/l6cF17NhgTMNJSWoSXkRVsFUBVHYAaCCmUNKlTQ1HUb3F9bmKeVydILEuvSWlBKHRbOzAqT9EhKH5I00jjO5LsbiaFJJJpKBAGYtlANtDl00Ailot3cgWmzpgrN6Q/q/wD6S+uJnOfSX9emOA2fJ8yn1F9kP8XSfMp9RfZFHZklQU5jG5lqwxeZprVASWZUtFS30r6nWB5WYpsgRWSjB2atxRACBTf0iN403xw5dYNEwUyYiKjLkoQqjxpksG9OH3xBxEuXOCKspS+WcLoFJLEZR0gOA16omglnfj439Dqr3nShUfOP+trdGl3Fryg2YTg50uWyN4FwoYVIORh0WzCmp1rSphbI5ShkCKlCjcyczAdNOg1CuaoqpuadkW83ZUlgQZKUIIPQAsbG9I87w2LlyeePNy2KYue5UgVIWY/RFrV+zhGais+/Z5G0JOph3Fq7TVu/T6G4mMJxzIwlzpRyitOIqrUPTlmm7eKihEUc2bi+jlVKgDPWgUtmOYrepGUrwoQ2p0ibM2qk7Ey1EhEDJztwpqJkyWmSlO461AtGVnbcxS1zT8QtSSlV3C3yBoQ/1RxrGNSrGm9E2dVH8Mq4hWclG3Hm3pv4Gp2w004fwwUHnkplppkfWhN/xruoSooMJtGbNzh5kx5alaFwQM1ZlNVFDlpbthRrTlnjc8zF0Hhavw2780el7Bl0w6mhBZFPXQKqj7FEWtYo9m7Cw5w8smRKJMlDXIuuUdUTP4fw3zeV9RfZF7RMW7u5YVhViv8A4fw3zeV9RfZELaWEwcnKDh5bO5pLlpLVpjka5V4CoqxIArciLxhmdlcqWWPxwko7tupQb2Y0CovFmagA4mOWyNnGWpZ+lOmHNNbi25R9BR0VHAcSSa3Z3JWWW52fJlZ/Jlqq83KB4W8I9LFz1hQoJrZfw/hvm8r6i+yNJOMFkT7X9Pf0BYVgTu7fbEH+H8N83lfUX2Qx5P4a3+HlfUXr6ox+Ukg8sNkPiJcoIQDLxCTTWtwquCLC1a6xD5AzTzc9GJJGIagNSAoSSMoJ3CukXf8AD+G+byvqL7IzWytkSJeOmyDJR+c52eCVWijNKXIB+PXGcsqa7T0KMpVKM4cFp43ZqtnGilPNtlH+mxT/AMSB2gxJTQdkU7bDw6zR4CVR1p4i2dbjdqVJ+pFIUktNnIMPLVUK0fKtGDS5TAoaWF//ACi3yrS/vac/w5VG2uT8Wl5s2tYrtpbNLMJspgk5AQCRVXU3MuYBcrW4IuDcbwX/AIfw3zeV9RfZC/h/DfN5X1F9kaRlld0zmI67fCGmJltINhmNXkmpsROAygf68h6oosXgWmSJjJTwWME+9eksrpEAjeYttsbNkSkzLhpRuajItxlc0vxKiKfZPI5HRpsuSshy5aWGVXlshAoGlqxAXgVysN1rHZwpVINfpv3r18zSjVlSqKa3FnsnlIJuHqCofmcwWoJQiXJOUjUnNM4QHJrBBkcsCQJgVQQBmChVV3AUAmg0ItrqYxXKBZUt87YeXLYAywlBlmknDqXSaFAmUoTSgahqRQxvtmbDw5lVMiWTnmXKLX+o44cI54pxi4y/vrsOvFRjDLUp6Zr9z3rqi8VQNBTsFIzm3tnjErzxzAYYPMkEeVMVT0yCDVLAAb7nQiJGJ2HId+bSRLAFDNYIoIG5AaWZvsXgSpiW/J/DUNcPKpS/QWlO7SLJRRxKTTujM46YJONmKCBmwMmShbezNMAoLZmsTQa0MS+TcxmxGZkZaoxqVop6WoIJFCTYE16oqeVWEws7mjhUR2lzQ783LLqVQTLZwBL1O9hWnVFjszku7IKycNK6PjMoxEy9/FtLU9dXjWlScFJT0136beW3odGJqRmoSjtsk+7Q0m09pc2FVFzzZhpLStKnezHyZa6lqcAKkgFbL2bzQYsc82Yc016UzNuAFTlRRZVrYcSSTEwPJDCyx/RR2PjO6qzt6aUUfRUBRuAiT/D+G+byvqL7IrKUUskX2vj9v7e63KTjqIcuOMV55P4eo/w8r6i+yK/anIuRNZCsuUmQnMOaRs4qpANRuoeI6RsYzSi3qyS/5wcR3wzTBTURmcPyBkiuZZLVSn9CXZs7NmX/AIkLT6I00iNO/Z2hJIaUoucow8ogEsWsTqKHLfcBSkXyU/5dCNTXo4oL7ofOOIipHJDBfMsN6mX+WH/g/BfMsN6mX+WKWhxfvvJIP7Q2rs6dfzf/ANkuOHJvAKzZyWBlsCBcA1zgihpvAP8AxidjeRmDKMFwWHqdKSZY3jfljlhuSuDM+cDg8OQObp4GXaoNfJiYZU5Wb1t9efM2lUvRjDg2/FR9DQ5xxEeebF2aZgxwIGUvjcrE2Ds2UW1qKE+kRrv4PwXzLDepl/lhHkhgvmWG9TL/ACxW0b3u+Gz7k0q7pxcUtrT8LmJxfJ7mGwsxnJYTcPLpQZconSmzAi+tdbwB/abs4Mx8LUNRj8HmVqozUPRrZVr1AVjZzuRWCJB+CSBSlhKlgag/J6qekxgB+yCSM1MVPGYOD0ZWjqEbVDcqKVFLAbxU0ypSbW80r4l1oRjLdfqyXO5W4bGIZeHz5kZWIaW0mw5yXbMBWhXL/wAaboUcf4MTAgzVnTJrMRLo4lgAEzZhpkUVOZjrxhRJyG92BtEPJEumV5cpKqdShUZJi0N0YA33EEG4MXFDxHd74pFwBfDyHRik2XJXI9Cy0KrmR1BGZGoKixsCCCAY6fC8YehzMpW86XLy6WuJYActr0TlH0jG/wAOM9YtLim9nquv1i5K2ltPmsqgZ5jkiXLXxmpqak0VBUVY2FRqSAR2ZswoTMmENOmU5xrkACtJaV0lrWw33JuTD7O2YJRZ2Zpk16Z5jAAkDRFAFEQVNFHEk1JJM7P1GIlJRWWHe+P2/t8EBUGpuNeHUOuCoeI7vfAq1zY6/gILP1GMSRUPEd3vhiDa414dR64fP1GGL6WOv4GAHoeI7vfGbOGI2spANDg5hJoaZjNT2aRpM/UYg7RD2ZCAeivSrS7rrTdup1xSaudOHqZG1xTXiRcY3g5xU1POpkI+UyyVU1rcdL0gmMjtbZRn4eSstFViubI/QKrmWhUG2UqRw8XjaJWztqzDIZGIUpOk0yDUJIluK1r5SpwjUNsvNJlqy9NFUC/ino1II321jSyyO2+680aKUqNaLe7K/Jjcl9pviMKk18oZi9aAgdF3Uangoi1oeI7vfGa/Z9iAcDLWhqpmHtBmTKH7CO0RpGmgCpsBck2AHEmM6bvBMpjYKniKkUrJN27L6FDyrxREsBSpOY1rXTLMXUG1z16aRNRGTDogIzMqoCK2LakdgqfRGBlu7455WZiDLUhWZiM8xhVqGtKlz3mPQ5dTMUEWlywf+TWHcFb60bTfy5ebKOn8OSb4Jg7R2HKnoEmIjIMoCsuZaBlamUmnkARX4nYUuUoSSZqMxIRFnTlQVuxy85RVFamgGtBrF3iMUEUs1QB+gBxJNABxMR8PJN5jjptS2uRa2QfeTvPUBSYTlBaPQxbb0ZDw/J50XKuMxABqT/RZiTqczSixPWTb0QX8LSSQZgaaR555k4fVdyv2RbZ+ows/UYt8epuduzTyK2QPNWpalKUpamlKV0hS1PVrw98Fn6jAo3UdTGJIVDxHd74VDxHd74WfqMLP1GABINRcd3vgqHiO73wJa4sYrdq7I56Yj9EBQQwZA+a6ECpFRSjj/mfRKSb1BaX4ju98MQeP2e+M7h+S5AOdpZJWlpSjK2dmqLaZCFv8mto5T+SrnxXlr0if6StQZico6IrYhamnijU1rpkj/Ig06g01+z3w9+I7vfEEbHkeYT6gh/ieR5hPqCKaEk2/Ed3viLh8OwmzWNKNkp6AQYD4nkeYT6ghhseRX+gn1BDQE6/Ed3vhX4ju98QvieR5hPqCF8TyPMJ9QQ0BLYH7Ru98Y+c+KqAoWwoxIUAtVr0LVy5culKGuu7SNseR5hNR5AjPYjlDKTLmzAMuYWFgCwI11GRrCu7iBEO24Fftgzfg/hsteeSlKaZH1pv/ABrupDw+2topOw9Ur0Zyg1oL5ZnAnrHo4UJUQDY7L/7aV/sp/aInRA2Wv+Glf7Kf2CJ2QcIAeFDZBwhZBwgBl1Pb+AgoBVFTbf8AgILIOEAPDNu7fwMLIOECyC1t/wCBgA4j43xR/rl/3rHfIOER8aoyj/cl/wB6xD2F4fqRgJq8y8pKFvhMvnqipK0kypSrQC9WoK9Yj0eKg7Al85JLAsZUnIGuPFMoitLXy/fFqiigtE8VzZrXqKeV77JPtV15WMjyEln4JLdbsme3ylMyZmXqNgR1jrMX22JofCuQTRlodQaEhWHEG5HERRfs9m0R8O6MsySFL1pSkxpjLShO774l8qn5pLMAswuSNQGWW5uB5LMJYOlDTjGeG2ROv8SV8TUT43XNPVeqB2Rs1DLkuJSl+fLM2UFtZly1K607IvMBfO/y3NP9K9Eeg5Sf+UR5eH5mSEQ5mNlJ3s1Tm7BduwQ8yUGIkJZVUc4d4WlpYPymGp1A4FgY2k80uRwbIa7/AC92CkjnnDn+mh8H9JtDM6xqF9Lb1idM07vvhLLAFAAANIGYoppwiG7mZ0hQ2QcIWQcIgDwKfiYfIOECijhvMAHChsg4Qsg4QAzaiCgCoqLQWQcIAeGbSFkHCGZBTSAHTQdkPAIooLboLIOEAPAjUw+QcIEIKm0AHChsg4Qsg4QAz/iIoBIUEkKKk3NBW1KfcO6L51HDeIx0/k2j5au4CDKoUhQFzK9NDfMuopag3VgAOVCUkCgp4Vd1PJcfcB3Q8RNsbNWTh6KSazkJrT5Di1AP/VBoBCgDZbLr8Glaf0U/tHXE2h4ju98Qtlt/hpWv9FNx+SIm5+3uMAKh4ju98Kh4ju98LP29xhZ+3uMACoNTca8OodcFQ8R3e+BV7nXXgeAgs/b3GAFQ8R3e+GINrjXh1Hrh8/b3GGL6a68DwMAPQ8R3e+FQ8R3e+Fn7e4ws/b3GAFQ8R3e+BQGguO73wWft7jAo9hr3GAMryWr8Oxv+jC/2PEbFy2d1QHxs6itaAtPnCv3d0NiZiYZpzuxrjJYVajKq8xLepzVvW3fEuQFadmLZRKLMeiWzeGmtlU1HS6UrjXPFsLpBvm/fU7vxF5qqktjjHpFRfVNdxdTpQlEc2o5x6hFvlG9mpWiqLEka2GpES8JhObXKDXUsTqzHVjfUn2CwjjgZZqXmDpsNLnIu5B95O8k7qRMz9vcYjRaI4m29WKh4ju98DMBpqN273wWft7jAzHtv3bjEEBUPEd3vhUPEd3vhZ+3uMLP29xgBUPEd3vgUB4jU7vfBZ+3uMCj9up3GACoeI7vfCoeI7vfCz9vcYWft7jAAkGouO73wVDxHd74Evca9xgs/b3GAFQ8R3e+GIPEd3vh8/b3GGZ7b+4wAlBoLjTh74eh4ju98Mr2GunAw+ft7jACoeI7vfAgGpuO73wWft7jDB7nXuMAPQ8R3e+FQ8R3e+Fn7e4ws/b3GABavVqN3vjH4ifi6qElyzY84ScvSqKZRXxcvWfK3gV2Dv26jcYyeI5QyUy53ylxmUEEGmcS7jd0jp9FuEAV22HmnD+GVQeeSlKaZH1ox/wDdRoASoLbe0EnYeqE2nKDUUvlmfjUdoMKANjsv/tpX+yn9oidEDZa/4aV/sp/aIm5B+iYAKFA5B+iYWQfomAEup7fwEFHNUue3ieAgsg/RMAFDNu7fwMNkH6Jhigt28TwMAHCgcg/RMLIP0TABQMvQdkLIP0TAogoOziYAq+U0oGVcA2mdf+W5H2gRC2HsdBPdlz80oBlhjmVnYsGmA0qQMihbne3lAxZ7a2SZ6CWGyqcwc3JysjKQO0kA9Ve2J4lAaeyLxlli0t/2Jlrb3vY+/wBEFAZBX0cTD5B+iYoQFAzNO774WQfomBmJbu3mAOkKByD9Ewsg/RMAFAp+JhZB+iYFE+87zAHSFA5B+iYWQfomAE2ogo5lLj2mCyD9EwAUM2kNkH6Jhig/RMAEmg7IeAVBQdnEw+QfomACgRqYWQfomGCCp9pgA4UDkH6JhZB+iYAT/iIoPgy1PQGvAdX5V+qOEXrp943mMfP5PhivhWAQFVAHklgxNa1D1FAwOlBTWoHPlNKCyAAoXwq6ADyXG7qAHoEPEXbGzhJw9AzNWchvS1EcWpu/AAboUAUGz/26oJKgYGaQksAsHTRRQmlPomOs/wDeBRAC+AnLWwq6i418mPCpG0piCiOVF9LeNQGnDQQ07HO4o7lgDUV4nf22j2lhqF9U7Gd2e4fzGSfmUz1i/lgk/eJlMQBgppJ0HOLf/wAY8HrBJNKkEGhBseB4xp+WwvBkZpHvf/XxQC3wCdQanOtBSxvl/V+EcP5jJPzKZ6xfyx4i205pGUzGIIoR1cOodUR6xWOGw29MXZ7t/MZJ+ZTPWL+WO8r9vquKrgJxtWzqbVC/J4sBHgVY7ytpTFFFcgCtANL0J7yB3QlhsN+1MZme4P8AvFSgSDgpoINCDMUEEajxYb+YyT8ymesX8seFvMJJJNSTUk3JJ1MDWLLDYXgxmke+Sf3gUcErgJppSvhEtXTyYUz9v6IoLYCcFtQl1ANQGHk71IMeESMa6eIxWutLcR9xMPNx8xxlZyRY0OlQMoPdFPy1C+x2JzM9w/mMk/MpnrF/LBS/3iJTGgwUwk//ACL+WPB6wSTSpBBoQag8CNDF3hsLwZGaR79/13Ff/wAfOrlB8ddCQK6cSIjN+8VKBIOCmgg0IMxQQeHix4l8cTvONvH3E268o7aRHeYSSSakmpJuSTvikcNh/wByZOZnun8xkn5lM9Yv5Y6yv3gEegXAzTmYKKTFu1qDTXSPBKx2k4+YlkcgVrQcRQgnjoO6JlhsNb5UyMzPc5v7w8tTRsDNFq3mLof+MB/MZJ+ZTPWL+WPDJk9mNWJJApe9hAViVhsLvTGZnvEv94iUxAGCmknQc4v5YOb+8AiAFsBNAbQl13gMN3Ag+mPBpc4qQymhFweEHNxrvZmJ7eq33RDw2HvonYZme4/zGSfmUz1i/lhfzGSfmUz1i/ljwmsKsW/LYXgxmkfQB/buK0+L51Ruzp9Hq+kvfEd/3iZQJBwUwEGh8Iuo18mPEG2tNOswn7r1Omm895iO0wsSSakmp7TrFI4bD/uTJzM91/mMk/MpnrF/LHeR+31HBK4CaQAakTE3UB3fSEeBVjtI2jMl2RyoJrbjx7YmWGw1vlTIzM91m/vAogBbATQDShLreqqw8n5LKfTHL+YyT8ymesX8seGzcW7WZq9vUAv3ARzrExw2GtqmMzPd1/eKlE0GCmX/APkT8sd/+vagMfgE6i1zdNbUpWtt2Yd8eBB6XG6O0zaUw2Lk1rWt9dfuiHhsPuTGZnt/8xkn5lM9Yv5YX8xkn5lM9Yv5Y8JrCrFvy2F4MZpHvkr9vyOKrgJpF9HU+LQnd1jvjTTp+L6ORJZ6JzlrVeoK0GbxMpuQSfG4CvzJK2hMQUViBUmliKkUNQbG1o+gE5Rz6DpjQeQn5Y87F0oQayIvF3Jm3Jk/4P4RE/qrTpZT4r7lDD7ReouKEtFJt/b85pQBcf1F8lBuf6MKOIsf/9k=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155575" y="-1500188"/>
            <a:ext cx="5372100" cy="313372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3560" name="AutoShape 8" descr="data:image/jpeg;base64,/9j/4AAQSkZJRgABAQAAAQABAAD/2wCEAAkGBhQSERUUEhIWFRUUExYXFRgXGRgSFxcWFxsVGBYWGBcXGyYfFxkjGhUUHy8gIycpLC0sFR4xNTAqNyYsLCkBCQoKDgwOGg8PGiwlHyQ1NSwqKSw1KSwwLCo1LCwsKS0qLCwyLCwtLC00NSwsKiwpLDUsNCwsLS0sKSksLC4wKv/AABEIAKsBJgMBIgACEQEDEQH/xAAcAAABBQEBAQAAAAAAAAAAAAACAAEEBQYDBwj/xABMEAACAAQDAwYICwYFBAIDAAABAgADESEEEjEFQVEGEyJhcZEjMkJTgZPR4RQVUlRikqGxwdLwBwgWGDOyJENyc4IXNKLxY7M1wsP/xAAZAQEAAwEBAAAAAAAAAAAAAAAAAQIDBAX/xAA1EQACAQIDBQYEBgIDAAAAAAAAAQIDEQQSITFBUWGhcYGRsdHwEyLB4QUUMkJS8YKSNLPC/9oADAMBAAIRAxEAPwDfDZU0iUJSYdUMiVUskskHL0jQipvl9HDWOmOlF2Jw0qRTIoAZJaks2cggMK36FNxAfqiZhsExlowkyWrh5S5mLBiMq2NFNheO8+TMVK8xJGVflOAAlcgFEvQV798AUpkTGUZEwxYkiyyaVrJoBUV054XGpXfEzEbIxAmdCRhSlFN0WtcqhhTKLZizC+4CJeHwE0HMJUoUNUAL1A6OppckA7t/VeWk3FZVqkrN5V2pruteg7+qAKKbs3FAlhhsKaAEKES5HOVWpFekDLv9goa6KXsaVQZpMnNQVpLWld9KjSsSMO7U6Y6W/LWleqsdc/UYAifE0nzMr1a+yGOx5NvAyvVr7ImZ+owJfSx1/AwBG+JpPmZXq19kL4mk+ZlerX2RLz9RhZ+owBE+JpPmZXq19kMmx5NB4GV6tfZEzP1GBR7Cx0gCN8TSfMyvVr7IXxNJ8zK9WvsiXn6jCz9RgCH8Tya/0ZWnm19kP8TSfMyvVr7Ik576HSCz9RgCJ8TSfMyvVr7IF9jyaf0ZXq19kTc/UYF3tod0ARviaT5mV6tfZC+JpPmZXq19kS8/UYWfqMARPiaT5mV6tfZDLseT5mVqf8tfZEzP1GBR+o6mAI3xNJ8zK9WvshfE0nzMr1a+yJefqMLP1GAIZ2PJqPAyvVr7If4mk+ZlerX2RJL3FjBZ+owBE+JpPmZXq19kMdjyfMyvVr7ImZ+owxfqMARF2PJp/RlerX2Q/wATSfMyvVr7Ikq9hY6QWfqMARPiaT5mV6tfZDDY8mp8DK9WvsiZn6jAh7mxgCN8TSfMyvVr7IXxNJ8zK9WvsiXn6jCz9RgCG2x5PmZWo/y19kZSfs+bQZJcjMBRs0uUFZiSQwotQAMoN97UFRU7Vn6jqIyOI5Ryky5s4zAMLCwLMl761U6Vp6RAFVtfBEYfwsqSDzqUyogtkfWg/RrupCjvtnaSTsPVK9GcoNaa5X4E9fdwIJUASJUklLTMYOglpV0FZei1Ot7cKjSlrhkPOTjzk5qyT0WAEsdBLqBpWulNaxJwZHM4cWqESvEVlPT7jETlfId0SVLfIZhZa0r4wEsb7f1SbcBGnxKkllv0R0R+GnHS3O747S/k+KOwQQMUHJPHGYkxHoWkzpkqtzmEshcxrvJ3RC2TtV/jGZhzlMtlnTfFowZZglgVrcZVEYxknHMTPDzjUlDhd9y1NWup7fwEV+2J5BRQbNmr6CtL+mO+KOUVHy0HoLID9hMZPlxtkiWTh3WstekRQkZzKK03XFd0W3N8E30K0KbqVIRW9pdUbZWB0Ney8Jt3b+Bip2IK5h1f/wBJ8Whli1t/4GG8xasHCgebHCFzY4QICgZeg7IXNjhApLFBbdAHSFA82OELmxwgBb/RBRz5sV03QXNjhABQMzTu++FzY4QMyWKacIA6QoHmxwhc2OEAFAp+Jhc2OECkscN5gDpCgebHCFzY4QAm1EU8rlTKaeJN6s2WWaGj9BnYg0pQZRet8wOlKycWOcfmlsP81huU+QDuZh3DgSsY/wCELM2jhWUAKZzgAaUWQVt3RLVoN9nmjehBVJ5Xwb8ItnoMM2kAwUUBpc0HWaE07ge6HMscIgwCTQdkPALLFBbdFXtefMSZL5uh6LsyGgz0aSoUMfFPhCQdK68QLRjmaiW8CNTEfBYlJq5k40YGzKw1VhqrDgY7CWKm0E7kSi4uzOkKB5scIXNjhAgT/iIoebAJoACTXQAk2H4KO6LxkHDeIx0/k1LYirOAgyqFIWigsaG17u/DUfJBgBuVApIFPOr/AGv+FPshRE2xs1ZOHopJzTkJrT5DjcB+qDQABQBNwu0Wlz8OhAKzZclVI1BEmYanjq/cOuJW0sTnxMo6dNFvvKz2U0v9EmI2JyLJM10rzOFlMCACy1kzlqt9alY47OkNPxAOW2ZphcAKQjHMFFyc1XcdhJF6xpB2lJvl5HROCdODXNN9jv5NAYDaRwk5gykpiMY5WatMnhZoGU1pQgKTXThWOeysWvxuTmFDJnqDSxJxFgOPbErl1LyLICVWmJlkaWJLm3ZuiBg8F/jUzFiXkk1Jqf8AuJFGB3Xqe2ORXjBrmj17wqyU7Wcoyv4WNzja5df8yV/fLjDT9lPicNOEmjHJKyqKHNV70atLZT3RfbV2swKo3ZMoD4+ZMhCgE0IRjr5Y13DyTmovOHP45GUErTxppOXjdidTHVlvTlfevU8inOVKcJxWsXfwsyPyf5RVxTyGXmycoUN4xJ+ETDYEjdx3xriDa+/h1GMHtJPDYR1quabiBmFmbKk8ggjd0iK791tddiMa0lSZlCqhiG8W4BorbgTxFq7hYRhGTcpLmdGKpRy05x3x1XNaPy2E1HrWjA0JBtvGogqHj9kRNnP0Wsf6j/fEvP1GLo4ZKzshUPH7IFAaC+7hBZ+owKNYWOkSVCoeP2QqHj9kLP1GFn6jADUNdd3CHoeP2Q2e+h0h8/UYAVDx+yBmA014boLP1GBmNbQ7oAKh4/ZCoeP2Rzn4kIpZgaKKnsjpn6jACoeP2QKA8d53QWfqMCj9R1MAFQ8fsiNjMSy0C0LvZBu62PBRqfQNSIedtOWqszNQKwUk26RoAvWSWUADUkCKLZu30OI8I4DzR0VoSVQCUUQHTxnep3tUeTayVtWWjFy2e9LlsrLJVRmLZqktSpZqVZiQd/uFhGFOFyzMNMoAWZxXQkpInVr6Cv6EW/KTCNOkSZauUzS9d3kmpA1sPtjjtuQo2ZOXJzhRJnTIUZDXLYnysoFacd1aRSpJ/Dl3Pq39D0MFCKrQ12uUexNJJ9eh25SbRmysSJiuQks1mCxAlrKY1CsaVq50uajgI1OCxgmyw6mxFqjW1a69cYPEucTKnuF6Qwsyii5AMlACKVJJDod2hFBeui2FiVSSpUjogc6ovSgVWbgrKa1GtK1vSKzbjUs+CDoxlhk1+pNr66+/UstsbSMiWrbs6htBRBVnNz8lWjCbZ5TTJhLpMpzc7Dywymqss0Sne2lyin/2Y1W3FabOlyq0SiMQAoJJZg12qKZAwpSvSsagRn/iABnaaF5p5kpwoJVgyS5QVQqipNXrb5B4xaomkrb0/LQjAfDTcpq7Tjb/AGV+hrjh3YLPlUE0qMy6LNUeS3AjyW3V3gkRLwOLE1cyml6MpFGVhqrCtiPxBFQQYqOQ2Oz4KRmYs/N1Na1Nze+o6xFhi8G2YzJPRm0ANfEmAaLMp2mjC613ioNIu6UkZ14KNSVKe1NpPv38uHpssKHj9kKh4/ZEbA7QExahWVlNHQ+Mjb1P2EEWIIIqDEnP1GLp3OSUXF2YLg8d43Rj53wuoyc3YKGLUFTnqxAAPkUFLXDa2jYO3UdRGRncoZalah+kualFqBmZaUzdI1VrLU0vElSBtgTvg/hsteeSmWmmR9afqtd1IUPtnaSzsPVK2nKDWnyX4E9f36EEqALbaGzXfZ87LQmZgpYUaXVCTc23xO5J4YrKYsKEuV8k05oCWQCpNRnVzxvoINmC4Ctq/BRS1bmWANOukStkYLm5WUjR5mtCSDMchvSDX0xG9vs+p0OT+Co835Rv5I5bfwSTJYzIGyupFRWlK36qVMVu0SsmThpqoC2bDygd4WZMlE3pXVQfSY0byQQQRYih9MZ/lhKCyJIAoBisKB2CYoEVqaQZrhG5VoRey4e0sMGxkq5Byi62PR5xh1G6jX8YtMHsqXLWgWtQAS3SJC+KDXcNwFoo8LfFSq38Gut9ZTVjTc2OAjV7Ec0nKPy3M3y0kiVIE9UqcPzjqNFq6spzU6274fbG1syOpZQvNSy4rlIDc8JlWrYUQXtT0xdbTwst5LrMCZCpzZqZQBclq7hSvojynZGz5uMeXkI5tcZMYAk3RSxDNU3WwAQDdU1qAIpQ+dyez63R2Ry1cOk3rFtdzTa8Gn4l7yDxE+crqs3m1Luecbws1xnNcgeyAEi7Bq5rDfGtmYTEyzmlzueFLy5wVCetJstBlPUysOtYoJGEOGxiypdwuGSYVAoGmGY4mEdbKCBXq4RspeVgCKEEAg8QdDE061vlSVly+u33pYrjoXmql/1K5w2btJZykgFWU5ZiNZ0YaqwHUQQRUEEEEgxJTQdkV+0dkZmE2SwlzlFA1Myuta83NXylqSQQQVJNDcg88JtYBllz5YkzG8WpzS5h4S5lBU/RIVt9KXjV01L5oeG9eq9s4L8S2hQPNjgIXNjgIwJFv9EFAc2K6DSOGJxsqWVDsqliAoNqkkKAOskgQJSbdkSoGZp3ffC5scBHHGTVRcxFgV062Ar9sCCLyhmEYZ6UqaLe4GZgpNARXWOHJrbDTkpNAWcKs6Ag5VZ5gl6H5KRQzdty5kgSZRBPSLkC6ENml2NK1NobZ08SdosrBqTcktDTosV+FVBOlqD0xFV5Mva0d2HofEhUTWqSkuP9NO/cjcQKfiYXNjgIz/KPaolgKAcucc8VoCEuxQGvjMoOlwvAlTFkrs4Ur6FVtifnE0ggy+dmFethLALnqGi+lt60xuzWvgr0/wALM30uJjkadYHdGiwuyzicQuJkqMpSmWmU0mzScxOnRVtNaKaRf7S5OS2dBLlKWl5ecagBN5PROgJyoCeofSFbSfzJ9nnFnpUpxpQlTe9O/J5Zxt1RS8ktqtOTCIGJmKjhnYM4GbnCCTShIAsCRpGuxewVfCPhixo6spbyukSamtamp1iu5JbC+C55JcOECAGmUmudzUVNPGp6I0eQcBGeX5VF8FfwMMRXTxEqlLZmbXjoUXJzZ3MzJiXNEUAsBXKrzkTQC2RFPprEDZMxcPjZsgAlZgmTqm5zzJrArYUC0XfFtidqpzjJh5XPzgArZSFRKVIE2bolyeiAzXrljJcoeT2ImYtGmzCQ0pEJkqssKS005RnzMAFJ6WvZoNp0XKSlJ27ezv6kYaolGcXsa63LbABHxTMUAlorVz5cqqoAIAJNFrMroBY6b5uH2zhZbTMjrMLMMolA4lsuVBSkvNlGZTY0Foicn+SMlSS5eaENFWcxmgEpJIIB6NRQ3IrfWNWJY0oKRaXwVbRvwXr9DF1J6q5itk7Tnc5PlLg5lcO0rm8pkoRWWtQ4M6gDDhoDe4i+k7TxEwVl4ZQDvmzQu+lKS1eja1G6IuwUHw7aFvLw/wD9KxM2jifgyzHy5lIzLpaYaDKakUDGhrWlc3EVxp1I/wAFta/dx7TpxcbztfW0X4xTfqYhuVWJGJd3MlDLRSaLNcPLInTebZlApQAANkqCOsg67BcrgykzcPOl5bOVAnqCbg+CJfIRQhigBBjObUk0wU40pVZnCtFlYpL060a3XGrTZ2aVKmSyFmrKTKTowoDkcDVT3g3HXMppTayq3LTe9n3uXnGE6MW9Hsv/AIrbyfQm4XaMqcuaVMSYAQCVYNQ8DTQ9RjMHb+Dqf8Thq1qfCStRauuth3RdSJUmc4mGUFnyyA1bTEJ3Fl8dDu1U06reVt+yzEVbwmGOZixBD0JoF05vqr2k8TX0MHRwla7q1HHh1v70POqKcHZo1m3NpyZsmkmbLmETFJEt1cgZXFSFJoNBCjPYLkhMwWaZMaSQwWWFlBh5U16nMo+VT0Qo5cXCnTquNGWaPERu1qekYfpScMmoMpWI6kRTfj0ilot6HiO73xU7INUQ7lw0pR2soZvsCRbZ+3ujmRrPYkKh4ju98V+29kfCJYQuVyukwFbHMhDD0VEWGft7oRbt7oNXVmRCcqclKO1GD5LYtzillTGBaSETNUkv4FiWIN7ZgPSI3lDxHd74rJOFCTpdBpLmAkChJAkAE030G/hD7VxzVEmSaTZgrmpXmpejTSDau5QdW6g1L04NqMfe8viKiqVHNK1/TXxOOIHwmbzdjJksDMO6ZNFCsrrVTRm68q7mER9l7BWRiGEtjakw5jW804nN9yfV7YucFhVlS1loCFUUGpPWSd5JqSTqSTHUkVrS/Z2+098WnJPRbFs9e/7bjOM5RTV9v39WUvKjHPKOFyEDnMbJltYHosHqL6aRY4QFGaXanjJbySbgdjfYyxScuJlPgZpptCSe4TInyJ5ZOevVWz016DIhdeyhJHWojmV8zO+UE6EOd/G+hb0PEd3viPicCs2WZcwKyMKEEe+xBuCLgiJAeGRrDXThGybTujzis2XiXRjh5rVdBWW7C82VWga1AXWoVqb6GwYCLSh4ju98Q9qYHnVGUlJiHNLehOVhxFsykEgjeCe2G2XtPnVIZck1DlmprlbcQd6MLqd44EEDaaU1nXevr2Po+4gmUNdRpw98Ynlmn+Kw5tXn8KK0vTnCaV4dUbbPffpwjCcqcWJmIksobKmLw6FiKDMsy4vc61FqGhvHPL9Euw7MF/yIdpvKHiO73xl+Ve1FNJXOCvSzrp0l5plr1gODrv6o06TQQCK0IBFjvjJbOInTmJBAYZ6UrSkxXpwOlI3pWvme443wKnYdtoPuvK+6LLbSs+LwT1Kq845KUFhLmdKhrc1Bv8oCK/D4dfjObLBqrGUK1FxlVmAoKHeD1ExYftBnZXwdCV8M61AJIzSytQBqb2HGOWazxXb/AO2e5CWSvzyL/qXv+y2lbZYOUzZixKys1B0keYj5iu4ZM3ZbXWt27g5jn4PLykUzszVzFmzKzmlqUNaU3UFAAIgckpQ+GzmmU6WFzMD0lUc9Nt0twAHd1RdKGXGUUF15m1wGAqbdKzDga8O2N4uzkluuedVhklF72k+hz5J4V8PhyHHihEX6ZuRlvoc4uevhGhwmHKrQkZjUsaasbnfpuHUBHLCYalC9aqKKNQg09LU1PdaOW0tqMpEqSuec4qAa5UXQzJhHkjcBdjYbyKwi5uyM6s7t83dh7S2iJOWvSdyQiKKu7U0UV7yaAC5IEQhsppvSxb3OkpHZJaDgSpUzW4s1uCjfJ2fssS2zsWmTmFHmMLka5VGktK6KLbzU3gdr7KM4oVYLlPSqgfMtQct9Br39sbqcYO0H/l6cF17NhgTMNJSWoSXkRVsFUBVHYAaCCmUNKlTQ1HUb3F9bmKeVydILEuvSWlBKHRbOzAqT9EhKH5I00jjO5LsbiaFJJJpKBAGYtlANtDl00Ailot3cgWmzpgrN6Q/q/wD6S+uJnOfSX9emOA2fJ8yn1F9kP8XSfMp9RfZFHZklQU5jG5lqwxeZprVASWZUtFS30r6nWB5WYpsgRWSjB2atxRACBTf0iN403xw5dYNEwUyYiKjLkoQqjxpksG9OH3xBxEuXOCKspS+WcLoFJLEZR0gOA16omglnfj439Dqr3nShUfOP+trdGl3Fryg2YTg50uWyN4FwoYVIORh0WzCmp1rSphbI5ShkCKlCjcyczAdNOg1CuaoqpuadkW83ZUlgQZKUIIPQAsbG9I87w2LlyeePNy2KYue5UgVIWY/RFrV+zhGais+/Z5G0JOph3Fq7TVu/T6G4mMJxzIwlzpRyitOIqrUPTlmm7eKihEUc2bi+jlVKgDPWgUtmOYrepGUrwoQ2p0ibM2qk7Ey1EhEDJztwpqJkyWmSlO461AtGVnbcxS1zT8QtSSlV3C3yBoQ/1RxrGNSrGm9E2dVH8Mq4hWclG3Hm3pv4Gp2w004fwwUHnkplppkfWhN/xruoSooMJtGbNzh5kx5alaFwQM1ZlNVFDlpbthRrTlnjc8zF0Hhavw2780el7Bl0w6mhBZFPXQKqj7FEWtYo9m7Cw5w8smRKJMlDXIuuUdUTP4fw3zeV9RfZF7RMW7u5YVhViv8A4fw3zeV9RfZELaWEwcnKDh5bO5pLlpLVpjka5V4CoqxIArciLxhmdlcqWWPxwko7tupQb2Y0CovFmagA4mOWyNnGWpZ+lOmHNNbi25R9BR0VHAcSSa3Z3JWWW52fJlZ/Jlqq83KB4W8I9LFz1hQoJrZfw/hvm8r6i+yNJOMFkT7X9Pf0BYVgTu7fbEH+H8N83lfUX2Qx5P4a3+HlfUXr6ox+Ukg8sNkPiJcoIQDLxCTTWtwquCLC1a6xD5AzTzc9GJJGIagNSAoSSMoJ3CukXf8AD+G+byvqL7IzWytkSJeOmyDJR+c52eCVWijNKXIB+PXGcsqa7T0KMpVKM4cFp43ZqtnGilPNtlH+mxT/AMSB2gxJTQdkU7bDw6zR4CVR1p4i2dbjdqVJ+pFIUktNnIMPLVUK0fKtGDS5TAoaWF//ACi3yrS/vac/w5VG2uT8Wl5s2tYrtpbNLMJspgk5AQCRVXU3MuYBcrW4IuDcbwX/AIfw3zeV9RfZC/h/DfN5X1F9kaRlld0zmI67fCGmJltINhmNXkmpsROAygf68h6oosXgWmSJjJTwWME+9eksrpEAjeYttsbNkSkzLhpRuajItxlc0vxKiKfZPI5HRpsuSshy5aWGVXlshAoGlqxAXgVysN1rHZwpVINfpv3r18zSjVlSqKa3FnsnlIJuHqCofmcwWoJQiXJOUjUnNM4QHJrBBkcsCQJgVQQBmChVV3AUAmg0ItrqYxXKBZUt87YeXLYAywlBlmknDqXSaFAmUoTSgahqRQxvtmbDw5lVMiWTnmXKLX+o44cI54pxi4y/vrsOvFRjDLUp6Zr9z3rqi8VQNBTsFIzm3tnjErzxzAYYPMkEeVMVT0yCDVLAAb7nQiJGJ2HId+bSRLAFDNYIoIG5AaWZvsXgSpiW/J/DUNcPKpS/QWlO7SLJRRxKTTujM46YJONmKCBmwMmShbezNMAoLZmsTQa0MS+TcxmxGZkZaoxqVop6WoIJFCTYE16oqeVWEws7mjhUR2lzQ783LLqVQTLZwBL1O9hWnVFjszku7IKycNK6PjMoxEy9/FtLU9dXjWlScFJT0136beW3odGJqRmoSjtsk+7Q0m09pc2FVFzzZhpLStKnezHyZa6lqcAKkgFbL2bzQYsc82Yc016UzNuAFTlRRZVrYcSSTEwPJDCyx/RR2PjO6qzt6aUUfRUBRuAiT/D+G+byvqL7IrKUUskX2vj9v7e63KTjqIcuOMV55P4eo/w8r6i+yK/anIuRNZCsuUmQnMOaRs4qpANRuoeI6RsYzSi3qyS/5wcR3wzTBTURmcPyBkiuZZLVSn9CXZs7NmX/AIkLT6I00iNO/Z2hJIaUoucow8ogEsWsTqKHLfcBSkXyU/5dCNTXo4oL7ofOOIipHJDBfMsN6mX+WH/g/BfMsN6mX+WKWhxfvvJIP7Q2rs6dfzf/ANkuOHJvAKzZyWBlsCBcA1zgihpvAP8AxidjeRmDKMFwWHqdKSZY3jfljlhuSuDM+cDg8OQObp4GXaoNfJiYZU5Wb1t9efM2lUvRjDg2/FR9DQ5xxEeebF2aZgxwIGUvjcrE2Ds2UW1qKE+kRrv4PwXzLDepl/lhHkhgvmWG9TL/ACxW0b3u+Gz7k0q7pxcUtrT8LmJxfJ7mGwsxnJYTcPLpQZconSmzAi+tdbwB/abs4Mx8LUNRj8HmVqozUPRrZVr1AVjZzuRWCJB+CSBSlhKlgag/J6qekxgB+yCSM1MVPGYOD0ZWjqEbVDcqKVFLAbxU0ypSbW80r4l1oRjLdfqyXO5W4bGIZeHz5kZWIaW0mw5yXbMBWhXL/wAaboUcf4MTAgzVnTJrMRLo4lgAEzZhpkUVOZjrxhRJyG92BtEPJEumV5cpKqdShUZJi0N0YA33EEG4MXFDxHd74pFwBfDyHRik2XJXI9Cy0KrmR1BGZGoKixsCCCAY6fC8YehzMpW86XLy6WuJYActr0TlH0jG/wAOM9YtLim9nquv1i5K2ltPmsqgZ5jkiXLXxmpqak0VBUVY2FRqSAR2ZswoTMmENOmU5xrkACtJaV0lrWw33JuTD7O2YJRZ2Zpk16Z5jAAkDRFAFEQVNFHEk1JJM7P1GIlJRWWHe+P2/t8EBUGpuNeHUOuCoeI7vfAq1zY6/gILP1GMSRUPEd3vhiDa414dR64fP1GGL6WOv4GAHoeI7vfGbOGI2spANDg5hJoaZjNT2aRpM/UYg7RD2ZCAeivSrS7rrTdup1xSaudOHqZG1xTXiRcY3g5xU1POpkI+UyyVU1rcdL0gmMjtbZRn4eSstFViubI/QKrmWhUG2UqRw8XjaJWztqzDIZGIUpOk0yDUJIluK1r5SpwjUNsvNJlqy9NFUC/ino1II321jSyyO2+680aKUqNaLe7K/Jjcl9pviMKk18oZi9aAgdF3Uangoi1oeI7vfGa/Z9iAcDLWhqpmHtBmTKH7CO0RpGmgCpsBck2AHEmM6bvBMpjYKniKkUrJN27L6FDyrxREsBSpOY1rXTLMXUG1z16aRNRGTDogIzMqoCK2LakdgqfRGBlu7455WZiDLUhWZiM8xhVqGtKlz3mPQ5dTMUEWlywf+TWHcFb60bTfy5ebKOn8OSb4Jg7R2HKnoEmIjIMoCsuZaBlamUmnkARX4nYUuUoSSZqMxIRFnTlQVuxy85RVFamgGtBrF3iMUEUs1QB+gBxJNABxMR8PJN5jjptS2uRa2QfeTvPUBSYTlBaPQxbb0ZDw/J50XKuMxABqT/RZiTqczSixPWTb0QX8LSSQZgaaR555k4fVdyv2RbZ+ows/UYt8epuduzTyK2QPNWpalKUpamlKV0hS1PVrw98Fn6jAo3UdTGJIVDxHd74VDxHd74WfqMLP1GABINRcd3vgqHiO73wJa4sYrdq7I56Yj9EBQQwZA+a6ECpFRSjj/mfRKSb1BaX4ju98MQeP2e+M7h+S5AOdpZJWlpSjK2dmqLaZCFv8mto5T+SrnxXlr0if6StQZico6IrYhamnijU1rpkj/Ig06g01+z3w9+I7vfEEbHkeYT6gh/ieR5hPqCKaEk2/Ed3viLh8OwmzWNKNkp6AQYD4nkeYT6ghhseRX+gn1BDQE6/Ed3vhX4ju98QvieR5hPqCF8TyPMJ9QQ0BLYH7Ru98Y+c+KqAoWwoxIUAtVr0LVy5culKGuu7SNseR5hNR5AjPYjlDKTLmzAMuYWFgCwI11GRrCu7iBEO24Fftgzfg/hsteeSlKaZH1pv/ABrupDw+2topOw9Ur0Zyg1oL5ZnAnrHo4UJUQDY7L/7aV/sp/aInRA2Wv+Glf7Kf2CJ2QcIAeFDZBwhZBwgBl1Pb+AgoBVFTbf8AgILIOEAPDNu7fwMLIOECyC1t/wCBgA4j43xR/rl/3rHfIOER8aoyj/cl/wB6xD2F4fqRgJq8y8pKFvhMvnqipK0kypSrQC9WoK9Yj0eKg7Al85JLAsZUnIGuPFMoitLXy/fFqiigtE8VzZrXqKeV77JPtV15WMjyEln4JLdbsme3ylMyZmXqNgR1jrMX22JofCuQTRlodQaEhWHEG5HERRfs9m0R8O6MsySFL1pSkxpjLShO774l8qn5pLMAswuSNQGWW5uB5LMJYOlDTjGeG2ROv8SV8TUT43XNPVeqB2Rs1DLkuJSl+fLM2UFtZly1K607IvMBfO/y3NP9K9Eeg5Sf+UR5eH5mSEQ5mNlJ3s1Tm7BduwQ8yUGIkJZVUc4d4WlpYPymGp1A4FgY2k80uRwbIa7/AC92CkjnnDn+mh8H9JtDM6xqF9Lb1idM07vvhLLAFAAANIGYoppwiG7mZ0hQ2QcIWQcIgDwKfiYfIOECijhvMAHChsg4Qsg4QAzaiCgCoqLQWQcIAeGbSFkHCGZBTSAHTQdkPAIooLboLIOEAPAjUw+QcIEIKm0AHChsg4Qsg4QAz/iIoBIUEkKKk3NBW1KfcO6L51HDeIx0/k2j5au4CDKoUhQFzK9NDfMuopag3VgAOVCUkCgp4Vd1PJcfcB3Q8RNsbNWTh6KSazkJrT5Di1AP/VBoBCgDZbLr8Glaf0U/tHXE2h4ju98Qtlt/hpWv9FNx+SIm5+3uMAKh4ju98Kh4ju98LP29xhZ+3uMACoNTca8OodcFQ8R3e+BV7nXXgeAgs/b3GAFQ8R3e+GINrjXh1Hrh8/b3GGL6a68DwMAPQ8R3e+FQ8R3e+Fn7e4ws/b3GAFQ8R3e+BQGguO73wWft7jAo9hr3GAMryWr8Oxv+jC/2PEbFy2d1QHxs6itaAtPnCv3d0NiZiYZpzuxrjJYVajKq8xLepzVvW3fEuQFadmLZRKLMeiWzeGmtlU1HS6UrjXPFsLpBvm/fU7vxF5qqktjjHpFRfVNdxdTpQlEc2o5x6hFvlG9mpWiqLEka2GpES8JhObXKDXUsTqzHVjfUn2CwjjgZZqXmDpsNLnIu5B95O8k7qRMz9vcYjRaI4m29WKh4ju98DMBpqN273wWft7jAzHtv3bjEEBUPEd3vhUPEd3vhZ+3uMLP29xgBUPEd3vgUB4jU7vfBZ+3uMCj9up3GACoeI7vfCoeI7vfCz9vcYWft7jAAkGouO73wVDxHd74Evca9xgs/b3GAFQ8R3e+GIPEd3vh8/b3GGZ7b+4wAlBoLjTh74eh4ju98Mr2GunAw+ft7jACoeI7vfAgGpuO73wWft7jDB7nXuMAPQ8R3e+FQ8R3e+Fn7e4ws/b3GABavVqN3vjH4ifi6qElyzY84ScvSqKZRXxcvWfK3gV2Dv26jcYyeI5QyUy53ylxmUEEGmcS7jd0jp9FuEAV22HmnD+GVQeeSlKaZH1ox/wDdRoASoLbe0EnYeqE2nKDUUvlmfjUdoMKANjsv/tpX+yn9oidEDZa/4aV/sp/aIm5B+iYAKFA5B+iYWQfomAEup7fwEFHNUue3ieAgsg/RMAFDNu7fwMNkH6Jhigt28TwMAHCgcg/RMLIP0TABQMvQdkLIP0TAogoOziYAq+U0oGVcA2mdf+W5H2gRC2HsdBPdlz80oBlhjmVnYsGmA0qQMihbne3lAxZ7a2SZ6CWGyqcwc3JysjKQO0kA9Ve2J4lAaeyLxlli0t/2Jlrb3vY+/wBEFAZBX0cTD5B+iYoQFAzNO774WQfomBmJbu3mAOkKByD9Ewsg/RMAFAp+JhZB+iYFE+87zAHSFA5B+iYWQfomAE2ogo5lLj2mCyD9EwAUM2kNkH6Jhig/RMAEmg7IeAVBQdnEw+QfomACgRqYWQfomGCCp9pgA4UDkH6JhZB+iYAT/iIoPgy1PQGvAdX5V+qOEXrp943mMfP5PhivhWAQFVAHklgxNa1D1FAwOlBTWoHPlNKCyAAoXwq6ADyXG7qAHoEPEXbGzhJw9AzNWchvS1EcWpu/AAboUAUGz/26oJKgYGaQksAsHTRRQmlPomOs/wDeBRAC+AnLWwq6i418mPCpG0piCiOVF9LeNQGnDQQ07HO4o7lgDUV4nf22j2lhqF9U7Gd2e4fzGSfmUz1i/lgk/eJlMQBgppJ0HOLf/wAY8HrBJNKkEGhBseB4xp+WwvBkZpHvf/XxQC3wCdQanOtBSxvl/V+EcP5jJPzKZ6xfyx4i205pGUzGIIoR1cOodUR6xWOGw29MXZ7t/MZJ+ZTPWL+WO8r9vquKrgJxtWzqbVC/J4sBHgVY7ytpTFFFcgCtANL0J7yB3QlhsN+1MZme4P8AvFSgSDgpoINCDMUEEajxYb+YyT8ymesX8seFvMJJJNSTUk3JJ1MDWLLDYXgxmke+Sf3gUcErgJppSvhEtXTyYUz9v6IoLYCcFtQl1ANQGHk71IMeESMa6eIxWutLcR9xMPNx8xxlZyRY0OlQMoPdFPy1C+x2JzM9w/mMk/MpnrF/LBS/3iJTGgwUwk//ACL+WPB6wSTSpBBoQag8CNDF3hsLwZGaR79/13Ff/wAfOrlB8ddCQK6cSIjN+8VKBIOCmgg0IMxQQeHix4l8cTvONvH3E268o7aRHeYSSSakmpJuSTvikcNh/wByZOZnun8xkn5lM9Yv5Y6yv3gEegXAzTmYKKTFu1qDTXSPBKx2k4+YlkcgVrQcRQgnjoO6JlhsNb5UyMzPc5v7w8tTRsDNFq3mLof+MB/MZJ+ZTPWL+WPDJk9mNWJJApe9hAViVhsLvTGZnvEv94iUxAGCmknQc4v5YOb+8AiAFsBNAbQl13gMN3Ag+mPBpc4qQymhFweEHNxrvZmJ7eq33RDw2HvonYZme4/zGSfmUz1i/lhfzGSfmUz1i/ljwmsKsW/LYXgxmkfQB/buK0+L51Ruzp9Hq+kvfEd/3iZQJBwUwEGh8Iuo18mPEG2tNOswn7r1Omm895iO0wsSSakmp7TrFI4bD/uTJzM91/mMk/MpnrF/LHeR+31HBK4CaQAakTE3UB3fSEeBVjtI2jMl2RyoJrbjx7YmWGw1vlTIzM91m/vAogBbATQDShLreqqw8n5LKfTHL+YyT8ymesX8seGzcW7WZq9vUAv3ARzrExw2GtqmMzPd1/eKlE0GCmX/APkT8sd/+vagMfgE6i1zdNbUpWtt2Yd8eBB6XG6O0zaUw2Lk1rWt9dfuiHhsPuTGZnt/8xkn5lM9Yv5YX8xkn5lM9Yv5Y8JrCrFvy2F4MZpHvkr9vyOKrgJpF9HU+LQnd1jvjTTp+L6ORJZ6JzlrVeoK0GbxMpuQSfG4CvzJK2hMQUViBUmliKkUNQbG1o+gE5Rz6DpjQeQn5Y87F0oQayIvF3Jm3Jk/4P4RE/qrTpZT4r7lDD7ReouKEtFJt/b85pQBcf1F8lBuf6MKOIsf/9k=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357158" y="-2000288"/>
            <a:ext cx="5372100" cy="313372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 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mtClean="0"/>
              <a:t>    Mgr</a:t>
            </a:r>
            <a:r>
              <a:rPr lang="cs-CZ" dirty="0" smtClean="0"/>
              <a:t>. Kateřina </a:t>
            </a:r>
            <a:r>
              <a:rPr lang="cs-CZ" dirty="0" err="1" smtClean="0"/>
              <a:t>Juklová</a:t>
            </a:r>
            <a:r>
              <a:rPr lang="cs-CZ" dirty="0" smtClean="0"/>
              <a:t> :Základy obecné psychologie, </a:t>
            </a:r>
            <a:r>
              <a:rPr lang="cs-CZ" dirty="0" err="1" smtClean="0"/>
              <a:t>Gaudeamus</a:t>
            </a:r>
            <a:r>
              <a:rPr lang="cs-CZ" dirty="0" smtClean="0"/>
              <a:t>, Univerzita Hradec Králové, Hradec Králové 2007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583</Words>
  <Application>Microsoft Office PowerPoint</Application>
  <PresentationFormat>Předvádění na obrazovce (4:3)</PresentationFormat>
  <Paragraphs>69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Anotace: Tato prezentace popisuje psychické stavy. Je zde popsán proces pozornosti, vlivy na pozornost. </vt:lpstr>
      <vt:lpstr>Pozornost</vt:lpstr>
      <vt:lpstr> </vt:lpstr>
      <vt:lpstr>Činnost pozornosti závisí:</vt:lpstr>
      <vt:lpstr>2 základní varianty pozornosti</vt:lpstr>
      <vt:lpstr>Pozornost lze vymezit vlastnostmi:</vt:lpstr>
      <vt:lpstr>  </vt:lpstr>
      <vt:lpstr>Individuální rozdíly (mezi jedinci) v pozornosti se projevují zejména:</vt:lpstr>
      <vt:lpstr>Kvalitu pozornosti mohou ovlivnit objektivní a subjektivní  faktory:</vt:lpstr>
      <vt:lpstr>  </vt:lpstr>
      <vt:lpstr>   </vt:lpstr>
      <vt:lpstr>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Psychické stavy</dc:title>
  <dc:creator>monika</dc:creator>
  <cp:lastModifiedBy>Gymnázium a SOŠ</cp:lastModifiedBy>
  <cp:revision>19</cp:revision>
  <dcterms:created xsi:type="dcterms:W3CDTF">2013-10-13T15:06:45Z</dcterms:created>
  <dcterms:modified xsi:type="dcterms:W3CDTF">2014-03-26T08:01:33Z</dcterms:modified>
</cp:coreProperties>
</file>