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3D8293-6CF7-4BE4-8870-025F5EC1967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2E2F5E-B4C0-4A62-A616-9F39B59490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CB6F7F-F7BC-45A3-B3F2-D5C55F284C51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A9802-3DDE-4CD2-B0B4-2021714004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714490"/>
          <a:ext cx="6697662" cy="466683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953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70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70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Paměť,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70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70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70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70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2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se věnuje paměti, popisuje fáze paměti, dělení paměti. Zabýváme se zde i vlivy, které paměť ovlivňují.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74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45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Tato prezentace se věnuje paměti, popisuje fáze paměti, dělení paměti. Zabýváme se zde i vlivy, které paměť ovlivňují.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Paměť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je funkce, která umožňuje </a:t>
            </a:r>
            <a:r>
              <a:rPr lang="cs-CZ" b="1" dirty="0" smtClean="0"/>
              <a:t>uchování zkušenosti, informaci o okolním světě i o sobě </a:t>
            </a:r>
            <a:r>
              <a:rPr lang="cs-CZ" dirty="0" smtClean="0"/>
              <a:t>samém ve vztahu k tomuto světu.</a:t>
            </a:r>
          </a:p>
          <a:p>
            <a:pPr>
              <a:buFontTx/>
              <a:buChar char="-"/>
            </a:pPr>
            <a:r>
              <a:rPr lang="cs-CZ" dirty="0" smtClean="0"/>
              <a:t>Paměť </a:t>
            </a:r>
            <a:r>
              <a:rPr lang="cs-CZ" b="1" dirty="0" smtClean="0"/>
              <a:t>nemá vlastní obsah</a:t>
            </a:r>
            <a:r>
              <a:rPr lang="cs-CZ" dirty="0" smtClean="0"/>
              <a:t>, je funkce spojená s dalšími psychickými procesy, poznávacími či emotivně regulačními.</a:t>
            </a:r>
          </a:p>
          <a:p>
            <a:pPr>
              <a:buFontTx/>
              <a:buChar char="-"/>
            </a:pPr>
            <a:r>
              <a:rPr lang="cs-CZ" u="sng" dirty="0" smtClean="0"/>
              <a:t>Bez paměti </a:t>
            </a:r>
            <a:r>
              <a:rPr lang="cs-CZ" b="1" dirty="0" smtClean="0"/>
              <a:t>nemůžete</a:t>
            </a:r>
            <a:r>
              <a:rPr lang="cs-CZ" dirty="0" smtClean="0"/>
              <a:t> normálně psychicky </a:t>
            </a:r>
            <a:r>
              <a:rPr lang="cs-CZ" b="1" dirty="0" smtClean="0"/>
              <a:t>fungovat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paměti: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Vštípení (kódování).</a:t>
            </a:r>
          </a:p>
          <a:p>
            <a:r>
              <a:rPr lang="cs-CZ" b="1" dirty="0" smtClean="0"/>
              <a:t>Uchování informací v paměti (retence).</a:t>
            </a:r>
          </a:p>
          <a:p>
            <a:r>
              <a:rPr lang="cs-CZ" b="1" dirty="0" smtClean="0"/>
              <a:t>Vybavování (reprodukce).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Vštípení (kódování)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Naše zkušenosti se kódují trojím způsobem:</a:t>
            </a:r>
          </a:p>
          <a:p>
            <a:pPr>
              <a:buFontTx/>
              <a:buChar char="-"/>
            </a:pPr>
            <a:r>
              <a:rPr lang="cs-CZ" b="1" dirty="0" smtClean="0"/>
              <a:t>verbálně</a:t>
            </a:r>
          </a:p>
          <a:p>
            <a:pPr>
              <a:buFontTx/>
              <a:buChar char="-"/>
            </a:pPr>
            <a:r>
              <a:rPr lang="cs-CZ" b="1" dirty="0" smtClean="0"/>
              <a:t>obrazově</a:t>
            </a:r>
          </a:p>
          <a:p>
            <a:pPr>
              <a:buFontTx/>
              <a:buChar char="-"/>
            </a:pPr>
            <a:r>
              <a:rPr lang="cs-CZ" b="1" dirty="0" smtClean="0"/>
              <a:t>motoricky</a:t>
            </a:r>
          </a:p>
          <a:p>
            <a:pPr>
              <a:buNone/>
            </a:pPr>
            <a:r>
              <a:rPr lang="cs-CZ" dirty="0" smtClean="0"/>
              <a:t>Z hlediska délky trvání, po kterou jsou uchovávány informace, lze v paměti rozlišovat </a:t>
            </a:r>
            <a:r>
              <a:rPr lang="cs-CZ" b="1" dirty="0" smtClean="0"/>
              <a:t>3 systémy:</a:t>
            </a:r>
          </a:p>
          <a:p>
            <a:pPr marL="514350" indent="-514350">
              <a:buAutoNum type="alphaLcParenR"/>
            </a:pPr>
            <a:r>
              <a:rPr lang="cs-CZ" u="sng" dirty="0" smtClean="0"/>
              <a:t>Senzorickou (ultrakrátkou) paměť.</a:t>
            </a:r>
          </a:p>
          <a:p>
            <a:pPr marL="514350" indent="-514350">
              <a:buAutoNum type="alphaLcParenR"/>
            </a:pPr>
            <a:r>
              <a:rPr lang="cs-CZ" u="sng" dirty="0" smtClean="0"/>
              <a:t>Krátkodobá paměť.</a:t>
            </a:r>
          </a:p>
          <a:p>
            <a:pPr marL="514350" indent="-514350">
              <a:buAutoNum type="alphaLcParenR"/>
            </a:pPr>
            <a:r>
              <a:rPr lang="cs-CZ" u="sng" dirty="0" smtClean="0"/>
              <a:t>Dlouhodobá paměť.</a:t>
            </a:r>
            <a:endParaRPr lang="cs-CZ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Senzorickou (ultrakrátkou) paměť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r>
              <a:rPr lang="cs-CZ" dirty="0" smtClean="0"/>
              <a:t>Uchovává se </a:t>
            </a:r>
            <a:r>
              <a:rPr lang="cs-CZ" b="1" dirty="0" smtClean="0"/>
              <a:t>krátkou dobu </a:t>
            </a:r>
            <a:r>
              <a:rPr lang="cs-CZ" dirty="0" smtClean="0"/>
              <a:t>– několik sekund.</a:t>
            </a:r>
          </a:p>
          <a:p>
            <a:r>
              <a:rPr lang="cs-CZ" dirty="0" smtClean="0"/>
              <a:t>V tomto čase se</a:t>
            </a:r>
            <a:r>
              <a:rPr lang="cs-CZ" b="1" dirty="0" smtClean="0"/>
              <a:t> rozhoduje </a:t>
            </a:r>
            <a:r>
              <a:rPr lang="cs-CZ" dirty="0" smtClean="0"/>
              <a:t>– bude-li informace přesunuta do krátkodobé paměti nebo bude zapomenuta.</a:t>
            </a:r>
          </a:p>
          <a:p>
            <a:r>
              <a:rPr lang="cs-CZ" dirty="0" smtClean="0"/>
              <a:t>Například projíždějící auto, je pro nás důležité nebo ne.</a:t>
            </a:r>
          </a:p>
          <a:p>
            <a:r>
              <a:rPr lang="cs-CZ" dirty="0" smtClean="0"/>
              <a:t>Telefonní číslo budoucího zaměstnavatele.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Krátkodobá paměť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operační neboli pracovní paměť</a:t>
            </a:r>
          </a:p>
          <a:p>
            <a:pPr>
              <a:buFontTx/>
              <a:buChar char="-"/>
            </a:pPr>
            <a:r>
              <a:rPr lang="cs-CZ" dirty="0" smtClean="0"/>
              <a:t>Po dobu </a:t>
            </a:r>
            <a:r>
              <a:rPr lang="cs-CZ" b="1" dirty="0" smtClean="0"/>
              <a:t>15-30</a:t>
            </a:r>
            <a:r>
              <a:rPr lang="cs-CZ" dirty="0" smtClean="0"/>
              <a:t> sekund podrží informaci potřebné k psychickým aktivitám.</a:t>
            </a:r>
          </a:p>
          <a:p>
            <a:pPr>
              <a:buFontTx/>
              <a:buChar char="-"/>
            </a:pPr>
            <a:r>
              <a:rPr lang="cs-CZ" dirty="0" smtClean="0"/>
              <a:t>Představte si </a:t>
            </a:r>
            <a:r>
              <a:rPr lang="cs-CZ" b="1" dirty="0" smtClean="0"/>
              <a:t>pracovní tabuli </a:t>
            </a:r>
            <a:r>
              <a:rPr lang="cs-CZ" dirty="0" smtClean="0"/>
              <a:t>obsahující to, co momentálně zpracováváme, čím se zabýváme.</a:t>
            </a:r>
          </a:p>
          <a:p>
            <a:pPr>
              <a:buFontTx/>
              <a:buChar char="-"/>
            </a:pPr>
            <a:r>
              <a:rPr lang="cs-CZ" dirty="0" smtClean="0"/>
              <a:t>Kapacita tohoto systému se pohybuje mezi </a:t>
            </a:r>
            <a:r>
              <a:rPr lang="cs-CZ" b="1" dirty="0" smtClean="0"/>
              <a:t>5-9</a:t>
            </a:r>
            <a:r>
              <a:rPr lang="cs-CZ" dirty="0" smtClean="0"/>
              <a:t> smysluplnými informačními jednotkami jakéhokoli druhu a bez ohledu na jejich rozsah.</a:t>
            </a:r>
          </a:p>
          <a:p>
            <a:pPr>
              <a:buFontTx/>
              <a:buChar char="-"/>
            </a:pPr>
            <a:r>
              <a:rPr lang="cs-CZ" dirty="0" smtClean="0"/>
              <a:t>Možné zvyšování kapacity krátkodobé paměti jsou tzv.  </a:t>
            </a:r>
            <a:r>
              <a:rPr lang="cs-CZ" b="1" dirty="0" smtClean="0"/>
              <a:t>mnemotechnické pomůcky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Ty usnadňují uložení informací do dlouhodobé paměti.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Dlouhodobá paměť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Pasivní systém s neomezenou kapacitou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dlouhodobé paměti ukládáme informace zprostředkované smysly, ale také obsahy (myšlenky, city, představy, sny).</a:t>
            </a:r>
          </a:p>
          <a:p>
            <a:r>
              <a:rPr lang="cs-CZ" dirty="0" smtClean="0"/>
              <a:t>Ukládání je </a:t>
            </a:r>
            <a:r>
              <a:rPr lang="cs-CZ" b="1" dirty="0" smtClean="0"/>
              <a:t>záměrné</a:t>
            </a:r>
            <a:r>
              <a:rPr lang="cs-CZ" dirty="0" smtClean="0"/>
              <a:t> nebo </a:t>
            </a:r>
            <a:r>
              <a:rPr lang="cs-CZ" b="1" dirty="0" smtClean="0"/>
              <a:t>bezděčné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Mechanické opakování </a:t>
            </a:r>
            <a:r>
              <a:rPr lang="cs-CZ" dirty="0" smtClean="0"/>
              <a:t>– memorování – je ukládání do paměti opakováním (slovíčka).</a:t>
            </a:r>
          </a:p>
          <a:p>
            <a:r>
              <a:rPr lang="cs-CZ" dirty="0" smtClean="0"/>
              <a:t>Významnější je </a:t>
            </a:r>
            <a:r>
              <a:rPr lang="cs-CZ" b="1" dirty="0" smtClean="0"/>
              <a:t>sémantické kódování</a:t>
            </a:r>
            <a:r>
              <a:rPr lang="cs-CZ" dirty="0" smtClean="0"/>
              <a:t>, při němž si jednotlivé informace pomocí významových vazeb propojujeme do smysluplného celku.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Uchování informací v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Významné informace jsou zpracovávány (kódovány) takovým způsobem, aby byly snadněji vybavitelné a reprodukovatelné.</a:t>
            </a:r>
          </a:p>
          <a:p>
            <a:r>
              <a:rPr lang="cs-CZ" u="sng" dirty="0" smtClean="0"/>
              <a:t>Osobní význam je dán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b="1" dirty="0" smtClean="0"/>
              <a:t>- motivací,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  - osobními potřebami,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  - spojení se silným citovým prožitkem,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  - naopak s odporem,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  - rozumovým hodnocením.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/>
          </a:bodyPr>
          <a:lstStyle/>
          <a:p>
            <a:r>
              <a:rPr lang="cs-CZ" dirty="0" smtClean="0"/>
              <a:t>Mechanicky vštípené informace nebo informace </a:t>
            </a:r>
            <a:r>
              <a:rPr lang="cs-CZ" b="1" dirty="0" smtClean="0"/>
              <a:t>bez citového náboje nelze vybavit </a:t>
            </a:r>
            <a:r>
              <a:rPr lang="cs-CZ" dirty="0" smtClean="0"/>
              <a:t>– dekódovat.</a:t>
            </a:r>
          </a:p>
          <a:p>
            <a:r>
              <a:rPr lang="cs-CZ" dirty="0" smtClean="0"/>
              <a:t>Při vštěpování informací může docházet k jevu zvanému </a:t>
            </a:r>
            <a:r>
              <a:rPr lang="cs-CZ" b="1" dirty="0" smtClean="0"/>
              <a:t>transfer (přenos), </a:t>
            </a:r>
            <a:r>
              <a:rPr lang="cs-CZ" dirty="0" smtClean="0"/>
              <a:t>kdy učení se novému je usnadňováno </a:t>
            </a:r>
            <a:r>
              <a:rPr lang="cs-CZ" u="sng" dirty="0" smtClean="0"/>
              <a:t>využitím již existujících paměťových stop </a:t>
            </a:r>
            <a:r>
              <a:rPr lang="cs-CZ" dirty="0" smtClean="0"/>
              <a:t>obsahujících informace, které nějak souvisí s novým učivem.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Vybavování (reprodukce)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= proces </a:t>
            </a:r>
            <a:r>
              <a:rPr lang="cs-CZ" b="1" dirty="0" smtClean="0"/>
              <a:t>dekódování informace</a:t>
            </a:r>
            <a:r>
              <a:rPr lang="cs-CZ" dirty="0" smtClean="0"/>
              <a:t>, uložené v paměti.</a:t>
            </a:r>
          </a:p>
          <a:p>
            <a:pPr>
              <a:buNone/>
            </a:pPr>
            <a:r>
              <a:rPr lang="cs-CZ" dirty="0" smtClean="0"/>
              <a:t>2 základní formy – spontánní vybavování a </a:t>
            </a:r>
            <a:r>
              <a:rPr lang="cs-CZ" dirty="0" err="1" smtClean="0"/>
              <a:t>znovupoznání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b="1" dirty="0" smtClean="0"/>
              <a:t>Spontánní vybavování </a:t>
            </a:r>
            <a:r>
              <a:rPr lang="cs-CZ" dirty="0" smtClean="0"/>
              <a:t>– reprodukce bez jakýchkoliv vodítek.</a:t>
            </a:r>
          </a:p>
          <a:p>
            <a:pPr>
              <a:buNone/>
            </a:pPr>
            <a:r>
              <a:rPr lang="cs-CZ" b="1" dirty="0" err="1" smtClean="0"/>
              <a:t>Znovupoznání</a:t>
            </a:r>
            <a:r>
              <a:rPr lang="cs-CZ" b="1" dirty="0" smtClean="0"/>
              <a:t> – </a:t>
            </a:r>
            <a:r>
              <a:rPr lang="cs-CZ" b="1" dirty="0" err="1" smtClean="0"/>
              <a:t>rekognice</a:t>
            </a:r>
            <a:r>
              <a:rPr lang="cs-CZ" b="1" dirty="0" smtClean="0"/>
              <a:t> </a:t>
            </a:r>
            <a:r>
              <a:rPr lang="cs-CZ" dirty="0" smtClean="0"/>
              <a:t>– vybavování si při opětovném vnímání téhož jevu, které oživuje paměťové stopy a stimuluje vybavení detailů.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Zapomínání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Ztráta schopnosti reprodukce </a:t>
            </a:r>
            <a:r>
              <a:rPr lang="cs-CZ" dirty="0" smtClean="0"/>
              <a:t>se označuje jako zapomínání.</a:t>
            </a:r>
          </a:p>
          <a:p>
            <a:r>
              <a:rPr lang="cs-CZ" dirty="0" smtClean="0"/>
              <a:t>Nejsou-li paměťové </a:t>
            </a:r>
            <a:r>
              <a:rPr lang="cs-CZ" b="1" dirty="0" smtClean="0"/>
              <a:t>stopy posilovány </a:t>
            </a:r>
            <a:r>
              <a:rPr lang="cs-CZ" dirty="0" smtClean="0"/>
              <a:t>(opakování).</a:t>
            </a:r>
          </a:p>
          <a:p>
            <a:r>
              <a:rPr lang="cs-CZ" dirty="0" smtClean="0"/>
              <a:t>V rámci zapomínání  odstraňujeme nepotřebné obsahy paměti, chráníme psychiku před přetížením.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Kvalita paměti je ovlivněna: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Tělesným stavem organismu.</a:t>
            </a:r>
          </a:p>
          <a:p>
            <a:r>
              <a:rPr lang="cs-CZ" b="1" dirty="0" smtClean="0"/>
              <a:t>Psychickým stavem.</a:t>
            </a:r>
          </a:p>
          <a:p>
            <a:r>
              <a:rPr lang="cs-CZ" b="1" dirty="0" smtClean="0"/>
              <a:t>Vnějšími okolnostmi </a:t>
            </a:r>
            <a:r>
              <a:rPr lang="cs-CZ" dirty="0" smtClean="0"/>
              <a:t>(den/noc, roční období, skupinový názor, tlak skupiny, obecně platné postoje).</a:t>
            </a:r>
          </a:p>
          <a:p>
            <a:r>
              <a:rPr lang="cs-CZ" b="1" dirty="0" smtClean="0"/>
              <a:t>Vlastnostmi informací</a:t>
            </a:r>
            <a:r>
              <a:rPr lang="cs-CZ" dirty="0" smtClean="0"/>
              <a:t>, určených k zapamatování (časový interval, který je k dispozici k jejich osvojení, individuální významnost paměťového materiálu, spojitost s citovým prožitkem.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Poruchy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Amnézie</a:t>
            </a:r>
          </a:p>
          <a:p>
            <a:r>
              <a:rPr lang="cs-CZ" b="1" dirty="0" err="1" smtClean="0"/>
              <a:t>Hypermnézie</a:t>
            </a: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Zdroj:</a:t>
            </a:r>
          </a:p>
          <a:p>
            <a:r>
              <a:rPr lang="cs-CZ" smtClean="0"/>
              <a:t>Mgr</a:t>
            </a:r>
            <a:r>
              <a:rPr lang="cs-CZ" dirty="0" smtClean="0"/>
              <a:t>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676</Words>
  <Application>Microsoft Office PowerPoint</Application>
  <PresentationFormat>Předvádění na obrazovce (4:3)</PresentationFormat>
  <Paragraphs>87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Anotace: Tato prezentace se věnuje paměti, popisuje fáze paměti, dělení paměti. Zabýváme se zde i vlivy, které paměť ovlivňují. </vt:lpstr>
      <vt:lpstr>Paměť </vt:lpstr>
      <vt:lpstr>Fáze paměti:</vt:lpstr>
      <vt:lpstr>Vštípení (kódování) </vt:lpstr>
      <vt:lpstr>Senzorickou (ultrakrátkou) paměť </vt:lpstr>
      <vt:lpstr>Krátkodobá paměť </vt:lpstr>
      <vt:lpstr>Dlouhodobá paměť</vt:lpstr>
      <vt:lpstr>Uchování informací v paměti</vt:lpstr>
      <vt:lpstr>  </vt:lpstr>
      <vt:lpstr>Vybavování (reprodukce)</vt:lpstr>
      <vt:lpstr>Zapomínání </vt:lpstr>
      <vt:lpstr>Kvalita paměti je ovlivněna:</vt:lpstr>
      <vt:lpstr>Poruchy paměti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Gymnázium a SOŠ</cp:lastModifiedBy>
  <cp:revision>21</cp:revision>
  <dcterms:created xsi:type="dcterms:W3CDTF">2013-10-31T15:40:19Z</dcterms:created>
  <dcterms:modified xsi:type="dcterms:W3CDTF">2014-03-26T08:01:55Z</dcterms:modified>
</cp:coreProperties>
</file>