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2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8" r:id="rId13"/>
    <p:sldId id="267" r:id="rId14"/>
    <p:sldId id="266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5125" autoAdjust="0"/>
  </p:normalViewPr>
  <p:slideViewPr>
    <p:cSldViewPr>
      <p:cViewPr varScale="1">
        <p:scale>
          <a:sx n="93" d="100"/>
          <a:sy n="93" d="100"/>
        </p:scale>
        <p:origin x="-51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B95012-6EA2-4341-8747-7D1C5C722B0D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58E07D-71C6-4E17-8138-D81D9CD158F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05BDE86-3D96-4FD4-A824-2BB18C5EAFB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3E83B-DC12-435F-9966-C6CE18ABD599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A2BA-2C4F-43FD-BA7A-372FB22348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3E83B-DC12-435F-9966-C6CE18ABD599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A2BA-2C4F-43FD-BA7A-372FB22348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3E83B-DC12-435F-9966-C6CE18ABD599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A2BA-2C4F-43FD-BA7A-372FB22348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3E83B-DC12-435F-9966-C6CE18ABD599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A2BA-2C4F-43FD-BA7A-372FB22348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3E83B-DC12-435F-9966-C6CE18ABD599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A2BA-2C4F-43FD-BA7A-372FB22348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3E83B-DC12-435F-9966-C6CE18ABD599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A2BA-2C4F-43FD-BA7A-372FB22348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3E83B-DC12-435F-9966-C6CE18ABD599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A2BA-2C4F-43FD-BA7A-372FB22348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3E83B-DC12-435F-9966-C6CE18ABD599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A2BA-2C4F-43FD-BA7A-372FB22348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3E83B-DC12-435F-9966-C6CE18ABD599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A2BA-2C4F-43FD-BA7A-372FB22348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3E83B-DC12-435F-9966-C6CE18ABD599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A2BA-2C4F-43FD-BA7A-372FB22348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13E83B-DC12-435F-9966-C6CE18ABD599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A2BA-2C4F-43FD-BA7A-372FB22348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13E83B-DC12-435F-9966-C6CE18ABD599}" type="datetimeFigureOut">
              <a:rPr lang="cs-CZ" smtClean="0"/>
              <a:pPr/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B6A2BA-2C4F-43FD-BA7A-372FB223489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9632" y="1844824"/>
          <a:ext cx="6697662" cy="4595596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75605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1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1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Myšlení, 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VY_32_INOVACE_04.03.12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1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Monika Malá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1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Tematická oblast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Základy společenských věd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1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Pátý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1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 tvorby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Září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29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Tato prezentace se věnuje problematice vzniku myšlení. Popisuje druhy myšlení  - vznik pojmů, soudů, úsudků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470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Tato prezentace slouží jako elektronická učebnice, pro pátý ročník (osmiletého ) gymnázia základů společenských věd – psychologie. Časová dotace 45 minut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Anotace: </a:t>
            </a:r>
            <a:r>
              <a:rPr lang="cs-CZ" dirty="0" smtClean="0"/>
              <a:t>Tato prezentace se věnuje problematice vzniku myšlení. Popisuje druhy myšlení  - vznik pojmů, soudů, úsudků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Myšlení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</a:t>
            </a:r>
            <a:r>
              <a:rPr lang="cs-CZ" b="1" dirty="0" smtClean="0"/>
              <a:t>je nesložitější poznávací proces, který překračuje hranice bezprostředního poznávání</a:t>
            </a:r>
            <a:r>
              <a:rPr lang="cs-CZ" dirty="0" smtClean="0"/>
              <a:t>.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Umožňuje odhalovat postatu jevů a souvislostí mezi nimi, předvídat (anticipovat) jevy a hodnotit jejich závažnost.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 vývojového hlediska jsou rozlišovány 2 druhy myšlení: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AutoNum type="arabicPeriod"/>
            </a:pPr>
            <a:r>
              <a:rPr lang="cs-CZ" b="1" dirty="0" smtClean="0"/>
              <a:t>Názorné myšlení  </a:t>
            </a:r>
            <a:r>
              <a:rPr lang="cs-CZ" dirty="0" smtClean="0"/>
              <a:t>- realizuje se pomocí konkrétní činnosti.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b="1" dirty="0" smtClean="0"/>
              <a:t>Nenázorné (pojmové) myšlení </a:t>
            </a:r>
            <a:r>
              <a:rPr lang="cs-CZ" dirty="0" smtClean="0"/>
              <a:t>– probíhá prostřednictvím pojmů.                                       Opírá se o zobecněné poznatky – pojmy. Zobecnění umožňuje řeč, označovaná jako nástroj myšlení.</a:t>
            </a:r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  Základním elementem řeči je slovo, které je nositelem pojmu.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Pojem, soud, úsudek – tři produkty myšlení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Pojem</a:t>
            </a:r>
            <a:r>
              <a:rPr lang="cs-CZ" dirty="0" smtClean="0"/>
              <a:t> – je slovně vyjádřený souhrn obecných a podstatných vlastností předmětů a jevů.</a:t>
            </a:r>
          </a:p>
          <a:p>
            <a:pPr>
              <a:buNone/>
            </a:pPr>
            <a:r>
              <a:rPr lang="cs-CZ" dirty="0" smtClean="0"/>
              <a:t>Existují pojmy: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Srovnatelné</a:t>
            </a:r>
            <a:r>
              <a:rPr lang="cs-CZ" dirty="0" smtClean="0"/>
              <a:t> (chrt, jezevčík)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Nesrovnatelné</a:t>
            </a:r>
            <a:r>
              <a:rPr lang="cs-CZ" dirty="0" smtClean="0"/>
              <a:t> (kámen , čest)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Hierarchicky uspořádané </a:t>
            </a:r>
            <a:r>
              <a:rPr lang="cs-CZ" dirty="0" smtClean="0"/>
              <a:t>(věta, souvětí)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Rovnocenné</a:t>
            </a:r>
            <a:r>
              <a:rPr lang="cs-CZ" dirty="0" smtClean="0"/>
              <a:t> (Praha, hlavní město)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Souřadné</a:t>
            </a:r>
            <a:r>
              <a:rPr lang="cs-CZ" dirty="0" smtClean="0"/>
              <a:t>  (Hašek, Neruda)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Soudy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57364"/>
            <a:ext cx="8229600" cy="4268799"/>
          </a:xfrm>
        </p:spPr>
        <p:txBody>
          <a:bodyPr/>
          <a:lstStyle/>
          <a:p>
            <a:r>
              <a:rPr lang="cs-CZ" dirty="0" smtClean="0"/>
              <a:t>Mezi pojmy nacházíme </a:t>
            </a:r>
            <a:r>
              <a:rPr lang="cs-CZ" b="1" dirty="0" smtClean="0"/>
              <a:t>vztahy</a:t>
            </a:r>
            <a:r>
              <a:rPr lang="cs-CZ" dirty="0" smtClean="0"/>
              <a:t>. </a:t>
            </a:r>
          </a:p>
          <a:p>
            <a:r>
              <a:rPr lang="cs-CZ" dirty="0" smtClean="0"/>
              <a:t>Např. soudy kladné, záporné, všeobecné, jedinečné apod.</a:t>
            </a:r>
          </a:p>
          <a:p>
            <a:r>
              <a:rPr lang="cs-CZ" dirty="0" smtClean="0"/>
              <a:t>Vymyslete soudy, kde bude obsažen pojem růže.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Úsudek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Postihuje vztahy mezi soudy.</a:t>
            </a:r>
          </a:p>
          <a:p>
            <a:r>
              <a:rPr lang="cs-CZ" dirty="0" smtClean="0"/>
              <a:t>Z výchozích soudů (premis) se vyvozuje závěr (úsudek).</a:t>
            </a:r>
          </a:p>
          <a:p>
            <a:r>
              <a:rPr lang="cs-CZ" dirty="0" smtClean="0"/>
              <a:t> </a:t>
            </a:r>
            <a:r>
              <a:rPr lang="cs-CZ" u="sng" dirty="0" smtClean="0"/>
              <a:t>Lze rozlišovat 3 hlavní druhy úsudků: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Induktivní úsudek </a:t>
            </a:r>
            <a:r>
              <a:rPr lang="cs-CZ" dirty="0" smtClean="0"/>
              <a:t>(od </a:t>
            </a:r>
            <a:r>
              <a:rPr lang="cs-CZ" dirty="0" err="1" smtClean="0"/>
              <a:t>jednotl</a:t>
            </a:r>
            <a:r>
              <a:rPr lang="cs-CZ" dirty="0" smtClean="0"/>
              <a:t>. k obecnému)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Deduktivní úsudek </a:t>
            </a:r>
            <a:r>
              <a:rPr lang="cs-CZ" dirty="0" smtClean="0"/>
              <a:t>(od obec. k jednotlivému)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Úsudek z analogie </a:t>
            </a:r>
            <a:r>
              <a:rPr lang="cs-CZ" dirty="0" smtClean="0"/>
              <a:t>(mají-li 2 předměty stejné vlastnosti, mohou mít i některé další)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Tři hlavní </a:t>
            </a:r>
            <a:r>
              <a:rPr lang="cs-CZ" b="1" dirty="0" smtClean="0"/>
              <a:t>druhy úsudků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1.induktivní úsudek postupuje od jednotlivého k obecnému,</a:t>
            </a:r>
          </a:p>
          <a:p>
            <a:pPr>
              <a:buNone/>
            </a:pPr>
            <a:r>
              <a:rPr lang="cs-CZ" dirty="0" smtClean="0"/>
              <a:t>2.deduktivní  úsudek má směr od obecného k jednotlivému,</a:t>
            </a:r>
          </a:p>
          <a:p>
            <a:pPr>
              <a:buNone/>
            </a:pPr>
            <a:r>
              <a:rPr lang="cs-CZ" dirty="0" smtClean="0"/>
              <a:t>3.úsudek z analogie předpokládá, že mají-li 2 předměty stejné vlastnosti, mohou mít i některé další vlastnosti shodné.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pojem 1       pojem 2         pojem3   pojem 4</a:t>
            </a:r>
          </a:p>
          <a:p>
            <a:pPr>
              <a:buNone/>
            </a:pPr>
            <a:r>
              <a:rPr lang="cs-CZ" dirty="0" smtClean="0"/>
              <a:t>       </a:t>
            </a:r>
            <a:r>
              <a:rPr lang="cs-CZ" b="1" dirty="0" err="1" smtClean="0"/>
              <a:t>Rex</a:t>
            </a:r>
            <a:r>
              <a:rPr lang="cs-CZ" b="1" dirty="0" smtClean="0"/>
              <a:t>               pes                  </a:t>
            </a:r>
            <a:r>
              <a:rPr lang="cs-CZ" b="1" dirty="0" err="1" smtClean="0"/>
              <a:t>Rex</a:t>
            </a:r>
            <a:r>
              <a:rPr lang="cs-CZ" b="1" dirty="0" smtClean="0"/>
              <a:t>          4 nohy</a:t>
            </a:r>
          </a:p>
          <a:p>
            <a:pPr>
              <a:buNone/>
            </a:pPr>
            <a:r>
              <a:rPr lang="cs-CZ" dirty="0" smtClean="0"/>
              <a:t>soud1                                       soud 2</a:t>
            </a:r>
          </a:p>
          <a:p>
            <a:pPr>
              <a:buNone/>
            </a:pPr>
            <a:r>
              <a:rPr lang="cs-CZ" b="1" dirty="0" smtClean="0"/>
              <a:t>         </a:t>
            </a:r>
            <a:r>
              <a:rPr lang="cs-CZ" b="1" dirty="0" err="1" smtClean="0"/>
              <a:t>Rex</a:t>
            </a:r>
            <a:r>
              <a:rPr lang="cs-CZ" b="1" dirty="0" smtClean="0"/>
              <a:t> je pes.                          </a:t>
            </a:r>
            <a:r>
              <a:rPr lang="cs-CZ" b="1" dirty="0" err="1" smtClean="0"/>
              <a:t>Rex</a:t>
            </a:r>
            <a:r>
              <a:rPr lang="cs-CZ" b="1" dirty="0" smtClean="0"/>
              <a:t> má 4 nohy.</a:t>
            </a:r>
          </a:p>
          <a:p>
            <a:pPr>
              <a:buNone/>
            </a:pPr>
            <a:r>
              <a:rPr lang="cs-CZ" dirty="0" smtClean="0"/>
              <a:t>                                     úsudek</a:t>
            </a:r>
          </a:p>
          <a:p>
            <a:pPr>
              <a:buNone/>
            </a:pPr>
            <a:r>
              <a:rPr lang="cs-CZ" b="1" dirty="0" smtClean="0"/>
              <a:t>                        Všichni psi mají 4 nohy.</a:t>
            </a:r>
            <a:endParaRPr lang="cs-CZ" b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Proces myšlení se realizuje prostřednictvím myšlenkových operací: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Analýza a syntéza.</a:t>
            </a:r>
          </a:p>
          <a:p>
            <a:r>
              <a:rPr lang="cs-CZ" dirty="0" smtClean="0"/>
              <a:t>Komparace (srovnávání).</a:t>
            </a:r>
          </a:p>
          <a:p>
            <a:r>
              <a:rPr lang="cs-CZ" dirty="0" smtClean="0"/>
              <a:t>Klasifikace (třídění).</a:t>
            </a:r>
          </a:p>
          <a:p>
            <a:r>
              <a:rPr lang="cs-CZ" dirty="0" smtClean="0"/>
              <a:t>Abstrakce (vydělování podstatných znaků).</a:t>
            </a:r>
          </a:p>
          <a:p>
            <a:r>
              <a:rPr lang="cs-CZ" dirty="0" smtClean="0"/>
              <a:t>Konkretizace (opak abstrakce).</a:t>
            </a:r>
          </a:p>
          <a:p>
            <a:r>
              <a:rPr lang="cs-CZ" dirty="0" smtClean="0"/>
              <a:t>Generalizace (zobecňování).</a:t>
            </a:r>
          </a:p>
          <a:p>
            <a:r>
              <a:rPr lang="cs-CZ" dirty="0" smtClean="0"/>
              <a:t>Indukce , postup od jednotlivého k obecnému.</a:t>
            </a:r>
          </a:p>
          <a:p>
            <a:r>
              <a:rPr lang="cs-CZ" dirty="0" smtClean="0"/>
              <a:t>Dedukce , postup od obecného k jednotlivému.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problémů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A) </a:t>
            </a:r>
            <a:r>
              <a:rPr lang="cs-CZ" dirty="0" smtClean="0"/>
              <a:t>Aplikace již existujícího, známého způsobu řešení. </a:t>
            </a:r>
          </a:p>
          <a:p>
            <a:pPr>
              <a:buNone/>
            </a:pPr>
            <a:r>
              <a:rPr lang="cs-CZ" dirty="0" smtClean="0"/>
              <a:t>Využíváme zkušeností , konvenčních, běžně používaných postupů.</a:t>
            </a:r>
          </a:p>
          <a:p>
            <a:pPr>
              <a:buNone/>
            </a:pPr>
            <a:r>
              <a:rPr lang="cs-CZ" dirty="0" smtClean="0"/>
              <a:t>Tzv. </a:t>
            </a:r>
            <a:r>
              <a:rPr lang="cs-CZ" b="1" dirty="0" smtClean="0"/>
              <a:t>konvergenční (algoritmické) myšlení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Někdy dochází k mechanismu označovanému jako tzv. funkční fixace, může vést k ulpívání na určitých způsobech řešení a blokovat jiný přístup.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problémů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B ) </a:t>
            </a:r>
            <a:r>
              <a:rPr lang="cs-CZ" dirty="0" smtClean="0"/>
              <a:t>vytvoření nového způsobu řešení.</a:t>
            </a:r>
          </a:p>
          <a:p>
            <a:pPr>
              <a:buNone/>
            </a:pPr>
            <a:r>
              <a:rPr lang="cs-CZ" dirty="0" smtClean="0"/>
              <a:t>Vyžaduje myšlení </a:t>
            </a:r>
            <a:r>
              <a:rPr lang="cs-CZ" b="1" dirty="0" smtClean="0"/>
              <a:t>divergentní (tvořivé neboli laterální).</a:t>
            </a:r>
          </a:p>
          <a:p>
            <a:pPr>
              <a:buNone/>
            </a:pPr>
            <a:r>
              <a:rPr lang="cs-CZ" dirty="0" smtClean="0"/>
              <a:t>Jde o myšlení pružné, překračující konvenční způsob nazírání.</a:t>
            </a:r>
          </a:p>
          <a:p>
            <a:pPr>
              <a:buNone/>
            </a:pPr>
            <a:r>
              <a:rPr lang="cs-CZ" dirty="0" smtClean="0"/>
              <a:t>Projevuje se originální manipulací s informacemi.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Myšlení je předpoklad tvořivosti (kreativity)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Kreativitu ovlivňují faktory: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Intelektuální schopnosti.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Styly myšlení.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Expertní znalosti a dovednosti.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Osobnostní rysy.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Vnitřní motivace.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Podpůrné prostředí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Tvůrčí činnost má etapy: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LcParenR"/>
            </a:pPr>
            <a:r>
              <a:rPr lang="cs-CZ" b="1" dirty="0" smtClean="0"/>
              <a:t>Přípravná fáze </a:t>
            </a:r>
            <a:r>
              <a:rPr lang="cs-CZ" dirty="0" smtClean="0"/>
              <a:t>(definuje problém, získává informace).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Inkubace </a:t>
            </a:r>
            <a:r>
              <a:rPr lang="cs-CZ" dirty="0" smtClean="0"/>
              <a:t>(po počátečním neúspěchu nechává problém uležet, relativní klid, zpracovává informace na nevědomé úrovni).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Iluminace</a:t>
            </a:r>
            <a:r>
              <a:rPr lang="cs-CZ" dirty="0" smtClean="0"/>
              <a:t> (zážitek „aha“ – vyřešení problému).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Verifikace</a:t>
            </a:r>
            <a:r>
              <a:rPr lang="cs-CZ" dirty="0" smtClean="0"/>
              <a:t> (nápad je ověřen).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Zdroj:</a:t>
            </a:r>
          </a:p>
          <a:p>
            <a:r>
              <a:rPr lang="cs-CZ" smtClean="0"/>
              <a:t>Mgr</a:t>
            </a:r>
            <a:r>
              <a:rPr lang="cs-CZ" dirty="0" smtClean="0"/>
              <a:t>. Kateřina </a:t>
            </a:r>
            <a:r>
              <a:rPr lang="cs-CZ" dirty="0" err="1" smtClean="0"/>
              <a:t>Juklová</a:t>
            </a:r>
            <a:r>
              <a:rPr lang="cs-CZ" dirty="0" smtClean="0"/>
              <a:t> :Základy obecné psychologie, </a:t>
            </a:r>
            <a:r>
              <a:rPr lang="cs-CZ" dirty="0" err="1" smtClean="0"/>
              <a:t>Gaudeamus</a:t>
            </a:r>
            <a:r>
              <a:rPr lang="cs-CZ" dirty="0" smtClean="0"/>
              <a:t>, Univerzita Hradec Králové, Hradec Králové 2007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663</Words>
  <Application>Microsoft Office PowerPoint</Application>
  <PresentationFormat>Předvádění na obrazovce (4:3)</PresentationFormat>
  <Paragraphs>94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Anotace: Tato prezentace se věnuje problematice vzniku myšlení. Popisuje druhy myšlení  - vznik pojmů, soudů, úsudků.</vt:lpstr>
      <vt:lpstr>Myšlení </vt:lpstr>
      <vt:lpstr>Z vývojového hlediska jsou rozlišovány 2 druhy myšlení:</vt:lpstr>
      <vt:lpstr>Pojem, soud, úsudek – tři produkty myšlení</vt:lpstr>
      <vt:lpstr>Soudy </vt:lpstr>
      <vt:lpstr>Úsudek  </vt:lpstr>
      <vt:lpstr>Tři hlavní druhy úsudků:</vt:lpstr>
      <vt:lpstr>  </vt:lpstr>
      <vt:lpstr>Proces myšlení se realizuje prostřednictvím myšlenkových operací:</vt:lpstr>
      <vt:lpstr>Řešení problémů</vt:lpstr>
      <vt:lpstr>Řešení problémů II</vt:lpstr>
      <vt:lpstr>Myšlení je předpoklad tvořivosti (kreativity)</vt:lpstr>
      <vt:lpstr>Tvůrčí činnost má etapy:</vt:lpstr>
      <vt:lpstr>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Myšlení</dc:title>
  <dc:creator>monika</dc:creator>
  <cp:lastModifiedBy>Gymnázium a SOŠ</cp:lastModifiedBy>
  <cp:revision>20</cp:revision>
  <dcterms:created xsi:type="dcterms:W3CDTF">2013-11-01T07:21:41Z</dcterms:created>
  <dcterms:modified xsi:type="dcterms:W3CDTF">2014-03-26T08:02:53Z</dcterms:modified>
</cp:coreProperties>
</file>