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2CEBEC-597C-40AA-828F-73D02B69B077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418D1F-87E5-4924-AE81-69711EF4F27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5BDE86-3D96-4FD4-A824-2BB18C5EAFBC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06A9E-43BF-4A49-93A0-67FD70816084}" type="datetimeFigureOut">
              <a:rPr lang="cs-CZ" smtClean="0"/>
              <a:pPr/>
              <a:t>26.3.2014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9C730-DBAD-4CC5-8931-7E855F6E25E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&amp;esrc=s&amp;frm=1&amp;source=images&amp;cd=&amp;cad=rja&amp;docid=jPBRtBwSwUcBEM&amp;tbnid=Yn9uxBF0N3YruM:&amp;ved=0CAUQjRw&amp;url=http://www.wikiskripta.eu/index.php/Gaussovo_rozd%C4%9Blen%C3%AD&amp;ei=QHPNUtqzO6rV0QW5uYGIDg&amp;bvm=bv.58187178,d.bGE&amp;psig=AFQjCNESrbFlpxkh6lG-6trFXx6hzjH5Tg&amp;ust=1389282436476104" TargetMode="External"/><Relationship Id="rId2" Type="http://schemas.openxmlformats.org/officeDocument/2006/relationships/hyperlink" Target="http://www.google.cz/url?sa=i&amp;rct=j&amp;q=&amp;esrc=s&amp;frm=1&amp;source=images&amp;cd=&amp;cad=rja&amp;docid=8_BROkc4mbB9QM&amp;tbnid=qHJypk_DJ4OzlM:&amp;ved=0CAUQjRw&amp;url=http://iq.xrs.cz/inteligencni-kvocient-iq/&amp;ei=DXPNUq3MJYWA0AXt_4Fo&amp;bvm=bv.58187178,d.bGE&amp;psig=AFQjCNESrbFlpxkh6lG-6trFXx6hzjH5Tg&amp;ust=138928243647610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google.cz/url?sa=i&amp;rct=j&amp;q=&amp;esrc=s&amp;frm=1&amp;source=images&amp;cd=&amp;cad=rja&amp;docid=pvPXSEPikO2jtM&amp;tbnid=c_JXqGY6pMznrM:&amp;ved=0CAUQjRw&amp;url=http://zpravy.idnes.cz/mysleme-na-gaussovu-krivku-uvahy-vcetne-utopickych-o-vzdelavatelnosti-1av-/zpr_archiv.aspx?c=A101216_111057_kavarna_chu&amp;ei=WXPNUsnULcOo0QXXl4CYDg&amp;bvm=bv.58187178,d.bGE&amp;psig=AFQjCNESrbFlpxkh6lG-6trFXx6hzjH5Tg&amp;ust=1389282436476104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1672135"/>
          <a:ext cx="6697662" cy="4629929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5530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CZ.1.07/1.5.00/34.0873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Aktivizační a postojové vlastnosti </a:t>
                      </a: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jedince,</a:t>
                      </a:r>
                      <a:r>
                        <a:rPr lang="cs-CZ" sz="14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VY_32_INOVACE_04.03.13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Monika Malá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Tematická oblast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Základy společenských věd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Pátý 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45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Září 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936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dirty="0" smtClean="0">
                          <a:latin typeface="Arial" pitchFamily="34" charset="0"/>
                          <a:cs typeface="Arial" pitchFamily="34" charset="0"/>
                        </a:rPr>
                        <a:t>Tato prezentace popisuje psychické motivy jedince, které mobilizují jeho aktivaci a postoje, vznik zájmů a </a:t>
                      </a:r>
                      <a:r>
                        <a:rPr lang="cs-CZ" sz="1400" smtClean="0">
                          <a:latin typeface="Arial" pitchFamily="34" charset="0"/>
                          <a:cs typeface="Arial" pitchFamily="34" charset="0"/>
                        </a:rPr>
                        <a:t>hodnot</a:t>
                      </a:r>
                      <a:r>
                        <a:rPr lang="cs-CZ" sz="1400" smtClean="0"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28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Tato prezentace slouží jako elektronická učebnice, pro pátý ročník (osmiletého ) gymnázia základů společenských věd – psychologie. Časová dotace 45 minut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73289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Anotace: </a:t>
            </a:r>
            <a:r>
              <a:rPr lang="cs-CZ" dirty="0" smtClean="0"/>
              <a:t>Tato prezentace popisuje psychické motivy jedince, které mobilizují jeho aktivaci a postoje, vznik zájmů a hodnot.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AKTIVIZAČNÍ VLASTNOSTI JEDINCE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Aktivačně – motivační </a:t>
            </a:r>
            <a:r>
              <a:rPr lang="cs-CZ" dirty="0"/>
              <a:t>– charakterizují zaměřenost osoby na určitou dominantní </a:t>
            </a:r>
            <a:r>
              <a:rPr lang="cs-CZ" dirty="0" smtClean="0"/>
              <a:t>činnost,</a:t>
            </a:r>
            <a:endParaRPr lang="cs-CZ" dirty="0"/>
          </a:p>
          <a:p>
            <a:r>
              <a:rPr lang="cs-CZ" b="1" u="sng" dirty="0"/>
              <a:t>motiv</a:t>
            </a:r>
            <a:r>
              <a:rPr lang="cs-CZ" dirty="0"/>
              <a:t> = pohnutka = příčina k činnosti, každý motiv má : cíl, směr, intenzitu a </a:t>
            </a:r>
            <a:r>
              <a:rPr lang="cs-CZ" dirty="0" smtClean="0"/>
              <a:t>vytrvalost,</a:t>
            </a:r>
            <a:endParaRPr lang="cs-CZ" dirty="0"/>
          </a:p>
          <a:p>
            <a:r>
              <a:rPr lang="cs-CZ" b="1" u="sng" dirty="0"/>
              <a:t>motivace</a:t>
            </a:r>
            <a:r>
              <a:rPr lang="cs-CZ" dirty="0"/>
              <a:t> = souhrn činitelů, které člověka aktivují, podněcují nebo naopak </a:t>
            </a:r>
            <a:r>
              <a:rPr lang="cs-CZ" dirty="0" smtClean="0"/>
              <a:t>tlumí, brzdí.</a:t>
            </a:r>
            <a:endParaRPr lang="cs-CZ" dirty="0"/>
          </a:p>
          <a:p>
            <a:pPr>
              <a:buNone/>
            </a:pP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Základní motivy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77500" lnSpcReduction="20000"/>
          </a:bodyPr>
          <a:lstStyle/>
          <a:p>
            <a:r>
              <a:rPr lang="cs-CZ" b="1" u="sng" dirty="0"/>
              <a:t>Základní motivy</a:t>
            </a:r>
            <a:r>
              <a:rPr lang="cs-CZ" dirty="0"/>
              <a:t>: potřeby, zájmy, návyky, cíle, přání, hodnoty, emoce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b="1" u="sng" dirty="0"/>
              <a:t>Potřeby</a:t>
            </a:r>
            <a:r>
              <a:rPr lang="cs-CZ" dirty="0"/>
              <a:t> = zákl</a:t>
            </a:r>
            <a:r>
              <a:rPr lang="cs-CZ" dirty="0" smtClean="0"/>
              <a:t>. motivační </a:t>
            </a:r>
            <a:r>
              <a:rPr lang="cs-CZ" dirty="0"/>
              <a:t>síly, stav nadbytku nebo nedostatku </a:t>
            </a:r>
            <a:r>
              <a:rPr lang="cs-CZ" dirty="0" smtClean="0"/>
              <a:t>něčeho,</a:t>
            </a:r>
            <a:endParaRPr lang="cs-CZ" dirty="0"/>
          </a:p>
          <a:p>
            <a:pPr lvl="0"/>
            <a:r>
              <a:rPr lang="cs-CZ" b="1" dirty="0"/>
              <a:t>elementární životní potřeby</a:t>
            </a:r>
            <a:r>
              <a:rPr lang="cs-CZ" dirty="0"/>
              <a:t>(fyziologické) = společné všem živočichům </a:t>
            </a:r>
            <a:r>
              <a:rPr lang="cs-CZ" dirty="0" smtClean="0"/>
              <a:t>= </a:t>
            </a:r>
            <a:r>
              <a:rPr lang="cs-CZ" dirty="0"/>
              <a:t>jídlo,spánek, odpočinek, kyslík, </a:t>
            </a:r>
            <a:r>
              <a:rPr lang="cs-CZ" dirty="0" smtClean="0"/>
              <a:t>sex (důležité </a:t>
            </a:r>
            <a:r>
              <a:rPr lang="cs-CZ" dirty="0"/>
              <a:t>pro </a:t>
            </a:r>
            <a:r>
              <a:rPr lang="cs-CZ" dirty="0" smtClean="0"/>
              <a:t>přežití).</a:t>
            </a:r>
            <a:endParaRPr lang="cs-CZ" dirty="0"/>
          </a:p>
          <a:p>
            <a:pPr lvl="0"/>
            <a:r>
              <a:rPr lang="cs-CZ" b="1" dirty="0" smtClean="0"/>
              <a:t>Vyšší životní potřeby (psychické) – </a:t>
            </a:r>
            <a:r>
              <a:rPr lang="cs-CZ" dirty="0"/>
              <a:t>potřebuje pouze člověk</a:t>
            </a:r>
          </a:p>
          <a:p>
            <a:pPr lvl="1"/>
            <a:r>
              <a:rPr lang="cs-CZ" dirty="0"/>
              <a:t>pot. jistoty a bezpečí – důležití ve chvílí,kdy se cítíme </a:t>
            </a:r>
            <a:r>
              <a:rPr lang="cs-CZ" dirty="0" smtClean="0"/>
              <a:t>ohroženi,</a:t>
            </a:r>
            <a:endParaRPr lang="cs-CZ" dirty="0"/>
          </a:p>
          <a:p>
            <a:pPr lvl="1"/>
            <a:r>
              <a:rPr lang="cs-CZ" dirty="0"/>
              <a:t>pot. činnosti, změny, </a:t>
            </a:r>
            <a:r>
              <a:rPr lang="cs-CZ" dirty="0" smtClean="0"/>
              <a:t>podnětů,</a:t>
            </a:r>
            <a:endParaRPr lang="cs-CZ" dirty="0"/>
          </a:p>
          <a:p>
            <a:pPr lvl="1"/>
            <a:r>
              <a:rPr lang="cs-CZ" dirty="0"/>
              <a:t>pot. sociálního styku (komunikace</a:t>
            </a:r>
            <a:r>
              <a:rPr lang="cs-CZ" dirty="0" smtClean="0"/>
              <a:t>),</a:t>
            </a:r>
            <a:endParaRPr lang="cs-CZ" dirty="0"/>
          </a:p>
          <a:p>
            <a:pPr lvl="1"/>
            <a:r>
              <a:rPr lang="cs-CZ" dirty="0"/>
              <a:t>pot. výkonu a společenského </a:t>
            </a:r>
            <a:r>
              <a:rPr lang="cs-CZ" dirty="0" smtClean="0"/>
              <a:t>uznání (dobré výkony-prestižní </a:t>
            </a:r>
            <a:r>
              <a:rPr lang="cs-CZ" dirty="0"/>
              <a:t>ocenění</a:t>
            </a:r>
            <a:r>
              <a:rPr lang="cs-CZ" dirty="0" smtClean="0"/>
              <a:t>),</a:t>
            </a:r>
            <a:endParaRPr lang="cs-CZ" dirty="0"/>
          </a:p>
          <a:p>
            <a:pPr lvl="1"/>
            <a:r>
              <a:rPr lang="cs-CZ" dirty="0" smtClean="0"/>
              <a:t>potřeba uskutečnit </a:t>
            </a:r>
            <a:r>
              <a:rPr lang="cs-CZ" dirty="0"/>
              <a:t>v životě nějaký </a:t>
            </a:r>
            <a:r>
              <a:rPr lang="cs-CZ" dirty="0" smtClean="0"/>
              <a:t>cíl.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/>
              <a:t>Zájmy</a:t>
            </a:r>
            <a:r>
              <a:rPr lang="cs-CZ" dirty="0"/>
              <a:t> = zaměření jedince k určitému druhu </a:t>
            </a:r>
            <a:r>
              <a:rPr lang="cs-CZ" dirty="0" smtClean="0"/>
              <a:t>činnosti(kulturní,sportovní,technické…),</a:t>
            </a:r>
            <a:endParaRPr lang="cs-CZ" dirty="0"/>
          </a:p>
          <a:p>
            <a:r>
              <a:rPr lang="cs-CZ" dirty="0"/>
              <a:t>(ambice = aspirace  = směřování k dosažení vytyčených cílů</a:t>
            </a:r>
            <a:r>
              <a:rPr lang="cs-CZ" dirty="0" smtClean="0"/>
              <a:t>).</a:t>
            </a:r>
            <a:endParaRPr lang="cs-CZ" dirty="0"/>
          </a:p>
          <a:p>
            <a:r>
              <a:rPr lang="cs-CZ" b="1" u="sng" dirty="0"/>
              <a:t>Hodnoty</a:t>
            </a:r>
            <a:r>
              <a:rPr lang="cs-CZ" dirty="0"/>
              <a:t> = něco, čemu dáváme přednost, co je pro nás </a:t>
            </a:r>
            <a:r>
              <a:rPr lang="cs-CZ" dirty="0" smtClean="0"/>
              <a:t>důležité.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Vztahově – postojové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b="1" u="sng" dirty="0" smtClean="0"/>
              <a:t>postoje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u="sng" dirty="0" smtClean="0"/>
              <a:t>Postoje</a:t>
            </a:r>
            <a:r>
              <a:rPr lang="cs-CZ" dirty="0" smtClean="0"/>
              <a:t> </a:t>
            </a:r>
            <a:r>
              <a:rPr lang="cs-CZ" dirty="0"/>
              <a:t>= sklony člověka jednat ustáleným způsobem na předměty, osoby, </a:t>
            </a:r>
            <a:r>
              <a:rPr lang="cs-CZ" dirty="0" smtClean="0"/>
              <a:t>situace.</a:t>
            </a:r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=  </a:t>
            </a:r>
            <a:r>
              <a:rPr lang="cs-CZ" dirty="0"/>
              <a:t>odrážejí hodnotící vztah člověka k dané </a:t>
            </a:r>
            <a:r>
              <a:rPr lang="cs-CZ" dirty="0" smtClean="0"/>
              <a:t>věci.</a:t>
            </a:r>
            <a:endParaRPr lang="cs-CZ" dirty="0"/>
          </a:p>
          <a:p>
            <a:r>
              <a:rPr lang="cs-CZ" b="1" u="sng" dirty="0" smtClean="0"/>
              <a:t>Charakter</a:t>
            </a:r>
            <a:r>
              <a:rPr lang="cs-CZ" dirty="0" smtClean="0"/>
              <a:t> </a:t>
            </a:r>
            <a:r>
              <a:rPr lang="cs-CZ" dirty="0"/>
              <a:t>= souhrn psych. </a:t>
            </a:r>
            <a:r>
              <a:rPr lang="cs-CZ" dirty="0" smtClean="0"/>
              <a:t>vlastností </a:t>
            </a:r>
            <a:r>
              <a:rPr lang="cs-CZ" dirty="0"/>
              <a:t>osobnosti, projevují se v mravní stránce jejího chování a  </a:t>
            </a:r>
            <a:r>
              <a:rPr lang="cs-CZ" dirty="0" smtClean="0"/>
              <a:t>jednání,</a:t>
            </a:r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= </a:t>
            </a:r>
            <a:r>
              <a:rPr lang="cs-CZ" dirty="0"/>
              <a:t>se mění v průběhu </a:t>
            </a:r>
            <a:r>
              <a:rPr lang="cs-CZ" dirty="0" smtClean="0"/>
              <a:t>života,</a:t>
            </a:r>
            <a:endParaRPr lang="cs-CZ" dirty="0"/>
          </a:p>
          <a:p>
            <a:r>
              <a:rPr lang="cs-CZ" dirty="0"/>
              <a:t> </a:t>
            </a:r>
            <a:r>
              <a:rPr lang="cs-CZ" dirty="0" smtClean="0"/>
              <a:t>= </a:t>
            </a:r>
            <a:r>
              <a:rPr lang="cs-CZ" dirty="0"/>
              <a:t>souvisí s ním i naše svědomí </a:t>
            </a:r>
            <a:r>
              <a:rPr lang="cs-CZ" dirty="0" smtClean="0"/>
              <a:t>(systém </a:t>
            </a:r>
            <a:r>
              <a:rPr lang="cs-CZ" dirty="0"/>
              <a:t>naší vnitřní kontroly</a:t>
            </a:r>
            <a:r>
              <a:rPr lang="cs-CZ" dirty="0" smtClean="0"/>
              <a:t>).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Seberegulace</a:t>
            </a:r>
            <a:r>
              <a:rPr lang="cs-CZ" dirty="0" smtClean="0"/>
              <a:t>, </a:t>
            </a:r>
            <a:r>
              <a:rPr lang="cs-CZ" dirty="0" err="1" smtClean="0"/>
              <a:t>sebepojetí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u="sng" dirty="0" err="1" smtClean="0"/>
              <a:t>Seberegulační</a:t>
            </a:r>
            <a:r>
              <a:rPr lang="cs-CZ" dirty="0" smtClean="0"/>
              <a:t> </a:t>
            </a:r>
            <a:r>
              <a:rPr lang="cs-CZ" dirty="0"/>
              <a:t>– jak se umí jedinec ovládat a kontrolovat své </a:t>
            </a:r>
            <a:r>
              <a:rPr lang="cs-CZ" dirty="0" smtClean="0"/>
              <a:t>chování.</a:t>
            </a:r>
            <a:endParaRPr lang="cs-CZ" dirty="0"/>
          </a:p>
          <a:p>
            <a:r>
              <a:rPr lang="cs-CZ" b="1" u="sng" dirty="0" err="1" smtClean="0"/>
              <a:t>Sebepojetí</a:t>
            </a:r>
            <a:r>
              <a:rPr lang="cs-CZ" dirty="0" smtClean="0"/>
              <a:t> </a:t>
            </a:r>
            <a:r>
              <a:rPr lang="cs-CZ" dirty="0"/>
              <a:t>= soubor postojů jedince k sobě, 3 složky</a:t>
            </a:r>
            <a:r>
              <a:rPr lang="cs-CZ" dirty="0" smtClean="0"/>
              <a:t>: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1</a:t>
            </a:r>
            <a:r>
              <a:rPr lang="cs-CZ" dirty="0"/>
              <a:t>) poznávací – </a:t>
            </a:r>
            <a:r>
              <a:rPr lang="cs-CZ" dirty="0" smtClean="0"/>
              <a:t>sebepoznávací,                                                                                                    2</a:t>
            </a:r>
            <a:r>
              <a:rPr lang="cs-CZ" dirty="0"/>
              <a:t>) </a:t>
            </a:r>
            <a:r>
              <a:rPr lang="cs-CZ" dirty="0" smtClean="0"/>
              <a:t>emočně-hodnotící </a:t>
            </a:r>
            <a:r>
              <a:rPr lang="cs-CZ" dirty="0"/>
              <a:t>- </a:t>
            </a:r>
            <a:r>
              <a:rPr lang="cs-CZ" dirty="0" smtClean="0"/>
              <a:t>sebehodnotící,                                                                                                           </a:t>
            </a:r>
            <a:r>
              <a:rPr lang="cs-CZ" dirty="0"/>
              <a:t>3) volní – </a:t>
            </a:r>
            <a:r>
              <a:rPr lang="cs-CZ" dirty="0" smtClean="0"/>
              <a:t>seberealizace.</a:t>
            </a:r>
          </a:p>
          <a:p>
            <a:endParaRPr lang="cs-CZ" dirty="0"/>
          </a:p>
          <a:p>
            <a:r>
              <a:rPr lang="cs-CZ" b="1" u="sng" dirty="0" smtClean="0"/>
              <a:t>Asertivita</a:t>
            </a:r>
            <a:r>
              <a:rPr lang="cs-CZ" dirty="0" smtClean="0"/>
              <a:t> </a:t>
            </a:r>
            <a:r>
              <a:rPr lang="cs-CZ" dirty="0"/>
              <a:t>= schopnost přiměřeného sebe </a:t>
            </a:r>
            <a:r>
              <a:rPr lang="cs-CZ" dirty="0" smtClean="0"/>
              <a:t>prosazování.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Výkonové vlastnosti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 fontScale="77500" lnSpcReduction="20000"/>
          </a:bodyPr>
          <a:lstStyle/>
          <a:p>
            <a:r>
              <a:rPr lang="cs-CZ" b="1" u="sng" dirty="0"/>
              <a:t>Výkonové</a:t>
            </a:r>
            <a:r>
              <a:rPr lang="cs-CZ" dirty="0"/>
              <a:t> – určují, jak úspěšně může osobnost vykonávat určitou </a:t>
            </a:r>
            <a:r>
              <a:rPr lang="cs-CZ" dirty="0" smtClean="0"/>
              <a:t>činnost.</a:t>
            </a:r>
            <a:endParaRPr lang="cs-CZ" dirty="0"/>
          </a:p>
          <a:p>
            <a:r>
              <a:rPr lang="cs-CZ" b="1" u="sng" dirty="0" smtClean="0"/>
              <a:t>Schopnosti</a:t>
            </a:r>
            <a:r>
              <a:rPr lang="cs-CZ" dirty="0" smtClean="0"/>
              <a:t> </a:t>
            </a:r>
            <a:r>
              <a:rPr lang="cs-CZ" dirty="0"/>
              <a:t>= vlastnosti umožňující člověku naučit se určitým činnostem a vykonávat </a:t>
            </a:r>
            <a:r>
              <a:rPr lang="cs-CZ" dirty="0" smtClean="0"/>
              <a:t>je.</a:t>
            </a:r>
            <a:endParaRPr lang="cs-CZ" dirty="0"/>
          </a:p>
          <a:p>
            <a:r>
              <a:rPr lang="cs-CZ" dirty="0"/>
              <a:t>                  = nevrozené, rozvíjí se na základě </a:t>
            </a:r>
            <a:r>
              <a:rPr lang="cs-CZ" dirty="0" smtClean="0"/>
              <a:t>vloh.</a:t>
            </a:r>
            <a:endParaRPr lang="cs-CZ" dirty="0"/>
          </a:p>
          <a:p>
            <a:r>
              <a:rPr lang="cs-CZ" b="1" u="sng" dirty="0" smtClean="0"/>
              <a:t>Vlohy</a:t>
            </a:r>
            <a:r>
              <a:rPr lang="cs-CZ" dirty="0" smtClean="0"/>
              <a:t> </a:t>
            </a:r>
            <a:r>
              <a:rPr lang="cs-CZ" dirty="0"/>
              <a:t>= dispozice = biologickým předpokladem pro </a:t>
            </a:r>
            <a:r>
              <a:rPr lang="cs-CZ" dirty="0" smtClean="0"/>
              <a:t>schopnosti.</a:t>
            </a:r>
            <a:endParaRPr lang="cs-CZ" dirty="0"/>
          </a:p>
          <a:p>
            <a:r>
              <a:rPr lang="cs-CZ" b="1" u="sng" dirty="0"/>
              <a:t>Stupně schopností</a:t>
            </a:r>
            <a:r>
              <a:rPr lang="cs-CZ" dirty="0"/>
              <a:t> : </a:t>
            </a:r>
            <a:endParaRPr lang="cs-CZ" dirty="0" smtClean="0"/>
          </a:p>
          <a:p>
            <a:pPr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nadání    </a:t>
            </a:r>
            <a:r>
              <a:rPr lang="cs-CZ" dirty="0" smtClean="0"/>
              <a:t> </a:t>
            </a:r>
            <a:r>
              <a:rPr lang="cs-CZ" dirty="0"/>
              <a:t>– nadprůměrné </a:t>
            </a:r>
            <a:r>
              <a:rPr lang="cs-CZ" dirty="0" smtClean="0"/>
              <a:t>výkony, </a:t>
            </a:r>
            <a:endParaRPr lang="cs-CZ" dirty="0"/>
          </a:p>
          <a:p>
            <a:pPr>
              <a:buNone/>
            </a:pPr>
            <a:r>
              <a:rPr lang="cs-CZ" dirty="0"/>
              <a:t>                    </a:t>
            </a:r>
            <a:r>
              <a:rPr lang="cs-CZ" b="1" dirty="0" smtClean="0"/>
              <a:t>talent</a:t>
            </a:r>
            <a:r>
              <a:rPr lang="cs-CZ" dirty="0" smtClean="0"/>
              <a:t>       – </a:t>
            </a:r>
            <a:r>
              <a:rPr lang="cs-CZ" dirty="0"/>
              <a:t>vynikající </a:t>
            </a:r>
            <a:r>
              <a:rPr lang="cs-CZ" dirty="0" smtClean="0"/>
              <a:t>výkony,</a:t>
            </a:r>
            <a:endParaRPr lang="cs-CZ" dirty="0"/>
          </a:p>
          <a:p>
            <a:pPr>
              <a:buNone/>
            </a:pPr>
            <a:r>
              <a:rPr lang="cs-CZ" dirty="0"/>
              <a:t>            </a:t>
            </a:r>
            <a:r>
              <a:rPr lang="cs-CZ" dirty="0" smtClean="0"/>
              <a:t>        </a:t>
            </a:r>
            <a:r>
              <a:rPr lang="cs-CZ" b="1" dirty="0" smtClean="0"/>
              <a:t>genialita </a:t>
            </a:r>
            <a:r>
              <a:rPr lang="cs-CZ" dirty="0" smtClean="0"/>
              <a:t> </a:t>
            </a:r>
            <a:r>
              <a:rPr lang="cs-CZ" dirty="0"/>
              <a:t>– mimořádné výkony (např. Mozart</a:t>
            </a:r>
            <a:r>
              <a:rPr lang="cs-CZ" dirty="0" smtClean="0"/>
              <a:t>…).</a:t>
            </a:r>
            <a:endParaRPr lang="cs-CZ" dirty="0"/>
          </a:p>
          <a:p>
            <a:pPr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Druhy schopností</a:t>
            </a:r>
            <a:r>
              <a:rPr lang="cs-CZ" dirty="0" smtClean="0"/>
              <a:t>: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357850"/>
          </a:xfrm>
        </p:spPr>
        <p:txBody>
          <a:bodyPr>
            <a:normAutofit fontScale="77500" lnSpcReduction="20000"/>
          </a:bodyPr>
          <a:lstStyle/>
          <a:p>
            <a:r>
              <a:rPr lang="cs-CZ" b="1" dirty="0" smtClean="0"/>
              <a:t>1)Inteligence</a:t>
            </a:r>
            <a:r>
              <a:rPr lang="cs-CZ" dirty="0" smtClean="0"/>
              <a:t> </a:t>
            </a:r>
            <a:r>
              <a:rPr lang="cs-CZ" dirty="0"/>
              <a:t>= označení pro rozsah poznávacích schopností</a:t>
            </a:r>
          </a:p>
          <a:p>
            <a:pPr>
              <a:buNone/>
            </a:pPr>
            <a:r>
              <a:rPr lang="cs-CZ" dirty="0"/>
              <a:t>        </a:t>
            </a:r>
            <a:r>
              <a:rPr lang="cs-CZ" dirty="0" smtClean="0"/>
              <a:t>                      </a:t>
            </a:r>
            <a:r>
              <a:rPr lang="cs-CZ" dirty="0"/>
              <a:t>= umožňuje nám učit se a získané používat…</a:t>
            </a:r>
          </a:p>
          <a:p>
            <a:pPr>
              <a:buNone/>
            </a:pPr>
            <a:r>
              <a:rPr lang="cs-CZ" dirty="0" smtClean="0"/>
              <a:t>                              </a:t>
            </a:r>
            <a:r>
              <a:rPr lang="cs-CZ" dirty="0"/>
              <a:t>= zkoumá se IQ testy, IQ= mentální věk</a:t>
            </a:r>
            <a:r>
              <a:rPr lang="cs-CZ" dirty="0" smtClean="0"/>
              <a:t>,                         IQ = </a:t>
            </a:r>
            <a:r>
              <a:rPr lang="cs-CZ" dirty="0"/>
              <a:t>inteligenční </a:t>
            </a:r>
            <a:r>
              <a:rPr lang="cs-CZ" dirty="0" smtClean="0"/>
              <a:t> kvocient</a:t>
            </a:r>
            <a:endParaRPr lang="cs-CZ" dirty="0"/>
          </a:p>
          <a:p>
            <a:r>
              <a:rPr lang="cs-CZ" dirty="0"/>
              <a:t>                       IQ 100 – průměr</a:t>
            </a:r>
          </a:p>
          <a:p>
            <a:r>
              <a:rPr lang="cs-CZ" dirty="0"/>
              <a:t>                       IQ 120 – nadprůměr</a:t>
            </a:r>
          </a:p>
          <a:p>
            <a:r>
              <a:rPr lang="cs-CZ" dirty="0"/>
              <a:t>                       IQ 80 – </a:t>
            </a:r>
            <a:r>
              <a:rPr lang="cs-CZ" dirty="0" smtClean="0"/>
              <a:t>podprůměr(70 hranič.pásmo </a:t>
            </a:r>
            <a:r>
              <a:rPr lang="cs-CZ" dirty="0"/>
              <a:t>defektu)</a:t>
            </a:r>
          </a:p>
          <a:p>
            <a:r>
              <a:rPr lang="cs-CZ" dirty="0"/>
              <a:t>                       IQ nad 120 – vysoká </a:t>
            </a:r>
            <a:r>
              <a:rPr lang="cs-CZ" dirty="0" smtClean="0"/>
              <a:t>inteligence</a:t>
            </a:r>
            <a:endParaRPr lang="cs-CZ" dirty="0"/>
          </a:p>
          <a:p>
            <a:r>
              <a:rPr lang="cs-CZ" b="1" u="sng" dirty="0"/>
              <a:t>Snížení intelektu</a:t>
            </a:r>
            <a:r>
              <a:rPr lang="cs-CZ" b="1" dirty="0"/>
              <a:t> </a:t>
            </a:r>
            <a:r>
              <a:rPr lang="cs-CZ" dirty="0"/>
              <a:t>– mentální </a:t>
            </a:r>
            <a:r>
              <a:rPr lang="cs-CZ" dirty="0" smtClean="0"/>
              <a:t>retardace.</a:t>
            </a:r>
            <a:endParaRPr lang="cs-CZ" dirty="0"/>
          </a:p>
          <a:p>
            <a:pPr>
              <a:buNone/>
            </a:pPr>
            <a:r>
              <a:rPr lang="cs-CZ" dirty="0"/>
              <a:t>3 znaky inteligenčního chování: </a:t>
            </a:r>
          </a:p>
          <a:p>
            <a:pPr>
              <a:buNone/>
            </a:pPr>
            <a:r>
              <a:rPr lang="cs-CZ" dirty="0" smtClean="0"/>
              <a:t>     1</a:t>
            </a:r>
            <a:r>
              <a:rPr lang="cs-CZ" dirty="0"/>
              <a:t>) dobrá orientace</a:t>
            </a:r>
            <a:r>
              <a:rPr lang="cs-CZ" dirty="0" smtClean="0"/>
              <a:t>, myšlení, soudnost, pohotové </a:t>
            </a:r>
            <a:r>
              <a:rPr lang="cs-CZ" dirty="0"/>
              <a:t>a přesné </a:t>
            </a:r>
            <a:r>
              <a:rPr lang="cs-CZ" dirty="0" smtClean="0"/>
              <a:t>  vyjadřování,</a:t>
            </a:r>
            <a:endParaRPr lang="cs-CZ" dirty="0"/>
          </a:p>
          <a:p>
            <a:pPr>
              <a:buNone/>
            </a:pPr>
            <a:r>
              <a:rPr lang="cs-CZ" dirty="0" smtClean="0"/>
              <a:t>     2</a:t>
            </a:r>
            <a:r>
              <a:rPr lang="cs-CZ" dirty="0"/>
              <a:t>) přesné vnímání a dobrá </a:t>
            </a:r>
            <a:r>
              <a:rPr lang="cs-CZ" dirty="0" smtClean="0"/>
              <a:t>paměť,</a:t>
            </a:r>
            <a:endParaRPr lang="cs-CZ" dirty="0"/>
          </a:p>
          <a:p>
            <a:pPr>
              <a:buNone/>
            </a:pPr>
            <a:r>
              <a:rPr lang="cs-CZ" dirty="0" smtClean="0"/>
              <a:t>     3</a:t>
            </a:r>
            <a:r>
              <a:rPr lang="cs-CZ" dirty="0"/>
              <a:t>) koncentrace (soustředění) na objekt, </a:t>
            </a:r>
            <a:r>
              <a:rPr lang="cs-CZ" dirty="0" smtClean="0"/>
              <a:t>činnost.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Inteligenci ovlivňuje: </a:t>
            </a:r>
          </a:p>
          <a:p>
            <a:pPr>
              <a:buNone/>
            </a:pPr>
            <a:r>
              <a:rPr lang="cs-CZ" dirty="0" smtClean="0"/>
              <a:t> - dědičnost,</a:t>
            </a:r>
          </a:p>
          <a:p>
            <a:pPr>
              <a:buNone/>
            </a:pPr>
            <a:r>
              <a:rPr lang="cs-CZ" dirty="0" smtClean="0"/>
              <a:t> - prostředí,</a:t>
            </a:r>
          </a:p>
          <a:p>
            <a:pPr>
              <a:buNone/>
            </a:pPr>
            <a:r>
              <a:rPr lang="cs-CZ" dirty="0" smtClean="0"/>
              <a:t>  - výchova,</a:t>
            </a:r>
          </a:p>
          <a:p>
            <a:pPr>
              <a:buNone/>
            </a:pPr>
            <a:r>
              <a:rPr lang="cs-CZ" dirty="0" smtClean="0"/>
              <a:t>  - výživa.</a:t>
            </a:r>
          </a:p>
          <a:p>
            <a:endParaRPr lang="cs-CZ" dirty="0"/>
          </a:p>
        </p:txBody>
      </p:sp>
      <p:sp>
        <p:nvSpPr>
          <p:cNvPr id="1026" name="AutoShape 2" descr="data:image/jpeg;base64,/9j/4AAQSkZJRgABAQAAAQABAAD/2wCEAAkGBg8PERMPDxAQFQ8QEBYQDxQSEBAQFA8QExwVFRcQEhYXGyYeGBojJRIVHy8sIycpLC04FR89NTA2NSYtOCkBCQoKBQUFDQUFDSkYEhgpKSkpKSkpKSkpKSkpKSkpKSkpKSkpKSkpKSkpKSkpKSkpKSkpKSkpKSkpKSkpKSkpKf/AABEIAK8BIAMBIgACEQEDEQH/xAAbAAADAQEBAQEAAAAAAAAAAAAABAUBAwIGB//EAEIQAAEDAgIGBwUGBQIHAQAAAAEAAgMEERIhBTE0dLKzBhMyQVFhcRQiM3KxIyRic4GRQkNSgqGS0RVTY6LBwvBE/8QAFAEBAAAAAAAAAAAAAAAAAAAAAP/EABQRAQAAAAAAAAAAAAAAAAAAAAD/2gAMAwEAAhEDEQA/AP2xCEIBCEIBCFiDUJKh03S1DnNgqIJXMzeI5Y5C0arkNJsO5OINQsQg1CxCDUJaTSUDWGV0sQia4tc8yNDGuDsBaXE2BxAt9cl7pquOUYo3se0GxLHBwBsDYkeRB/UIOyFzina8Esc1wDnMJaQbOYS1zTbvBBB8LLogEIWINQuZnaHBhc3G5pc1txic1uEOcBrIGNt/DEPFc6yvhhAdNLHG1zsLTI9rAXWJwgk5nI5eSBhCFynqGRgF72tBc1gLnBoL3kNa0X1kkgAd90HVC4S1sTC4OkY0sZ1r8T2twR5jrHXOTfddmcvdPgvGj9KU9S0vp5opWg2JikZIAddiWk2KBpCFiDULFqAQucE7JGh7HNcxwu1zSHNcD3gjIhEs7GWL3NaHODG4iBd7jZrRfWScgEHRCxagEIQgEIQgEIWXGrv/AN0GoWYhquLoQapvSOgkqKSop4nBsk1PJEwkkAOe0gXIzAztceKpIQfE1zq+R4fT0UkbYaSaNsb2UsLonGMhsVLO15Ny5seoYbNGdwFy0PFpGGQPfHVvp21YcGYn4nQvp3sNmTTvfhEmA2c7K97AXX3axB8Fo+j0m2SldI2rc4QwtnDpiGMOFwleHtmwFwJFxJG7EcOF1uz40bRaQaxrZmVzoGzRmf7eVlRK3q5muGHr3kYX9S5xieGvucLbA4v0BCD42h0fpMOgY903VTEOqC6YOfTMppJJI43kOzfKx0Mby24PVvJJvc70Ogr21BfUNqGxPphjbLI+QNqg8XAL5X4jZx95jY2G2Tchb7JYg/P49BaQDJoXtmMc9Tii6uTqxBTur8czHgPzc+J/WB2u2Jthb3nKjRekW42wunwS1EtJd07nGGklEOCtaXOJLo+rkA/iJlX2qEHwLdG6Rg9qtHM9kr6g0rYpTEYA+pc5zn2fd7nseHtcCHWjLRhLrutdFaesZBUMlLw/2hxpDOHvAiMcRaS0zPfhxGTIyX9NQ+kQghaaoamWGCMvdjNTF7S6mdJTXgu7HY48bW2sDZ1/BQ3U1dG5zuprZXtNT7SBVObHUwkv9mjpvtPcdnFm0NLQyTEST733KEH58zQ9aGsfG2sMohqBO58jmvvLNo97oaUySOcwGOGZrCXa23JBN16r6Cpe3qup0iKd9SXwvE8rp6amayG4t11y90geWYy7ALn+lq++Qg+AmodKGWctNUCRU9VYuwdQ6GQU8eJ1RhDw4xao8eJhJdhJLn4dE1kU0bWmodAJqSVxkndKcWGoFQbvcSBfqbgZZ5DWvsFqD5DpJoSeaokkZFjjENE7AXMAqPZ6mWaSnGI2vhLSMVgTYE2vbvoiSebSD6h9LNTxik6kGQN+9ESYmudhJw4Bewdn9q61wLr6hYg+f0JR1baiQTuk9npw9lM4yYvaBO/rcbxe5MTQyIYs+34r56KOvmbM6kNX1vW6QY98lR9k9jZZmQx04c8ta8FrQ04RhwuubEX/AEJYGgahbvyFszmSg+AqBMyaJjmaQFHLUP6qH2mT2hzW07i+7utx4MYaQC+9wTqObNHFpRgZFKyofI9+j3ukbKwsjZG6MVLXux67NdiABxYsr52+2LRrsLjVlq9EIPzmk0bpKMUjGxVLOobRB2GRxYWCQGpDg2ZsbbNLgQ5khdla3c/RUdcOqBZW9eJoTWyPqLwykTNL3QsxmzMOI+6GjCQCCcm/brUGBahCAQhCAQhCAUes0F1skrnEDEYXRuBOJjosYJtlqDzbMi51ZZ2EIIdPoiSLC572OEVLNEHBuB1nmJzW2A1ARHMm/vfqn9CbNBu8XA1MVPYf8jvoUvoTZoN3i4GoHUIQgn6bcRGyxI+80wyyyM0QIT4U/Tvw2b1Tc+JUAg1CEIJ0R++S7rDx1CoqbDtku6w8yoVJALCtWFBH0QfcfvNTz5k6kdEdh+9VXPmTyAU/pCfulTu0vA5PucACSQAMySbADxJUfpBpBjqSpwB7waaX3mRvLew7MPthI9CUFp2s+pWJc6RjvZxLCSbdY10Vz4AuAB/QlMIBJ1Z+3pfzZOTKnElV/HpfzZOTKgsoQhAKdRH7zU+kPC5UVNotpqfSDhcgpIQhBjkh0eP3Sm3aHgan3Kf0d2Sm3aHgagooQhBO04fcj3qn5saoKdpzsR71T82NUUGoQhAIQhByqew/5HfQpfQmzQbvFwNTFT2H/I76FL6E2aDd4uBqB1CEIJ2nfhs3qm58SoBT9O/DZvVNz4lQCDUIQgmw7ZLusPMqFSU2HbJd1h5lQqSAWFasKCNojsP3qq58yYqKkMsLFz3ZMYNbiNfoBfMnIftdKgqAyN5sS41dS1jRre4zz+6P2JJ1AAnuTlNTlt3PIMju0RqAGpjL6mi/65k5lB4ZRXIdNZ79YBHuRn8DT9T73pqHHpHslTu03A5UFO6RbJU7tNwOQUni9wdRJuPH1SZpTFnCBh/iiuA0/l9zHf8Aae+2sOO1n1KxBzgna8Ym6r2IIsWuGtrgcwR4Jar+PS/mycmVdKiFzXdbGLutZ7ch1rRq8g8dx/Q5WLeEszXzUjmm7TLJbWP5UwIIOYIsQQdVkFxCEIBTaLaan0g4XKkptFtNT6QcLkFJCEIMcp/R3ZKbdoeBqoOU/o7slNu0PA1BRQhCCbpzsR71T82NUVO052I96p+bGqKDUIQgEIQg5VPYf8jvoUvoTZoN3i4Gpip7D/kd9Cl9CbNBu8XA1A6hCEE7Tvw2b1Tc+JUAp+nfhs3qm58SoBBqEIQTYdsl3WHmVCpKbDtku6w8yoVJALzI8NBc4gNAJJOQAGZJXpJTfav6v+XHZ0v4n9pkfoMnH+zuJQStAR4mvlde7qipDARYxsM8pIt/USLn0A7lWSOiOw/eqrnzJ5AKd0i2Sp3abgcqKndItkqd2m4HIKTtZ9SsWu1n1KxAKRXgRVNNJe0b5n9YO5rzFIBL5Dud+h7jeuka1gM1KCAQZZAQRcEGGXIhBaQk6JxYTC4klgvGTmXxahc95b2T/af4k4gFNotpqfSDhcqSm0W01PpBwuQUkIQgxyn9Hdkpt2h4Gqg5T+juyU27Q8DUFFCEIJunOxHvVPzY1RU7TnYj3qn5saooNQhCAQhCDlU9h/yO+hS+hNmg3eLgamKnsP8Akd9Cl9CbNBu8XA1A6hCEE7Tvw2b1Tc+JUAp+nfhs3qm58SoBBqEIQTYdsl3WHmVCpKbDtku6w8yoVFzgASSAALknIADvKDhV1BaA1gBkecMYOq/e534RrP7ayF6p6cRtwgk6y4nW5xzLj5kklcaJpeTM4EF4tGCLFsQzGXcXdo+rQeymygjaI7D96qufMnkjojsP3qq58yeQCndItkqd2m4HKip3SLZKndpuByCk7WfUrFrtZ9SsQCSq/j0v5snJlTqSq/j0v5snJlQUaynLgCwgSMOKMnVfUWu/CRkf31gL1TVAkbiFxrDgdbHDIsd5hdklP9k/rP4JLMl/C7UyX6NP9vc1A6ptFtNT6QcLlSU2i2mp9IOFyCkhCEGOU/o7slNu0PA1UHKf0d2Sm3aHgagooQhBN052I96p+bGqKnac7Ee9U/NjVFBqEIQCEIQcqnsP+R30KX0Js0G7xcDUxU9h/wAjvoUvoTZoN3i4GoHUIQgnad+GzeqbnxKgFP078Nm9U3PiVAINQhCCbDtku6w8yoXWf7V/Vfy2WdN4OOtsX0cfLCNTknLUFlXIGi8j6aFsbe4nHUXLvBo1k/8Aki9Olp+rbhvc3LnOOt7zm5x9T+2ruQdlhWrCgjaI7D96qufMnkjojsP3qq58yeQCndItkqd2m4HKip3SLZKndpuByCk7WfUrFrtZ9SsQCSq/j0v5snJlTqSq/j0v5snJlQWV5ewOBa4AtIIIOYIORBXpCBSieWkwvJLmC7SczJEey4+JHZPmL/xBcKLaan0g4XJqrpy6zmECRhuwnUb62O/CdR/Q6wEhomoEk9S4AjKEOadbHBrgWu8x/wDZFBXQhCDHKf0d2Sm3aHgaqDlP6O7JTbtDwNQUUIQgm6c7Ee9U/NjVFTtOdiPeqfmxqig1CEIBCEIOVT2H/I76FL6E2aDd4uBqYqew/wCR30KX0Js0G7xcDUDqEIQTtO/DZvVNz4lQCn6d+GzeqbnxKgEGrxLK1jS5xs1ou4+AHevaRaevcHfyGOu3/rPGp/yNOrxIvqAxAno9rjWSySCznUsOFpteNnWVFmHzyBPn6BWlNh2yXdYeZUKkgFhWrCgjaI7D96qufMnkjojsP3qq58yeQCndItkqd2m4HKip3SLZKndpuByCk7WfUrFrtZ9SsQCSq/j0v5snJlTqSq/j0v5snJlQWUIQgFCY8xVdTL/LtAJh/SMLrTfpqPl8quqbRbTU+kHC5BSQkYT1LhEfhuNoT/Sf+S7/ANfLLWBieQY5T+juyU27Q8DVQcp/R3ZKbdoeBqCihCEE3TnYj3qn5saoqdpzsR71T82NUUGoQhAIQhByqew/5HfQpfQmzQbvFwNTFT2H/I76FL6E2aDd4uBqB1CEIJ2nfhs3qm58SoBTdPvAiaSQAKmmJJNgAJosyV096oFs2wHXe7XzDwA1tYfPM+QzIDnGo90fAGTnD+d4saf6PE9+oZXJeAtkNQ1eSGtAFgLAZADKw8AtQTYdsl3WHmVCpKbDtku6w8yoVJALCtWFBG0R2H71Vc+ZPJHRHYfvVVz5k8gFO6RbJU7tNwOVFTukWyVO7TcDkFJ2s+pWLXaz6lYgElV/HpfzZOTKnUlV/HpfzZOTKgsoQhAKbRbTU+kHC5UlNotpqfSDhcgemha9pY4XaRY936gjUe+41WS8M7mOEUpvfKKTIdZ+F1sg/wDw61x3gOLnPA17S14u06x/m48D35arIPZU/o7slNu0PA1evaHQ+7Mbx6my+HlN4H8Wo99jr89Hdkpt2h4GoKKEIQTdOdiPeqfmxqip2nOxHvVPzY1RQahCEAhCXlrA04cMpP4Ynkf6rYf8oPdT2H/I76FL6E2aDd4uBq81FW8sdhglzY7tGJo1H8ZP+EvodlQaeAHq47QRjU+V3ZbrBwgH90FdKP0gCS2IGR4yOEjC0+D36h6ZnyWf8Na74rnyeT3WZ/obZp/UFNMYAAAAAMgALADwAQRtM0riyN0rrkVVMQxvuxt+2i7tbz5uy8AFaCn6d+GzeqbnxKgEGoQhBNh2yXdYeZUKkp0Q++S7rDx1CooBYVqwoI2iOw/eqrnzJ5JaIBwPy/8A01PPmTtkAp3SLZKndpuByo2U/pC0+yVOR2aXgcgou1n1Kxa4Zn1KyyASVX8el/Nk5Mqdsk6sHr6XL+bJyZUFhCEIBTaLaan0g4XKkp1EPvNT6Q8LkFFCEIPLhkovR+nkjpKYxG7fZoiY3nLsN+G7Wz0Nx6K25IdHh90pt2h4GoO8VewkMddkh1MeMJPy9z/7SUyvEsTXgtc0OadYcA4H1BS//D8PwpJGeV+sb/pfew+WyDhpzsR71T82NUVF017QGR3Ebx7VTm7ccZylZ/CcQ/yFQ9teNcE36dS76PQNoWNNwDYi4vY5EeRWoBYtQgV0hPKxhdDH1j7gYcWHInN3nYd3eso6mV5eJIsAB9wlwdizcO7yDT/fbuKbQgEIQgTrZ5mkdVEHjA5zruwnE0e60eJJI/QO8ge9NI5zQXtwuOtt72zNv3yPlddUIBCEIJcWkKous6ls3rS2/Wg/Z3aA+1vAud/ZbWQqa1CAXCtlexhdGzG8Ws29r5i9stdrn9F3QgSoaqd5Ilg6sBrSPtA/3jrblkbeITqEIBJ1tVKwgRxGQFjyfew2e0XY0k5DEcr9ycQgQpaydzw18GFlnHFjvqNm5WyuM7ax3p9CEApxrp8vu5P2sjD71vs2tcWS3I1OIa3yxX7lRQgXopnvZikZgdcjDe+Q1HyumEIQc6h7mtcWjE4NJa3+ogZN/VT36SqP4aVx9xjs3Ws91sTNWdrm9v8Ae1RCDywkgEixIBIuDY+FwvSEIFqmd7XMDYy5ri4PIv8AZgNJDvO5AH9yXo66oc5okp8DTfE7GDaxkANrd4bHlr+0/CVRQgEIQgnVdfOwyCOmdJgwdXZ7WCQOBLs3Wzba2V74h52YoqiR5d1kRYGus27g7GM8/p5Z+SZQg+XZp+pLWuIaIiAZJhDJIIs6sOBa0526mFvljudYtR0HpOWcu6wNBEMEha0dh8rXFzTn5A55jEq6EH/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1652588"/>
            <a:ext cx="5667375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28" name="AutoShape 4" descr="data:image/jpeg;base64,/9j/4AAQSkZJRgABAQAAAQABAAD/2wCEAAkGBg8PERMPDxAQFQ8QEBYQDxQSEBAQFA8QExwVFRcQEhYXGyYeGBojJRIVHy8sIycpLC04FR89NTA2NSYtOCkBCQoKBQUFDQUFDSkYEhgpKSkpKSkpKSkpKSkpKSkpKSkpKSkpKSkpKSkpKSkpKSkpKSkpKSkpKSkpKSkpKSkpKf/AABEIAK8BIAMBIgACEQEDEQH/xAAbAAADAQEBAQEAAAAAAAAAAAAABAUBAwIGB//EAEIQAAEDAgIGBwUGBQIHAQAAAAEAAgMEERIhBTE0dLKzBhMyQVFhcRQiM3KxIyRic4GRQkNSgqGS0RVTY6LBwvBE/8QAFAEBAAAAAAAAAAAAAAAAAAAAAP/EABQRAQAAAAAAAAAAAAAAAAAAAAD/2gAMAwEAAhEDEQA/AP2xCEIBCEIBCFiDUJKh03S1DnNgqIJXMzeI5Y5C0arkNJsO5OINQsQg1CxCDUJaTSUDWGV0sQia4tc8yNDGuDsBaXE2BxAt9cl7pquOUYo3se0GxLHBwBsDYkeRB/UIOyFzina8Esc1wDnMJaQbOYS1zTbvBBB8LLogEIWINQuZnaHBhc3G5pc1txic1uEOcBrIGNt/DEPFc6yvhhAdNLHG1zsLTI9rAXWJwgk5nI5eSBhCFynqGRgF72tBc1gLnBoL3kNa0X1kkgAd90HVC4S1sTC4OkY0sZ1r8T2twR5jrHXOTfddmcvdPgvGj9KU9S0vp5opWg2JikZIAddiWk2KBpCFiDULFqAQucE7JGh7HNcxwu1zSHNcD3gjIhEs7GWL3NaHODG4iBd7jZrRfWScgEHRCxagEIQgEIQgEIWXGrv/AN0GoWYhquLoQapvSOgkqKSop4nBsk1PJEwkkAOe0gXIzAztceKpIQfE1zq+R4fT0UkbYaSaNsb2UsLonGMhsVLO15Ny5seoYbNGdwFy0PFpGGQPfHVvp21YcGYn4nQvp3sNmTTvfhEmA2c7K97AXX3axB8Fo+j0m2SldI2rc4QwtnDpiGMOFwleHtmwFwJFxJG7EcOF1uz40bRaQaxrZmVzoGzRmf7eVlRK3q5muGHr3kYX9S5xieGvucLbA4v0BCD42h0fpMOgY903VTEOqC6YOfTMppJJI43kOzfKx0Mby24PVvJJvc70Ogr21BfUNqGxPphjbLI+QNqg8XAL5X4jZx95jY2G2Tchb7JYg/P49BaQDJoXtmMc9Tii6uTqxBTur8czHgPzc+J/WB2u2Jthb3nKjRekW42wunwS1EtJd07nGGklEOCtaXOJLo+rkA/iJlX2qEHwLdG6Rg9qtHM9kr6g0rYpTEYA+pc5zn2fd7nseHtcCHWjLRhLrutdFaesZBUMlLw/2hxpDOHvAiMcRaS0zPfhxGTIyX9NQ+kQghaaoamWGCMvdjNTF7S6mdJTXgu7HY48bW2sDZ1/BQ3U1dG5zuprZXtNT7SBVObHUwkv9mjpvtPcdnFm0NLQyTEST733KEH58zQ9aGsfG2sMohqBO58jmvvLNo97oaUySOcwGOGZrCXa23JBN16r6Cpe3qup0iKd9SXwvE8rp6amayG4t11y90geWYy7ALn+lq++Qg+AmodKGWctNUCRU9VYuwdQ6GQU8eJ1RhDw4xao8eJhJdhJLn4dE1kU0bWmodAJqSVxkndKcWGoFQbvcSBfqbgZZ5DWvsFqD5DpJoSeaokkZFjjENE7AXMAqPZ6mWaSnGI2vhLSMVgTYE2vbvoiSebSD6h9LNTxik6kGQN+9ESYmudhJw4Bewdn9q61wLr6hYg+f0JR1baiQTuk9npw9lM4yYvaBO/rcbxe5MTQyIYs+34r56KOvmbM6kNX1vW6QY98lR9k9jZZmQx04c8ta8FrQ04RhwuubEX/AEJYGgahbvyFszmSg+AqBMyaJjmaQFHLUP6qH2mT2hzW07i+7utx4MYaQC+9wTqObNHFpRgZFKyofI9+j3ukbKwsjZG6MVLXux67NdiABxYsr52+2LRrsLjVlq9EIPzmk0bpKMUjGxVLOobRB2GRxYWCQGpDg2ZsbbNLgQ5khdla3c/RUdcOqBZW9eJoTWyPqLwykTNL3QsxmzMOI+6GjCQCCcm/brUGBahCAQhCAQhCAUes0F1skrnEDEYXRuBOJjosYJtlqDzbMi51ZZ2EIIdPoiSLC572OEVLNEHBuB1nmJzW2A1ARHMm/vfqn9CbNBu8XA1MVPYf8jvoUvoTZoN3i4GoHUIQgn6bcRGyxI+80wyyyM0QIT4U/Tvw2b1Tc+JUAg1CEIJ0R++S7rDx1CoqbDtku6w8yoVJALCtWFBH0QfcfvNTz5k6kdEdh+9VXPmTyAU/pCfulTu0vA5PucACSQAMySbADxJUfpBpBjqSpwB7waaX3mRvLew7MPthI9CUFp2s+pWJc6RjvZxLCSbdY10Vz4AuAB/QlMIBJ1Z+3pfzZOTKnElV/HpfzZOTKgsoQhAKdRH7zU+kPC5UVNotpqfSDhcgpIQhBjkh0eP3Sm3aHgan3Kf0d2Sm3aHgagooQhBO04fcj3qn5saoKdpzsR71T82NUUGoQhAIQhByqew/5HfQpfQmzQbvFwNTFT2H/I76FL6E2aDd4uBqB1CEIJ2nfhs3qm58SoBT9O/DZvVNz4lQCDUIQgmw7ZLusPMqFSU2HbJd1h5lQqSAWFasKCNojsP3qq58yYqKkMsLFz3ZMYNbiNfoBfMnIftdKgqAyN5sS41dS1jRre4zz+6P2JJ1AAnuTlNTlt3PIMju0RqAGpjL6mi/65k5lB4ZRXIdNZ79YBHuRn8DT9T73pqHHpHslTu03A5UFO6RbJU7tNwOQUni9wdRJuPH1SZpTFnCBh/iiuA0/l9zHf8Aae+2sOO1n1KxBzgna8Ym6r2IIsWuGtrgcwR4Jar+PS/mycmVdKiFzXdbGLutZ7ch1rRq8g8dx/Q5WLeEszXzUjmm7TLJbWP5UwIIOYIsQQdVkFxCEIBTaLaan0g4XKkptFtNT6QcLkFJCEIMcp/R3ZKbdoeBqoOU/o7slNu0PA1BRQhCCbpzsR71T82NUVO052I96p+bGqKDUIQgEIQg5VPYf8jvoUvoTZoN3i4Gpip7D/kd9Cl9CbNBu8XA1A6hCEE7Tvw2b1Tc+JUAp+nfhs3qm58SoBBqEIQTYdsl3WHmVCpKbDtku6w8yoVJALzI8NBc4gNAJJOQAGZJXpJTfav6v+XHZ0v4n9pkfoMnH+zuJQStAR4mvlde7qipDARYxsM8pIt/USLn0A7lWSOiOw/eqrnzJ5AKd0i2Sp3abgcqKndItkqd2m4HIKTtZ9SsWu1n1KxAKRXgRVNNJe0b5n9YO5rzFIBL5Dud+h7jeuka1gM1KCAQZZAQRcEGGXIhBaQk6JxYTC4klgvGTmXxahc95b2T/af4k4gFNotpqfSDhcqSm0W01PpBwuQUkIQgxyn9Hdkpt2h4Gqg5T+juyU27Q8DUFFCEIJunOxHvVPzY1RU7TnYj3qn5saooNQhCAQhCDlU9h/yO+hS+hNmg3eLgamKnsP8Akd9Cl9CbNBu8XA1A6hCEE7Tvw2b1Tc+JUAp+nfhs3qm58SoBBqEIQTYdsl3WHmVCpKbDtku6w8yoVFzgASSAALknIADvKDhV1BaA1gBkecMYOq/e534RrP7ayF6p6cRtwgk6y4nW5xzLj5kklcaJpeTM4EF4tGCLFsQzGXcXdo+rQeymygjaI7D96qufMnkjojsP3qq58yeQCndItkqd2m4HKip3SLZKndpuByCk7WfUrFrtZ9SsQCSq/j0v5snJlTqSq/j0v5snJlQUaynLgCwgSMOKMnVfUWu/CRkf31gL1TVAkbiFxrDgdbHDIsd5hdklP9k/rP4JLMl/C7UyX6NP9vc1A6ptFtNT6QcLlSU2i2mp9IOFyCkhCEGOU/o7slNu0PA1UHKf0d2Sm3aHgagooQhBN052I96p+bGqKnac7Ee9U/NjVFBqEIQCEIQcqnsP+R30KX0Js0G7xcDUxU9h/wAjvoUvoTZoN3i4GoHUIQgnad+GzeqbnxKgFP078Nm9U3PiVAINQhCCbDtku6w8yoXWf7V/Vfy2WdN4OOtsX0cfLCNTknLUFlXIGi8j6aFsbe4nHUXLvBo1k/8Aki9Olp+rbhvc3LnOOt7zm5x9T+2ruQdlhWrCgjaI7D96qufMnkjojsP3qq58yeQCndItkqd2m4HKip3SLZKndpuByCk7WfUrFrtZ9SsQCSq/j0v5snJlTqSq/j0v5snJlQWV5ewOBa4AtIIIOYIORBXpCBSieWkwvJLmC7SczJEey4+JHZPmL/xBcKLaan0g4XJqrpy6zmECRhuwnUb62O/CdR/Q6wEhomoEk9S4AjKEOadbHBrgWu8x/wDZFBXQhCDHKf0d2Sm3aHgaqDlP6O7JTbtDwNQUUIQgm6c7Ee9U/NjVFTtOdiPeqfmxqig1CEIBCEIOVT2H/I76FL6E2aDd4uBqYqew/wCR30KX0Js0G7xcDUDqEIQTtO/DZvVNz4lQCn6d+GzeqbnxKgEGrxLK1jS5xs1ou4+AHevaRaevcHfyGOu3/rPGp/yNOrxIvqAxAno9rjWSySCznUsOFpteNnWVFmHzyBPn6BWlNh2yXdYeZUKkgFhWrCgjaI7D96qufMnkjojsP3qq58yeQCndItkqd2m4HKip3SLZKndpuByCk7WfUrFrtZ9SsQCSq/j0v5snJlTqSq/j0v5snJlQWUIQgFCY8xVdTL/LtAJh/SMLrTfpqPl8quqbRbTU+kHC5BSQkYT1LhEfhuNoT/Sf+S7/ANfLLWBieQY5T+juyU27Q8DVQcp/R3ZKbdoeBqCihCEE3TnYj3qn5saoqdpzsR71T82NUUGoQhAIQhByqew/5HfQpfQmzQbvFwNTFT2H/I76FL6E2aDd4uBqB1CEIJ2nfhs3qm58SoBTdPvAiaSQAKmmJJNgAJosyV096oFs2wHXe7XzDwA1tYfPM+QzIDnGo90fAGTnD+d4saf6PE9+oZXJeAtkNQ1eSGtAFgLAZADKw8AtQTYdsl3WHmVCpKbDtku6w8yoVJALCtWFBG0R2H71Vc+ZPJHRHYfvVVz5k8gFO6RbJU7tNwOVFTukWyVO7TcDkFJ2s+pWLXaz6lYgElV/HpfzZOTKnUlV/HpfzZOTKgsoQhAKbRbTU+kHC5UlNotpqfSDhcgemha9pY4XaRY936gjUe+41WS8M7mOEUpvfKKTIdZ+F1sg/wDw61x3gOLnPA17S14u06x/m48D35arIPZU/o7slNu0PA1evaHQ+7Mbx6my+HlN4H8Wo99jr89Hdkpt2h4GoKKEIQTdOdiPeqfmxqip2nOxHvVPzY1RQahCEAhCXlrA04cMpP4Ynkf6rYf8oPdT2H/I76FL6E2aDd4uBq81FW8sdhglzY7tGJo1H8ZP+EvodlQaeAHq47QRjU+V3ZbrBwgH90FdKP0gCS2IGR4yOEjC0+D36h6ZnyWf8Na74rnyeT3WZ/obZp/UFNMYAAAAAMgALADwAQRtM0riyN0rrkVVMQxvuxt+2i7tbz5uy8AFaCn6d+GzeqbnxKgEGoQhBNh2yXdYeZUKkp0Q++S7rDx1CooBYVqwoI2iOw/eqrnzJ5JaIBwPy/8A01PPmTtkAp3SLZKndpuByo2U/pC0+yVOR2aXgcgou1n1Kxa4Zn1KyyASVX8el/Nk5Mqdsk6sHr6XL+bJyZUFhCEIBTaLaan0g4XKkp1EPvNT6Q8LkFFCEIPLhkovR+nkjpKYxG7fZoiY3nLsN+G7Wz0Nx6K25IdHh90pt2h4GoO8VewkMddkh1MeMJPy9z/7SUyvEsTXgtc0OadYcA4H1BS//D8PwpJGeV+sb/pfew+WyDhpzsR71T82NUVF017QGR3Ebx7VTm7ccZylZ/CcQ/yFQ9teNcE36dS76PQNoWNNwDYi4vY5EeRWoBYtQgV0hPKxhdDH1j7gYcWHInN3nYd3eso6mV5eJIsAB9wlwdizcO7yDT/fbuKbQgEIQgTrZ5mkdVEHjA5zruwnE0e60eJJI/QO8ge9NI5zQXtwuOtt72zNv3yPlddUIBCEIJcWkKous6ls3rS2/Wg/Z3aA+1vAud/ZbWQqa1CAXCtlexhdGzG8Ws29r5i9stdrn9F3QgSoaqd5Ilg6sBrSPtA/3jrblkbeITqEIBJ1tVKwgRxGQFjyfew2e0XY0k5DEcr9ycQgQpaydzw18GFlnHFjvqNm5WyuM7ax3p9CEApxrp8vu5P2sjD71vs2tcWS3I1OIa3yxX7lRQgXopnvZikZgdcjDe+Q1HyumEIQc6h7mtcWjE4NJa3+ogZN/VT36SqP4aVx9xjs3Ws91sTNWdrm9v8Ae1RCDywkgEixIBIuDY+FwvSEIFqmd7XMDYy5ri4PIv8AZgNJDvO5AH9yXo66oc5okp8DTfE7GDaxkANrd4bHlr+0/CVRQgEIQgnVdfOwyCOmdJgwdXZ7WCQOBLs3Wzba2V74h52YoqiR5d1kRYGus27g7GM8/p5Z+SZQg+XZp+pLWuIaIiAZJhDJIIs6sOBa0526mFvljudYtR0HpOWcu6wNBEMEha0dh8rXFzTn5A55jEq6EH/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1652588"/>
            <a:ext cx="5667375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0" name="AutoShape 6" descr="data:image/jpeg;base64,/9j/4AAQSkZJRgABAQAAAQABAAD/2wCEAAkGBg8PERMPDxAQFQ8QEBYQDxQSEBAQFA8QExwVFRcQEhYXGyYeGBojJRIVHy8sIycpLC04FR89NTA2NSYtOCkBCQoKBQUFDQUFDSkYEhgpKSkpKSkpKSkpKSkpKSkpKSkpKSkpKSkpKSkpKSkpKSkpKSkpKSkpKSkpKSkpKSkpKf/AABEIAK8BIAMBIgACEQEDEQH/xAAbAAADAQEBAQEAAAAAAAAAAAAABAUBAwIGB//EAEIQAAEDAgIGBwUGBQIHAQAAAAEAAgMEERIhBTE0dLKzBhMyQVFhcRQiM3KxIyRic4GRQkNSgqGS0RVTY6LBwvBE/8QAFAEBAAAAAAAAAAAAAAAAAAAAAP/EABQRAQAAAAAAAAAAAAAAAAAAAAD/2gAMAwEAAhEDEQA/AP2xCEIBCEIBCFiDUJKh03S1DnNgqIJXMzeI5Y5C0arkNJsO5OINQsQg1CxCDUJaTSUDWGV0sQia4tc8yNDGuDsBaXE2BxAt9cl7pquOUYo3se0GxLHBwBsDYkeRB/UIOyFzina8Esc1wDnMJaQbOYS1zTbvBBB8LLogEIWINQuZnaHBhc3G5pc1txic1uEOcBrIGNt/DEPFc6yvhhAdNLHG1zsLTI9rAXWJwgk5nI5eSBhCFynqGRgF72tBc1gLnBoL3kNa0X1kkgAd90HVC4S1sTC4OkY0sZ1r8T2twR5jrHXOTfddmcvdPgvGj9KU9S0vp5opWg2JikZIAddiWk2KBpCFiDULFqAQucE7JGh7HNcxwu1zSHNcD3gjIhEs7GWL3NaHODG4iBd7jZrRfWScgEHRCxagEIQgEIQgEIWXGrv/AN0GoWYhquLoQapvSOgkqKSop4nBsk1PJEwkkAOe0gXIzAztceKpIQfE1zq+R4fT0UkbYaSaNsb2UsLonGMhsVLO15Ny5seoYbNGdwFy0PFpGGQPfHVvp21YcGYn4nQvp3sNmTTvfhEmA2c7K97AXX3axB8Fo+j0m2SldI2rc4QwtnDpiGMOFwleHtmwFwJFxJG7EcOF1uz40bRaQaxrZmVzoGzRmf7eVlRK3q5muGHr3kYX9S5xieGvucLbA4v0BCD42h0fpMOgY903VTEOqC6YOfTMppJJI43kOzfKx0Mby24PVvJJvc70Ogr21BfUNqGxPphjbLI+QNqg8XAL5X4jZx95jY2G2Tchb7JYg/P49BaQDJoXtmMc9Tii6uTqxBTur8czHgPzc+J/WB2u2Jthb3nKjRekW42wunwS1EtJd07nGGklEOCtaXOJLo+rkA/iJlX2qEHwLdG6Rg9qtHM9kr6g0rYpTEYA+pc5zn2fd7nseHtcCHWjLRhLrutdFaesZBUMlLw/2hxpDOHvAiMcRaS0zPfhxGTIyX9NQ+kQghaaoamWGCMvdjNTF7S6mdJTXgu7HY48bW2sDZ1/BQ3U1dG5zuprZXtNT7SBVObHUwkv9mjpvtPcdnFm0NLQyTEST733KEH58zQ9aGsfG2sMohqBO58jmvvLNo97oaUySOcwGOGZrCXa23JBN16r6Cpe3qup0iKd9SXwvE8rp6amayG4t11y90geWYy7ALn+lq++Qg+AmodKGWctNUCRU9VYuwdQ6GQU8eJ1RhDw4xao8eJhJdhJLn4dE1kU0bWmodAJqSVxkndKcWGoFQbvcSBfqbgZZ5DWvsFqD5DpJoSeaokkZFjjENE7AXMAqPZ6mWaSnGI2vhLSMVgTYE2vbvoiSebSD6h9LNTxik6kGQN+9ESYmudhJw4Bewdn9q61wLr6hYg+f0JR1baiQTuk9npw9lM4yYvaBO/rcbxe5MTQyIYs+34r56KOvmbM6kNX1vW6QY98lR9k9jZZmQx04c8ta8FrQ04RhwuubEX/AEJYGgahbvyFszmSg+AqBMyaJjmaQFHLUP6qH2mT2hzW07i+7utx4MYaQC+9wTqObNHFpRgZFKyofI9+j3ukbKwsjZG6MVLXux67NdiABxYsr52+2LRrsLjVlq9EIPzmk0bpKMUjGxVLOobRB2GRxYWCQGpDg2ZsbbNLgQ5khdla3c/RUdcOqBZW9eJoTWyPqLwykTNL3QsxmzMOI+6GjCQCCcm/brUGBahCAQhCAQhCAUes0F1skrnEDEYXRuBOJjosYJtlqDzbMi51ZZ2EIIdPoiSLC572OEVLNEHBuB1nmJzW2A1ARHMm/vfqn9CbNBu8XA1MVPYf8jvoUvoTZoN3i4GoHUIQgn6bcRGyxI+80wyyyM0QIT4U/Tvw2b1Tc+JUAg1CEIJ0R++S7rDx1CoqbDtku6w8yoVJALCtWFBH0QfcfvNTz5k6kdEdh+9VXPmTyAU/pCfulTu0vA5PucACSQAMySbADxJUfpBpBjqSpwB7waaX3mRvLew7MPthI9CUFp2s+pWJc6RjvZxLCSbdY10Vz4AuAB/QlMIBJ1Z+3pfzZOTKnElV/HpfzZOTKgsoQhAKdRH7zU+kPC5UVNotpqfSDhcgpIQhBjkh0eP3Sm3aHgan3Kf0d2Sm3aHgagooQhBO04fcj3qn5saoKdpzsR71T82NUUGoQhAIQhByqew/5HfQpfQmzQbvFwNTFT2H/I76FL6E2aDd4uBqB1CEIJ2nfhs3qm58SoBT9O/DZvVNz4lQCDUIQgmw7ZLusPMqFSU2HbJd1h5lQqSAWFasKCNojsP3qq58yYqKkMsLFz3ZMYNbiNfoBfMnIftdKgqAyN5sS41dS1jRre4zz+6P2JJ1AAnuTlNTlt3PIMju0RqAGpjL6mi/65k5lB4ZRXIdNZ79YBHuRn8DT9T73pqHHpHslTu03A5UFO6RbJU7tNwOQUni9wdRJuPH1SZpTFnCBh/iiuA0/l9zHf8Aae+2sOO1n1KxBzgna8Ym6r2IIsWuGtrgcwR4Jar+PS/mycmVdKiFzXdbGLutZ7ch1rRq8g8dx/Q5WLeEszXzUjmm7TLJbWP5UwIIOYIsQQdVkFxCEIBTaLaan0g4XKkptFtNT6QcLkFJCEIMcp/R3ZKbdoeBqoOU/o7slNu0PA1BRQhCCbpzsR71T82NUVO052I96p+bGqKDUIQgEIQg5VPYf8jvoUvoTZoN3i4Gpip7D/kd9Cl9CbNBu8XA1A6hCEE7Tvw2b1Tc+JUAp+nfhs3qm58SoBBqEIQTYdsl3WHmVCpKbDtku6w8yoVJALzI8NBc4gNAJJOQAGZJXpJTfav6v+XHZ0v4n9pkfoMnH+zuJQStAR4mvlde7qipDARYxsM8pIt/USLn0A7lWSOiOw/eqrnzJ5AKd0i2Sp3abgcqKndItkqd2m4HIKTtZ9SsWu1n1KxAKRXgRVNNJe0b5n9YO5rzFIBL5Dud+h7jeuka1gM1KCAQZZAQRcEGGXIhBaQk6JxYTC4klgvGTmXxahc95b2T/af4k4gFNotpqfSDhcqSm0W01PpBwuQUkIQgxyn9Hdkpt2h4Gqg5T+juyU27Q8DUFFCEIJunOxHvVPzY1RU7TnYj3qn5saooNQhCAQhCDlU9h/yO+hS+hNmg3eLgamKnsP8Akd9Cl9CbNBu8XA1A6hCEE7Tvw2b1Tc+JUAp+nfhs3qm58SoBBqEIQTYdsl3WHmVCpKbDtku6w8yoVFzgASSAALknIADvKDhV1BaA1gBkecMYOq/e534RrP7ayF6p6cRtwgk6y4nW5xzLj5kklcaJpeTM4EF4tGCLFsQzGXcXdo+rQeymygjaI7D96qufMnkjojsP3qq58yeQCndItkqd2m4HKip3SLZKndpuByCk7WfUrFrtZ9SsQCSq/j0v5snJlTqSq/j0v5snJlQUaynLgCwgSMOKMnVfUWu/CRkf31gL1TVAkbiFxrDgdbHDIsd5hdklP9k/rP4JLMl/C7UyX6NP9vc1A6ptFtNT6QcLlSU2i2mp9IOFyCkhCEGOU/o7slNu0PA1UHKf0d2Sm3aHgagooQhBN052I96p+bGqKnac7Ee9U/NjVFBqEIQCEIQcqnsP+R30KX0Js0G7xcDUxU9h/wAjvoUvoTZoN3i4GoHUIQgnad+GzeqbnxKgFP078Nm9U3PiVAINQhCCbDtku6w8yoXWf7V/Vfy2WdN4OOtsX0cfLCNTknLUFlXIGi8j6aFsbe4nHUXLvBo1k/8Aki9Olp+rbhvc3LnOOt7zm5x9T+2ruQdlhWrCgjaI7D96qufMnkjojsP3qq58yeQCndItkqd2m4HKip3SLZKndpuByCk7WfUrFrtZ9SsQCSq/j0v5snJlTqSq/j0v5snJlQWV5ewOBa4AtIIIOYIORBXpCBSieWkwvJLmC7SczJEey4+JHZPmL/xBcKLaan0g4XJqrpy6zmECRhuwnUb62O/CdR/Q6wEhomoEk9S4AjKEOadbHBrgWu8x/wDZFBXQhCDHKf0d2Sm3aHgaqDlP6O7JTbtDwNQUUIQgm6c7Ee9U/NjVFTtOdiPeqfmxqig1CEIBCEIOVT2H/I76FL6E2aDd4uBqYqew/wCR30KX0Js0G7xcDUDqEIQTtO/DZvVNz4lQCn6d+GzeqbnxKgEGrxLK1jS5xs1ou4+AHevaRaevcHfyGOu3/rPGp/yNOrxIvqAxAno9rjWSySCznUsOFpteNnWVFmHzyBPn6BWlNh2yXdYeZUKkgFhWrCgjaI7D96qufMnkjojsP3qq58yeQCndItkqd2m4HKip3SLZKndpuByCk7WfUrFrtZ9SsQCSq/j0v5snJlTqSq/j0v5snJlQWUIQgFCY8xVdTL/LtAJh/SMLrTfpqPl8quqbRbTU+kHC5BSQkYT1LhEfhuNoT/Sf+S7/ANfLLWBieQY5T+juyU27Q8DVQcp/R3ZKbdoeBqCihCEE3TnYj3qn5saoqdpzsR71T82NUUGoQhAIQhByqew/5HfQpfQmzQbvFwNTFT2H/I76FL6E2aDd4uBqB1CEIJ2nfhs3qm58SoBTdPvAiaSQAKmmJJNgAJosyV096oFs2wHXe7XzDwA1tYfPM+QzIDnGo90fAGTnD+d4saf6PE9+oZXJeAtkNQ1eSGtAFgLAZADKw8AtQTYdsl3WHmVCpKbDtku6w8yoVJALCtWFBG0R2H71Vc+ZPJHRHYfvVVz5k8gFO6RbJU7tNwOVFTukWyVO7TcDkFJ2s+pWLXaz6lYgElV/HpfzZOTKnUlV/HpfzZOTKgsoQhAKbRbTU+kHC5UlNotpqfSDhcgemha9pY4XaRY936gjUe+41WS8M7mOEUpvfKKTIdZ+F1sg/wDw61x3gOLnPA17S14u06x/m48D35arIPZU/o7slNu0PA1evaHQ+7Mbx6my+HlN4H8Wo99jr89Hdkpt2h4GoKKEIQTdOdiPeqfmxqip2nOxHvVPzY1RQahCEAhCXlrA04cMpP4Ynkf6rYf8oPdT2H/I76FL6E2aDd4uBq81FW8sdhglzY7tGJo1H8ZP+EvodlQaeAHq47QRjU+V3ZbrBwgH90FdKP0gCS2IGR4yOEjC0+D36h6ZnyWf8Na74rnyeT3WZ/obZp/UFNMYAAAAAMgALADwAQRtM0riyN0rrkVVMQxvuxt+2i7tbz5uy8AFaCn6d+GzeqbnxKgEGoQhBNh2yXdYeZUKkp0Q++S7rDx1CooBYVqwoI2iOw/eqrnzJ5JaIBwPy/8A01PPmTtkAp3SLZKndpuByo2U/pC0+yVOR2aXgcgou1n1Kxa4Zn1KyyASVX8el/Nk5Mqdsk6sHr6XL+bJyZUFhCEIBTaLaan0g4XKkp1EPvNT6Q8LkFFCEIPLhkovR+nkjpKYxG7fZoiY3nLsN+G7Wz0Nx6K25IdHh90pt2h4GoO8VewkMddkh1MeMJPy9z/7SUyvEsTXgtc0OadYcA4H1BS//D8PwpJGeV+sb/pfew+WyDhpzsR71T82NUVF017QGR3Ebx7VTm7ccZylZ/CcQ/yFQ9teNcE36dS76PQNoWNNwDYi4vY5EeRWoBYtQgV0hPKxhdDH1j7gYcWHInN3nYd3eso6mV5eJIsAB9wlwdizcO7yDT/fbuKbQgEIQgTrZ5mkdVEHjA5zruwnE0e60eJJI/QO8ge9NI5zQXtwuOtt72zNv3yPlddUIBCEIJcWkKous6ls3rS2/Wg/Z3aA+1vAud/ZbWQqa1CAXCtlexhdGzG8Ws29r5i9stdrn9F3QgSoaqd5Ilg6sBrSPtA/3jrblkbeITqEIBJ1tVKwgRxGQFjyfew2e0XY0k5DEcr9ycQgQpaydzw18GFlnHFjvqNm5WyuM7ax3p9CEApxrp8vu5P2sjD71vs2tcWS3I1OIa3yxX7lRQgXopnvZikZgdcjDe+Q1HyumEIQc6h7mtcWjE4NJa3+ogZN/VT36SqP4aVx9xjs3Ws91sTNWdrm9v8Ae1RCDywkgEixIBIuDY+FwvSEIFqmd7XMDYy5ri4PIv8AZgNJDvO5AH9yXo66oc5okp8DTfE7GDaxkANrd4bHlr+0/CVRQgEIQgnVdfOwyCOmdJgwdXZ7WCQOBLs3Wzba2V74h52YoqiR5d1kRYGus27g7GM8/p5Z+SZQg+XZp+pLWuIaIiAZJhDJIIs6sOBa0526mFvljudYtR0HpOWcu6wNBEMEha0dh8rXFzTn5A55jEq6EH//2Q==">
            <a:hlinkClick r:id="rId2"/>
          </p:cNvPr>
          <p:cNvSpPr>
            <a:spLocks noChangeAspect="1" noChangeArrowheads="1"/>
          </p:cNvSpPr>
          <p:nvPr/>
        </p:nvSpPr>
        <p:spPr bwMode="auto">
          <a:xfrm>
            <a:off x="28575" y="-1652588"/>
            <a:ext cx="5667375" cy="34575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2" name="AutoShape 8" descr="data:image/jpeg;base64,/9j/4AAQSkZJRgABAQAAAQABAAD/2wCEAAkGBxQSEBUUEhIWFhMVExMYFRYWEhwZHRsdHRgYGBkXGBcaICggGhslHBcYITEhJTUrLi4vFyAzODUuNyotMCsBCgoKBQUFDgUFDisZExkrKysrKysrKysrKysrKysrKysrKysrKysrKysrKysrKysrKysrKysrKysrKysrKysrK//AABEIAIEBhgMBIgACEQEDEQH/xAAbAAEAAwEBAQEAAAAAAAAAAAAAAwQFBgIBB//EAEYQAAIBAwICBQcICAUEAwEAAAECAAMEERIhBTETIkFRYQYUMlJxcpIVI0JUgZOx0SQzNGKRobLwBxZDc8FTwsPTRWOiRP/EABQBAQAAAAAAAAAAAAAAAAAAAAD/xAAUEQEAAAAAAAAAAAAAAAAAAAAA/9oADAMBAAIRAxEAPwD9xiIgImfxu8alSBTSGerRpgsMhdbqmogEZxnlkZOJjcT8p2o2BrEKa2a6L1W6MtTNQFzjJVCKZI33yBnfMDcr8VpJcU7dnArVUqOi94TGr+r+R7pdnNX1Om91a3At1rVegqlWVU1gHoiCGqEYHWbt+kfGdDQcsoJUoTzViCR7SpI/gYEkREBERAREQEREBERAREQEREBERAREQETJ4n5S2lu2itc01qHlT1anPsprlj9glNPK6m36u2vXHeLGqgPsNVVzA6KJzo8qxgk2V6AM7i218ue1NmOfCfaflrZZAqVjQYnAFzSqW+/cDWVQfsgdDE806gYAqQQeRByD7DPUBERAREQEREBERAREQEREBERAREQEREBERAREQI7igtRSjqGRhhlYAgjuIPORU+H01yBTUBkWmVx1dK6sLp5Y6zbeMsxAzbgfpdD/AGrj8aM0pnXX7XQ/2rj8aM0YCIiAiIgIiICIiAiIgIiICIiAiJz/ABnjVRqptbIBrnANSowzTt1PJqmPScjdaY3PM4G8C1xvj9O3KpparXcHo6FIZdsczgkBEHa7EAd8zl4NdXW97XNKmf8A+W1cqPZVuNnqHwTQPbNLgXAqdqGK5etUwa1eoc1KhHrN3DJwowq9gE1YFHhfB6Fsum3o06Q7dCAZ8SeZPiZeiIENr6J9+p/W0kqUwwIYAg8wRkH7DI7QdU+/U7MfTbwH99p5maBzlbyQpoS9k72dTOfmcdGx/ftz822e0gBvETzR8oalu4p8RRaeohUuqeegcnkGzvQcnbS2VO2GJ2nSyO4oLURkqKrowKsrKCGB2IIOxB7oEkTkmSpws5XXV4d9JN3qW3inM1KHeu7JjbI2XqbautRFemwZGUMrKcggjIII2IIgSREQEREBERAREQEREBERAREQEREBERARPNTODjGcHGeWezPhMLya4tUrkioyEimh+bRgpb6WGbuOxGNjkdhwFvyjqstDKsyjpKIdkG6oaihyO7q537Bk9kx69+xslBrutTU2lsEEpmsKDViqFkVlQHOBlgB24PWT4FGc43OMn8Pxgc+tSq7WbDC1WtqhcVV3BIolgVXGGz2Teo6tI141dunOPszKF3+10P8AbuPxpTSgIiICIiAiIgIiICIiAiIgIiYflFxh6bJb2yh7usDoDejTUbNXq4+gudhzY4A7SAi47xao1UWdmR5yyhqlQjK29M/6jDkXO4RDzO52Bl7ye4VTtqJp08+m7M7HU7sWOp3YnLMe/wCwAAAT7wHgyWtLQpLuzF6tVvSqufSqOe89g5AAAbCXbfkfeb8fZAliIgIiIEFp6J9+p/W3dJ5DaHqn36n9beJ/vsHITQEREBON0NwwmqgJsHZjXp4JNuSxJrUxgHofWTHV9IbZnZSC0UaMYGOtt9p8BAlp1AyhlIKkAgg5BB3BB7RPU5FM8LqBf/jqr4U/VXY+ie63Ynb1Cceier10BERAREQEREBERAREQEREBERAREQE5rySpvqdiXKMq6WYuRU3Y9Jiox0E59FQB/IDo6gJBwcHBwcZx447ZyfkPUQs4VlLqoWpppU03B51Am4c5JweWCOyB10TL8orZqlDSqawKlFnQEddFqKzruQDlQdjseXbMS4t380Sj5o1RlqFgh0lKSOa2jUpcLU6NMLoB5lN/pANy7/a6H+3cf8AimnOdq2Z12dNalWmVoVRq6hfZaQw5ZWUnvx29s3qFMqoBZnI+k2MnxOkAfwECSIiAiIgIiICIiAiIgIiZXH+NrbKo0mpWqnTQoqetUbGcDuUDdmOwG8Dx5Q8b83CpTTpbmsStCiDux7WY/RprzZzyHeSAXk9wXzcO9R+luaxDV6xGNRHJFH0aa5IVezc7kknx5P8GamzV7hhUu6oHSOB1UUejRpA8qa/xY5Y88DbgJFbjY+834+wSWRUO33m/GBjeVXFXt1VqbpkKzsjAFmVSgZgCy9RQ3W06m3XAOcHzwHygNxc16eNKU1pGmCjK2C1RSW1AcygIHcR25A269sj41oraTldSg4PeM8j4z5WtUb0lBOUOcb5Q6l38DuIHPV+K3IR20p81clamjfFMIjD0iCx62NtycYE1eBcS6emSfTU4cYwATuAO8AbZ7cZl40V36o3YMdhuRjDHx2G/gIo26pnQqrqYs2lQMk8yccz4wPNr6J9+p/W3fOe4h5QPRuWBK1KOmoAtNNTB1VGFM4YtqILE5UKAV37+htB1T79T+tvAf32nmfotkDmoEXpCMF9I1EdxbnjwgYNhxqrV4c9dejNZRX5hlTKO45EaiML4Z8OyG84zcU3UlR0dRKeggAnJ6PJAznOWcb4XJp77mdELNM50LkqV5dhOojHLc7mfalqjDDIpGkrgqCNJxlcd2w28IC0uVq01qIcq6hl2xsRkbRaegPt/E+JkiKAAAAABgADAA7gJ4tfQH2/j7TA+3FBaiMjqGR1KsrDIIIwQQeYInMcPuG4dVW2rsWtKjBbSuxyUJ5W1Zj/APhzz9E7gaurlfiFlTr0mpVUD03UqynkR/fbAsROY4ZfVLOqlpdOXpudNpct9PuoVj/1gOTfTA9bIPTwEREBERAREQEREBERAREQERECK5o60K6mXON1OCN87HslPhvDmpMS1Zqg0hFBXGACTljnrvv6W3LlNGICJFdXKU0L1GCqMZLHA3OB/MgfbI/lCl0XTdInRadXSahpx36uWIFW9/a7f3Lj/wAc05mXv7Xb+5cfhTmnAREQEREBERAREQEROavOPvXdqHDgrupK1blhmjRPIjI/W1R6inb6RHaFzj3HhQK0qaGtdVAeioKcE42L1G/06Q7XPsGTgTzwHgZpM1e4cVbuouHqYwFXOeioqfQpg/axGTkz15PcFS36Q5apWdx0tepu9Q6QdzyCjJwq4UdgmzAREQEioHn7x/vnJZFQ+l7xgSxEQERECCz9E+/U/rbuk8gsz1T79Tt/fbxP99g5CeAiIgJFbeiPt/GSyK2HUH9/8CBLERArcSsKdxSalWQPTcYZT/EHwIIBBG4IBnPW3Ealg4o3jl7ZmC0Ltua52WjcnsbOy1eTbA4b0uqkdxQWojI6hkYEMrAEEHYgg7EQJInH2tKvw9FNMPc2WlSaW7VqHf0eSTWpD1Dlx2FuQ6bhvEaVxTFWhUWpTbkynPLYg9xB2IO4gWoiICIiAiIgIiICIiAiIgIiIFDjVm1WmAhXWlSlUUNnSSjh9JIBIBxjODjngzOPB3a1q27qhLLUZXzkCpUeo7AKRkBCwweZz2YnQRAx+LWy1Lm3V1yNNc4+xJq0aQRQqjCjkJQvf2q392v+CzSgJmeUdw1OgWVynzlEO4AJRGqKrtuCBhSTk7Dn2TTmc1hVJP6XVG520UdvDenAyK/EKp4ZVenW+eSnWZXKAsyBqgpPp2GXVAQcY5nE8cYv69vWdmbVRJptgMBpXKqAcrhNT7czkauRAmv8mVMki7q5IAz0dHO2cA/N8hk/xMo2K1y/RVruotYAkYp0dNRfXp5p+zKndSe0EEhv0ampQ2CMgHBGCMjOCO+e5lVCLf5yvekU1Bz0vQovtLBFxj2yh/nCnVJWzo1rttutTTTS35Hp6mlCPdLeyB0kx+M+UdG3YIS1SuwylvRXXVb2IPRH7zYUdpmZdWt3VQveXS2tEDLU7Uktjua5Yasnb9WqnPImX+D07K2tmq0QlKkNRq1GyrZXZjWep1ywxvr3gUzwu5vd7xugt/qtF8s47riuMbd6Jgd7MJ0VpbJSRadNFREACqqgAAdgA2AlZuM0QxUv1ggf0W5EqBg4wW669Ub9YbbiX4ENvzf3/wDtXwH/AD7ewVbvimistIUqjFqVSoCAMHRp6gJIy5z7NtyNpZt/Sqe//wBizxd2KVCC2chKibMV2cANuNwdhuOUDNXylTzapXZSvR1BSZdSnLllUANnGNTqMnGN+6Vx5WL1c0iMox9NT1g1RQq42I1U8EnGDUpgjc4tjydp6WUu5DtrqFmyzOOjFOpq5hkFJMY7pK3AaRpdE2pkzULZbdmcMGZj2nrse4Z8BgNGhVDqGUgggEFTkH2EcxPND6XvH/jwE8WNotJAi5IBYknmSzFmJxtuxJ223nq3+l75/AQJoiICIiBDa+iffqf1tJpDaeiffqdmPpt4D++/nJoCIiAkVt6A9klkVseoPZ/faYFKvxbFZ6S0ajMlIVARpAfJxpUsRuNsk7b8zg4qf5lTzVa+n0qhpKuobtrKbNy05UnPPHZnaaN3w5KhLMWBNMplXKkDOrII3ByBvKn+X006ddTGrXnV1uk1aul1et2Y5Y2xjaBTTysQkApjVTRgTUXHW0cyNtIDE6sn9XU9XfolYEZByDyImZU4DSNNKfW0oOr1skNqV+k3zl9S5yc827CZetLdadNaaeiiqq752AwICyHzae4v4DwH4CY3EvJvNU3FpU83uTuzBdVOr4V6WQH94YYd/ZNmzHzae4v4Dukd9xGlRANWoiBjgamAz384GJQ8qDSYU+IUvNnJwtXVqt6h5DTWwNBPq1Ap7tXOdIpyMjlILt6eAlQpiqSoV8dfYkqFPpbAnHcJzFtwemCG4ZedBnURR/W27YxnFFjmmBqXemUHWHPIgdfE5o8fuLcHzyzbSOda1zWTHe1PAqrtvsrAd8v2PHLe7Vlt7pC/bpZda+2m4yp8GECj5UX1SnUQJUZPm2amoUEVagdAKRyD2E7DBwSfo7WuI3NQ3Ft0VUdG71kYBA3WWlVOS2eQZAMDG4O/ZJ2sKgGTeVQBzJSj/wCuZ/DaFaoxanc1Ft99JNKiDUJOS6jo9kznc7tnI2wWCtwfiVanWSlcMXyXRWVsgsCC5yVUvp2GwGOvnOAZ1kzfk+r9cq/BR/8AXLVnbsmddVqmcY1Kgx7NCj+cCxERAREQEREBERA5nyw8oKFi9vWuXK09VVMhGY5K5AwoJ+iZTpf4mWLgFDWYHli3cZ/iBOwdAeYB9ong0E9VfhEDkz/iDRPoUKzbcj0KfzqVVnn/ADu7D5u1RT/9/ELdP49G1Qzafi1Ba70ioARAzVCo051KugHmWyy7D1gOe0v2hpVUD0wrI3I6ee+O0eEDlxx66cftHDKHtuGuP5A0hILizWvp8541nSQwFu1CgAwzhg3XqDn62/I5BInaebp6i/CI83T1F+EQOU4VwvhlLS71LarXHOtVriq2e8Gq7FfYDibicbttR/SaOMLj55fH96XzQT1V+ETGocao66qVaYpGlozq0HIcvp2UkhiELae4g9+Al4lxik1JxRvLZKpGEZ6isFPeV1DOJQtLqiKBotc2pDJUy4rAkuxJ1HU2Sd8k9/Lw6CgtN1V1VSrAFTpG4IyDPfm6eovwiByvEKNq4Qrd26ulMAuKwBYrp05IbZcA5xvnQQeqJsWHFqCUkV7yi7Kihm6ZesQME+lNLzdPUX4RBoJ6i/CIGdQ43bZf9Jo+n/1k9Vf3vy/5M3y5bfWaP3yfnM+jxyiNfT0hQKBCdek7MrMAdGcMFQll7AQeRm0tFCMhF3/dECr8uW31mj98n5x8uW31mj98n5y35unqL8IjzdPUX4RAqfLlt9Zo/fJ+cio8btutm5o+kcfPL3D94/8AEtXpSnTZ+j1aVJ0ogLHwA/PaVLbiVu/RDqh6qIyppBPWUsAcDGcA/wADAm+XLb6zR++T84+XLb6zR++T85b83T1F+ER5unqL8IgVPly2+s0fvk/OPly2+s0fvk/OW/N09RfhE81KSKCSq4AJPVHZAoWnG7bSf0mh6dT/AFk9dvH+/GTfLlt9Zo/fJ+c92dWjV1aAp0FQ3Uxgsi1BzHqup+2WPN09RfhECp8uW31mj98n5x8uW31mj98n5y35unqL8IjzdPUX4RAqfLlt9Zo/fJ+cjt+OW2hc3NHkP9ZfznziF/RpU6zBOkaiuWp01BblkAZwOXaTgdskp3luai0+p0jDOjTk+iGwdsA4IP2jvgffly2+s0fvk/OPly2+s0fvk/OW/N09RfhEebp6i/CIFT5ctvrNH75Pzj5ctvrNH75PzlvzdPUX4RKd1c01LIiLUrKqt0Q0g4YkA5OwGxJ7gPZkPFvxu20L+k0fRH+snd7xmX5R31OsqpSuLQodQrB7lUZkIGaasA2lW+l24GBjmLlhxm3qBAyqlR2KhNOrcM6ghlGNLdGxVjjIBPYZr+bp6i/CIGBcX1vVai7VrZWo1mI+fQnRpdBg9mcqceEz7elRpV1aheW6Uw2CnnIOEGjSNyc7K642ADJ6gnX+bp6i/CI83T1F+EQKFxxy20Ni5o50nGKy93gZR4mOG3IHnDWtQjkzPT1D2NnUD7DL19eU0D6Ka1HphCyDSuAxxqZmwAoAJPM4U7E4Bi4fxe2qrSxpVqyqyoVBO4JAOnI5Kx+wwOauOD25OmlxZqVEAEUzdrXDNqz1xX1dTbGkHfO/dLi8VuafLiHDq47A4NFvtZajry/dE63zdPUX4RHm6eovwiByK+WNZf1lvbN40OJ0m/lVFOD/AIg0wuXt6ybrye3qdo9Ss067zdPUX4RMqtxagtyaJUDTReo9QqNC6WpjRntY9KpwO8d4gZLf4k2QHW6Zfbbuf6QZb4D5dWV5W6GhUc1NLNhqFRNhz3dQO3lNqzelVQPTCspJGdPaCQRuOwgj7JYWko3CgHwAge4iICIiAiIgJ4q0lZSrKGUjBBGQR3EHnPcQMWr5LWxfWtMU3xs1MBcHpFqhgMYzrQHfY9uczTsrVaSBFzgZ3JySSSxJ8SST9sniAiIgR16CuNLqrLkHDKCMjcHB8ZlN5OUy2vXV1ggo5qZKemNK6gRjFRxvnY+AxsxAitaC00VEGFRVVRnOABgDJ8BJYiAkVe3VwA6hsEEZAOCOTDPIjvksQMJPJamKejpKpHX3LLqIcEVAW05bUDuTltgQRNxRgYHZPsQERECGpaozFio1FSurA1aTzGrnjwlG34FSR0ZS3UCYXVtlaZpK52zqCErzx4Z3mpEBERATxWp6lZfWBH8Rie4gZ/B+EU7ZStPV1tGotUZyxVFQMSxODpVRt3CaERAREQKJ4TR+dIpgGspFRlGCQRjn7J4o8HprV6QFs51ac9XVoFPXjGc6FC88eGd5oxAREQEzuIcFpVhU1Aq1RFR3Q6WKgk6dQ5cyD3g4mjEDKocBpq6NqclAvNtjo16MgADq62xjHZnOBjViICIiBnXHBaTM7hSlR9GqpTOluodS7jx5g7HkciRWfk9SpOrJr6p1aS2QXwy9I2dy2Hbtxvy2E1ogIiIHmpTDAqwBUgggjII7QQeYmPX8lbVn6QUgjhWUNTAXGWpvqAG2oNSTHsm1ECvY2i0k0LkjLsSTklmYuzHxLMTttvtLERAREQEREBERAREQEREBERAREQEREBERAREQEREBERAREQEREBERAREQEREBERAREQEREBERAREQEREBERAREQERED/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8575" y="-1058863"/>
            <a:ext cx="6667500" cy="2209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4" name="AutoShape 10" descr="data:image/jpeg;base64,/9j/4AAQSkZJRgABAQAAAQABAAD/2wCEAAkGBxQSEBUUEhIWFhMVExMYFRYWEhwZHRsdHRgYGBkXGBcaICggGhslHBcYITEhJTUrLi4vFyAzODUuNyotMCsBCgoKBQUFDgUFDisZExkrKysrKysrKysrKysrKysrKysrKysrKysrKysrKysrKysrKysrKysrKysrKysrKysrK//AABEIAIEBhgMBIgACEQEDEQH/xAAbAAEAAwEBAQEAAAAAAAAAAAAAAwQFBgIBB//EAEYQAAIBAwICBQcICAUEAwEAAAECAAMEERIhBTETIkFRYQYUMlJxcpIVI0JUgZOx0SQzNGKRobLwBxZDc8FTwsPTRWOiRP/EABQBAQAAAAAAAAAAAAAAAAAAAAD/xAAUEQEAAAAAAAAAAAAAAAAAAAAA/9oADAMBAAIRAxEAPwD9xiIgImfxu8alSBTSGerRpgsMhdbqmogEZxnlkZOJjcT8p2o2BrEKa2a6L1W6MtTNQFzjJVCKZI33yBnfMDcr8VpJcU7dnArVUqOi94TGr+r+R7pdnNX1Om91a3At1rVegqlWVU1gHoiCGqEYHWbt+kfGdDQcsoJUoTzViCR7SpI/gYEkREBERAREQEREBERAREQEREBERAREQETJ4n5S2lu2itc01qHlT1anPsprlj9glNPK6m36u2vXHeLGqgPsNVVzA6KJzo8qxgk2V6AM7i218ue1NmOfCfaflrZZAqVjQYnAFzSqW+/cDWVQfsgdDE806gYAqQQeRByD7DPUBERAREQEREBERAREQEREBERAREQEREBERAREQI7igtRSjqGRhhlYAgjuIPORU+H01yBTUBkWmVx1dK6sLp5Y6zbeMsxAzbgfpdD/AGrj8aM0pnXX7XQ/2rj8aM0YCIiAiIgIiICIiAiIgIiICIiAiJz/ABnjVRqptbIBrnANSowzTt1PJqmPScjdaY3PM4G8C1xvj9O3KpparXcHo6FIZdsczgkBEHa7EAd8zl4NdXW97XNKmf8A+W1cqPZVuNnqHwTQPbNLgXAqdqGK5etUwa1eoc1KhHrN3DJwowq9gE1YFHhfB6Fsum3o06Q7dCAZ8SeZPiZeiIENr6J9+p/W0kqUwwIYAg8wRkH7DI7QdU+/U7MfTbwH99p5maBzlbyQpoS9k72dTOfmcdGx/ftz822e0gBvETzR8oalu4p8RRaeohUuqeegcnkGzvQcnbS2VO2GJ2nSyO4oLURkqKrowKsrKCGB2IIOxB7oEkTkmSpws5XXV4d9JN3qW3inM1KHeu7JjbI2XqbautRFemwZGUMrKcggjIII2IIgSREQEREBERAREQEREBERAREQEREBERARPNTODjGcHGeWezPhMLya4tUrkioyEimh+bRgpb6WGbuOxGNjkdhwFvyjqstDKsyjpKIdkG6oaihyO7q537Bk9kx69+xslBrutTU2lsEEpmsKDViqFkVlQHOBlgB24PWT4FGc43OMn8Pxgc+tSq7WbDC1WtqhcVV3BIolgVXGGz2Teo6tI141dunOPszKF3+10P8AbuPxpTSgIiICIiAiIgIiICIiAiIgIiYflFxh6bJb2yh7usDoDejTUbNXq4+gudhzY4A7SAi47xao1UWdmR5yyhqlQjK29M/6jDkXO4RDzO52Bl7ye4VTtqJp08+m7M7HU7sWOp3YnLMe/wCwAAAT7wHgyWtLQpLuzF6tVvSqufSqOe89g5AAAbCXbfkfeb8fZAliIgIiIEFp6J9+p/W3dJ5DaHqn36n9beJ/vsHITQEREBON0NwwmqgJsHZjXp4JNuSxJrUxgHofWTHV9IbZnZSC0UaMYGOtt9p8BAlp1AyhlIKkAgg5BB3BB7RPU5FM8LqBf/jqr4U/VXY+ie63Ynb1Cceier10BERAREQEREBERAREQEREBERAREQE5rySpvqdiXKMq6WYuRU3Y9Jiox0E59FQB/IDo6gJBwcHBwcZx447ZyfkPUQs4VlLqoWpppU03B51Am4c5JweWCOyB10TL8orZqlDSqawKlFnQEddFqKzruQDlQdjseXbMS4t380Sj5o1RlqFgh0lKSOa2jUpcLU6NMLoB5lN/pANy7/a6H+3cf8AimnOdq2Z12dNalWmVoVRq6hfZaQw5ZWUnvx29s3qFMqoBZnI+k2MnxOkAfwECSIiAiIgIiICIiAiIgIiZXH+NrbKo0mpWqnTQoqetUbGcDuUDdmOwG8Dx5Q8b83CpTTpbmsStCiDux7WY/RprzZzyHeSAXk9wXzcO9R+luaxDV6xGNRHJFH0aa5IVezc7kknx5P8GamzV7hhUu6oHSOB1UUejRpA8qa/xY5Y88DbgJFbjY+834+wSWRUO33m/GBjeVXFXt1VqbpkKzsjAFmVSgZgCy9RQ3W06m3XAOcHzwHygNxc16eNKU1pGmCjK2C1RSW1AcygIHcR25A269sj41oraTldSg4PeM8j4z5WtUb0lBOUOcb5Q6l38DuIHPV+K3IR20p81clamjfFMIjD0iCx62NtycYE1eBcS6emSfTU4cYwATuAO8AbZ7cZl40V36o3YMdhuRjDHx2G/gIo26pnQqrqYs2lQMk8yccz4wPNr6J9+p/W3fOe4h5QPRuWBK1KOmoAtNNTB1VGFM4YtqILE5UKAV37+htB1T79T+tvAf32nmfotkDmoEXpCMF9I1EdxbnjwgYNhxqrV4c9dejNZRX5hlTKO45EaiML4Z8OyG84zcU3UlR0dRKeggAnJ6PJAznOWcb4XJp77mdELNM50LkqV5dhOojHLc7mfalqjDDIpGkrgqCNJxlcd2w28IC0uVq01qIcq6hl2xsRkbRaegPt/E+JkiKAAAAABgADAA7gJ4tfQH2/j7TA+3FBaiMjqGR1KsrDIIIwQQeYInMcPuG4dVW2rsWtKjBbSuxyUJ5W1Zj/APhzz9E7gaurlfiFlTr0mpVUD03UqynkR/fbAsROY4ZfVLOqlpdOXpudNpct9PuoVj/1gOTfTA9bIPTwEREBERAREQEREBERAREQERECK5o60K6mXON1OCN87HslPhvDmpMS1Zqg0hFBXGACTljnrvv6W3LlNGICJFdXKU0L1GCqMZLHA3OB/MgfbI/lCl0XTdInRadXSahpx36uWIFW9/a7f3Lj/wAc05mXv7Xb+5cfhTmnAREQEREBERAREQEROavOPvXdqHDgrupK1blhmjRPIjI/W1R6inb6RHaFzj3HhQK0qaGtdVAeioKcE42L1G/06Q7XPsGTgTzwHgZpM1e4cVbuouHqYwFXOeioqfQpg/axGTkz15PcFS36Q5apWdx0tepu9Q6QdzyCjJwq4UdgmzAREQEioHn7x/vnJZFQ+l7xgSxEQERECCz9E+/U/rbuk8gsz1T79Tt/fbxP99g5CeAiIgJFbeiPt/GSyK2HUH9/8CBLERArcSsKdxSalWQPTcYZT/EHwIIBBG4IBnPW3Ealg4o3jl7ZmC0Ltua52WjcnsbOy1eTbA4b0uqkdxQWojI6hkYEMrAEEHYgg7EQJInH2tKvw9FNMPc2WlSaW7VqHf0eSTWpD1Dlx2FuQ6bhvEaVxTFWhUWpTbkynPLYg9xB2IO4gWoiICIiAiIgIiICIiAiIgIiIFDjVm1WmAhXWlSlUUNnSSjh9JIBIBxjODjngzOPB3a1q27qhLLUZXzkCpUeo7AKRkBCwweZz2YnQRAx+LWy1Lm3V1yNNc4+xJq0aQRQqjCjkJQvf2q392v+CzSgJmeUdw1OgWVynzlEO4AJRGqKrtuCBhSTk7Dn2TTmc1hVJP6XVG520UdvDenAyK/EKp4ZVenW+eSnWZXKAsyBqgpPp2GXVAQcY5nE8cYv69vWdmbVRJptgMBpXKqAcrhNT7czkauRAmv8mVMki7q5IAz0dHO2cA/N8hk/xMo2K1y/RVruotYAkYp0dNRfXp5p+zKndSe0EEhv0ampQ2CMgHBGCMjOCO+e5lVCLf5yvekU1Bz0vQovtLBFxj2yh/nCnVJWzo1rttutTTTS35Hp6mlCPdLeyB0kx+M+UdG3YIS1SuwylvRXXVb2IPRH7zYUdpmZdWt3VQveXS2tEDLU7Uktjua5Yasnb9WqnPImX+D07K2tmq0QlKkNRq1GyrZXZjWep1ywxvr3gUzwu5vd7xugt/qtF8s47riuMbd6Jgd7MJ0VpbJSRadNFREACqqgAAdgA2AlZuM0QxUv1ggf0W5EqBg4wW669Ub9YbbiX4ENvzf3/wDtXwH/AD7ewVbvimistIUqjFqVSoCAMHRp6gJIy5z7NtyNpZt/Sqe//wBizxd2KVCC2chKibMV2cANuNwdhuOUDNXylTzapXZSvR1BSZdSnLllUANnGNTqMnGN+6Vx5WL1c0iMox9NT1g1RQq42I1U8EnGDUpgjc4tjydp6WUu5DtrqFmyzOOjFOpq5hkFJMY7pK3AaRpdE2pkzULZbdmcMGZj2nrse4Z8BgNGhVDqGUgggEFTkH2EcxPND6XvH/jwE8WNotJAi5IBYknmSzFmJxtuxJ223nq3+l75/AQJoiICIiBDa+iffqf1tJpDaeiffqdmPpt4D++/nJoCIiAkVt6A9klkVseoPZ/faYFKvxbFZ6S0ajMlIVARpAfJxpUsRuNsk7b8zg4qf5lTzVa+n0qhpKuobtrKbNy05UnPPHZnaaN3w5KhLMWBNMplXKkDOrII3ByBvKn+X006ddTGrXnV1uk1aul1et2Y5Y2xjaBTTysQkApjVTRgTUXHW0cyNtIDE6sn9XU9XfolYEZByDyImZU4DSNNKfW0oOr1skNqV+k3zl9S5yc827CZetLdadNaaeiiqq752AwICyHzae4v4DwH4CY3EvJvNU3FpU83uTuzBdVOr4V6WQH94YYd/ZNmzHzae4v4Dukd9xGlRANWoiBjgamAz384GJQ8qDSYU+IUvNnJwtXVqt6h5DTWwNBPq1Ap7tXOdIpyMjlILt6eAlQpiqSoV8dfYkqFPpbAnHcJzFtwemCG4ZedBnURR/W27YxnFFjmmBqXemUHWHPIgdfE5o8fuLcHzyzbSOda1zWTHe1PAqrtvsrAd8v2PHLe7Vlt7pC/bpZda+2m4yp8GECj5UX1SnUQJUZPm2amoUEVagdAKRyD2E7DBwSfo7WuI3NQ3Ft0VUdG71kYBA3WWlVOS2eQZAMDG4O/ZJ2sKgGTeVQBzJSj/wCuZ/DaFaoxanc1Ft99JNKiDUJOS6jo9kznc7tnI2wWCtwfiVanWSlcMXyXRWVsgsCC5yVUvp2GwGOvnOAZ1kzfk+r9cq/BR/8AXLVnbsmddVqmcY1Kgx7NCj+cCxERAREQEREBERA5nyw8oKFi9vWuXK09VVMhGY5K5AwoJ+iZTpf4mWLgFDWYHli3cZ/iBOwdAeYB9ong0E9VfhEDkz/iDRPoUKzbcj0KfzqVVnn/ADu7D5u1RT/9/ELdP49G1Qzafi1Ba70ioARAzVCo051KugHmWyy7D1gOe0v2hpVUD0wrI3I6ee+O0eEDlxx66cftHDKHtuGuP5A0hILizWvp8541nSQwFu1CgAwzhg3XqDn62/I5BInaebp6i/CI83T1F+EQOU4VwvhlLS71LarXHOtVriq2e8Gq7FfYDibicbttR/SaOMLj55fH96XzQT1V+ETGocao66qVaYpGlozq0HIcvp2UkhiELae4g9+Al4lxik1JxRvLZKpGEZ6isFPeV1DOJQtLqiKBotc2pDJUy4rAkuxJ1HU2Sd8k9/Lw6CgtN1V1VSrAFTpG4IyDPfm6eovwiByvEKNq4Qrd26ulMAuKwBYrp05IbZcA5xvnQQeqJsWHFqCUkV7yi7Kihm6ZesQME+lNLzdPUX4RBoJ6i/CIGdQ43bZf9Jo+n/1k9Vf3vy/5M3y5bfWaP3yfnM+jxyiNfT0hQKBCdek7MrMAdGcMFQll7AQeRm0tFCMhF3/dECr8uW31mj98n5x8uW31mj98n5y35unqL8IjzdPUX4RAqfLlt9Zo/fJ+cio8btutm5o+kcfPL3D94/8AEtXpSnTZ+j1aVJ0ogLHwA/PaVLbiVu/RDqh6qIyppBPWUsAcDGcA/wADAm+XLb6zR++T84+XLb6zR++T85b83T1F+ER5unqL8IgVPly2+s0fvk/OPly2+s0fvk/OW/N09RfhE81KSKCSq4AJPVHZAoWnG7bSf0mh6dT/AFk9dvH+/GTfLlt9Zo/fJ+c92dWjV1aAp0FQ3Uxgsi1BzHqup+2WPN09RfhECp8uW31mj98n5x8uW31mj98n5y35unqL8IjzdPUX4RAqfLlt9Zo/fJ+cjt+OW2hc3NHkP9ZfznziF/RpU6zBOkaiuWp01BblkAZwOXaTgdskp3luai0+p0jDOjTk+iGwdsA4IP2jvgffly2+s0fvk/OPly2+s0fvk/OW/N09RfhEebp6i/CIFT5ctvrNH75Pzj5ctvrNH75PzlvzdPUX4RKd1c01LIiLUrKqt0Q0g4YkA5OwGxJ7gPZkPFvxu20L+k0fRH+snd7xmX5R31OsqpSuLQodQrB7lUZkIGaasA2lW+l24GBjmLlhxm3qBAyqlR2KhNOrcM6ghlGNLdGxVjjIBPYZr+bp6i/CIGBcX1vVai7VrZWo1mI+fQnRpdBg9mcqceEz7elRpV1aheW6Uw2CnnIOEGjSNyc7K642ADJ6gnX+bp6i/CI83T1F+EQKFxxy20Ni5o50nGKy93gZR4mOG3IHnDWtQjkzPT1D2NnUD7DL19eU0D6Ka1HphCyDSuAxxqZmwAoAJPM4U7E4Bi4fxe2qrSxpVqyqyoVBO4JAOnI5Kx+wwOauOD25OmlxZqVEAEUzdrXDNqz1xX1dTbGkHfO/dLi8VuafLiHDq47A4NFvtZajry/dE63zdPUX4RHm6eovwiByK+WNZf1lvbN40OJ0m/lVFOD/AIg0wuXt6ybrye3qdo9Ss067zdPUX4RMqtxagtyaJUDTReo9QqNC6WpjRntY9KpwO8d4gZLf4k2QHW6Zfbbuf6QZb4D5dWV5W6GhUc1NLNhqFRNhz3dQO3lNqzelVQPTCspJGdPaCQRuOwgj7JYWko3CgHwAge4iICIiAiIgJ4q0lZSrKGUjBBGQR3EHnPcQMWr5LWxfWtMU3xs1MBcHpFqhgMYzrQHfY9uczTsrVaSBFzgZ3JySSSxJ8SST9sniAiIgR16CuNLqrLkHDKCMjcHB8ZlN5OUy2vXV1ggo5qZKemNK6gRjFRxvnY+AxsxAitaC00VEGFRVVRnOABgDJ8BJYiAkVe3VwA6hsEEZAOCOTDPIjvksQMJPJamKejpKpHX3LLqIcEVAW05bUDuTltgQRNxRgYHZPsQERECGpaozFio1FSurA1aTzGrnjwlG34FSR0ZS3UCYXVtlaZpK52zqCErzx4Z3mpEBERATxWp6lZfWBH8Rie4gZ/B+EU7ZStPV1tGotUZyxVFQMSxODpVRt3CaERAREQKJ4TR+dIpgGspFRlGCQRjn7J4o8HprV6QFs51ac9XVoFPXjGc6FC88eGd5oxAREQEzuIcFpVhU1Aq1RFR3Q6WKgk6dQ5cyD3g4mjEDKocBpq6NqclAvNtjo16MgADq62xjHZnOBjViICIiBnXHBaTM7hSlR9GqpTOluodS7jx5g7HkciRWfk9SpOrJr6p1aS2QXwy9I2dy2Hbtxvy2E1ogIiIHmpTDAqwBUgggjII7QQeYmPX8lbVn6QUgjhWUNTAXGWpvqAG2oNSTHsm1ECvY2i0k0LkjLsSTklmYuzHxLMTttvtLERAREQEREBERAREQEREBERAREQEREBERAREQEREBERAREQEREBERAREQEREBERAREQEREBERAREQEREBERAREQERED//2Q==">
            <a:hlinkClick r:id="rId3"/>
          </p:cNvPr>
          <p:cNvSpPr>
            <a:spLocks noChangeAspect="1" noChangeArrowheads="1"/>
          </p:cNvSpPr>
          <p:nvPr/>
        </p:nvSpPr>
        <p:spPr bwMode="auto">
          <a:xfrm>
            <a:off x="28575" y="-1058863"/>
            <a:ext cx="6667500" cy="2209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6" name="AutoShape 12" descr="data:image/jpeg;base64,/9j/4AAQSkZJRgABAQAAAQABAAD/2wCEAAkGBxQREhUUEhQSFBQUFxcYFxUXFBIUGBcWGBYYFxUVFxUZHCghGBolHBcWITIhJSkrLi4uGCA1ODMsNygtLysBCgoKDg0OGxAQGywkHSQsLCwtLCwsLCwsLCwsNCwsLCwsLCwsLCwsLCwsLCwvLDAsLCwsLCwsLCwsLCwsNiwsLP/AABEIAKsBJwMBIgACEQEDEQH/xAAbAAEAAgMBAQAAAAAAAAAAAAAABQYBAwQCB//EAFAQAAIBAwICBQQNBwkIAgMAAAECAwAEEQUSBiETIjFBURQyYXQHFiMlM1JxgZGTsbKzNUJUYnLS0yQ0U3OSlKG00UNEVYKiwcLE1OEVY2T/xAAaAQEAAgMBAAAAAAAAAAAAAAAAAQIDBAYF/8QALREBAAIBAgUDAgUFAAAAAAAAAAECAwQREhQhMVEFE0GhsRUicYHRMjM0UpH/2gAMAwEAAhEDEQA/APr9KUrhW2UpSgUpSgUpSgUpSgUpSgUpSgUpSgUpWCaG7NK8hxXoGpClKVAUpSgUpSgUpSgUpSgUpSgUpSgUpSgUpSpRJSlKhJSlKBSlKBSlKBSlKBSlKBSlKBSlc97dLEjO7BERSzMeQVRzZj6AKtWs2naO459X1SO3Te5PWYKiqNzyOfNjjQc2Y47B4EnABNRy6ReXKl57h7Re1YLbZvAHPE1wwbc3IZCAAcxlu2ujhzTWmfyy4XDsCLeJv9hC2OZHdNIACx7hhe45ssowrfIa6bR6GuGIm0b2+zXtfd8/4V0+8ks4LqK7eWWaGJ3iucPEx25IVkUPETk9Ybh2ZBxU/pWribcrK0U0eBLC+N0ZPmnlydGwdrjkflBAz7G4967L1eL7grdxJohl2zQFUuYc9Ex5KwPnQyY7Y2wPkIDDmKvq9DTPHSNp8orbZ3ZpUdoupLcRBwGUksrI3Jo5FOJInHcynl4EYI5EVIiuXyUtS01t3hsRO5SlKokpSlApSlApSlApSlApSlApSlApSlTCJKUpUJKUpQKUpQKUpQKUpQKUpQKUpUjDHFQE8Xl110GAbe2ZXn7CJJxh4YD4qnKRh49EPGuziLUzBF7moeaRlihTPnTP5uf1FALse5VapHh7SRawrGCWPNncjBeRzukkb0sxY/Pjur2/SdN192f2YclvhJRpisT+a3yH7K2VruPNPyGveYle9jb8l2Xq8X3RVkYVW/Y2/Jdl6vF90VZaCna5H5FceVrjoZtqXQ+KfNhuvm5I5+LtP5lTsZPfXXeWyujI4DKwKspGQVPIg+ggmqxw9M0TPZylme3x0bscmW2bIhcnvZcGNvSmfzhXi+q6Xir7sd47slLJ6lAaVz7OUpSgUpSgUpSgUpSgUpSgUpSgUpSphElKUqElKUoFKUoFKUoFKUoFKUoFeXJ7q9VA8V6gUiWKNgs91ItvC3xWfO+X/kTc3ygDvrLgxTlyRSPlW07Q9aDF5VdPdHnFAXgt/AtnFxP6csOjB8Ebueraork0qwSCKOKMbUjVUVfBVGBXWTXY4scY6xWO0NZmtdx5rfIa9bx414uG6rfIfsrIID2N/wAl2Xq8X3BVkqs+xw2NMsvVovuCrLuoM1WOMLNgqXUKlprUs20dssJx08PylQGX9dEqz15dciotETG0iHsp1dFdCGR1DKwPJlYZVh6CCK6KrWhuttcz2G4dQeUQDvFvK7bo8eEcgcD9VkHdVlBrj9Vg9jLNP+fo2KTvBSlK1lylKUClKUClKUClKUClKUClKVMIkpSlQkpSlApSlApSlApSlApSmaDB9FUW8Xyi4t7s841vore28Ni7+nlH7ci7Qe9Yl8asPEty+xYYWKzXL9FGR2opBM03/JGGI/W2+NeeILJYU0+JAFSO8t1RR2BVSQKPoFdB6Rp9qzln57MGS3wtiiklEr1XtMb5VeaPr43LDNF0e652FpCZMSNmLLEDkoI255r1u0bcSFnb6300PTtAbdXdpcONxQoyKnJBuAyG9J+QV9FrXcea3yH7KD4vw3pGtvaW7wTQiFobXYhldCEicuoIVeTMCAxHavIgnBq1aLb66biE3b2vQL8KsRUF+Ug3HKdxKcgR2cu+p72OvyZZerQ/cFWSgVg1mlB8+4gsnbUJ5oV3TW1tayxqPzx0l6JYc/rpkDPIMEPdVm067SaNJI23RyKrofFWGQf8a57Ie+t16pZ/jXlcOnR+SXUlseUU2+4t/BSWzcwj0B2EgHhKwHJa8v1TTe5j4471+y9LbSn6UFK5lsBpXmWQAc+XpPcB2moCPV5rr+YxK8fdczM0cJ9MSAF5x6RtU55Ma2MGmy55/JCk3iFgJoGHjUQOHrl+c1/KD3pbxQQJ9LrI/wD1VsXhJMYNzqB9Plk4P/SQP8K9GPR7/NoV91J7h41nNRD8LyD4K+vUP6zQ3A+cSxE4+cVolN/bc5Fiu4/GEGCcDx6F2ZJPmZT4A9lY8npGWvWsxP0IyJ6lcWl6jHOgeJ9y5KnkVKuPOR0YBkcd6kAiu0V5lqWpPDaNpZIncpSlVSUpSphElKUqElKUoFKUoFKUoFKUoFG7KVA8QTNKyWcTMskwJkZScxW4OJJM/mu3waHtySfzTWfT4bZskUhW1tnvhmPymeS8Pwa5gtv6tW92mH9ZIowe9Y1PfXRxkOtZevQfdlqcsbVYkWNFCoihVUDAVVGFUDwAAFQnF3n2XrsX4ctdhSkUrEQ1liSvVeUr1VwrXc+Y3yH7K2VqufMb9k/ZQQHsdD3ssvVofuCrJVc9jv8AJll6rD9wVY6BQ0rDUFdsR763Xqln+LeVt4r0ppod0WBcRMJYCezpVBAVj8V1LI3oc1p08++t36LSz/FvKsTiomImOogdF1JbmJJY87XGcHzlYcnRh3MrAqR3EGu0tUDKPIrvHMQXrZB7ku/zlPPkJVGR+ujd7ip/PKuS1ul9jJtHaesNitt4V7iCPp7i1tWz0UplklHdIkCqRCfQzyISO8IQeRNW6GMADl3fRVd13TWmCNE2yeFukhkIyFfaVKuB50bKzKw8GyOYFZsuLIwVjuwbSc8tkjDo3PZ7jOepJnuGQ3ior2/TMtLYYrHeO7FeJ3d/E13cRRK1rCs771VkZ9mEbILg/qnBI8M1RdO1vWZY7npbV4GFrI0B2xH+U9IxjUA9vUKjBB8wk9tfTQ4I54weys9X0V6aiicF6rfPdzQ3iOoWPeN0carkysqdE6DrKUALbuYYcsA4F7KCgx6KhtV4lt4G6NpN0zdkEeZZj8kSZIHpOAO81Ai9bhFvfW8kfI3bPBMoOA5SGSaKUjvdejKZ5Ha+DyAxPK1QVhazTTeU3I6MqpWGDIfoUbG55GHJpmwAcZCgYBOSTOiuZ9Uy48mX8vx0lmxxsUpSvMZSlKVMIkpSlQkpSlApSlApSlApSuTU9QjgjaWRgqLjJwSck4Cqo5sxOAAOZJAFWrWbTw1jeSZ2atY1RbeMsQzEkKka4LySNySNR4k9/YBknABNe+GdIaFWkm2tczkPMwyQMeZCnZ7nGOqvjzbtY1yaHpkk0ourldrYIghJB6BG5FmxkGdhyYjzR1R+cWtIFdTodH7FOv8AVPf+Gta28gqu8WDr2XrsX4U1WOq7xZ59l67H+FNW+qsKis0pQK1XPmN+yfsrbWq68xv2T9lBBex4Peyy9Vg/DFWKq97H35MsfVYPw1qw0CsNWaGgrenflW79Vs/xLurIRVZ0v8rXvq1l9+6qzUEdrelpcwvFJnaw7QSGUghldT3MrAMD3ECoXQb+Rt0NxjyiHAkxyEgPwc6juVwD8jBl/Nq1GoDiTRmlKTQELdQ56NznawPnwy47Y3wM96kBhzFams0sajHw/PwtWdpdua1z26upVlVlPaGAYH5QeRqN0TWEn3Lhopo8dLA/nxMewHHJlPPa46rd3hUuK5XJS+K/DPSYZ42lX24Qtl+BWW3z3W1xcWy/LsjcL/hXDrVpJBJZol3e7Zrjon3TBjs6CaTkxTOd0a88+NW6q7xT8Pp/refotLmt3S6zPN4rNpmOv2VtWHtuFon+GkvJsnO17y62fJ0aOq4+apHTdIhtl228UUK94jRUz8uO0/LXaDWa1L6rNkja1pTFYBSlKwLlKUoFKUqYRJQmlc+pXawRSSyHCRIzscZwqgsxwO3kDyqa1m07Qnd0ZpkVWpeL41ijlaOcK8phYdGN0UiyCNlkG7mQ5xtTcTzIBAOOi14njluHtlWQSxsytuTYuFUEsjMeuCeQxz5E4wM1nnR54jeaypxwnaV5LivE06oCzEKB3sQo+k1grWbdoW3hszTdVSi48tnnmgiE87xdvQQmdW8QrRk4xyBLbRnIBODUZqHGEjJbuwe0trsExyqizzFcAruJ9ytyxZQM9J289vaN3F6bnvPbaPMqTkhbdY1pICqnc8knwcMY3SyeO1e5fF2wo7yKjNAtJZ76U3gTdbpC8MSnckJmEu4k/wC0mwgG/GBkhcAkme0HR4IVLw4Yy4Zpi5lkl+KzTEksMdgzgDsAFaNI/KN7/VWf2T172l0OPB1jrbyxWtusKjFZqB1fiRLaTo2jndzHJIqxxhtwjKhlDEgbuuvbyA5kgVHQ8f2zvZovSbr1d8eVUBV5gGQluWWBUAZ5jwrdVW+q9xV59l65H+DNWvQeMYLuWSGPpEkiZlZZE6MkKxXcgJywOCfQBzxXvir4Sy9cT8CegsVKieINZFnA8zJJIqDJEYTIHazEuyqFABJJI7KjbDja3nS4eEvItqivJtTJIZC+1AD1mAUgjuII7jQWitV15jfIfsqsarxzBbPAsizBbhA6SdGBGN2NqvIWwrYOefIAcyMirHNIDGxByCpII7DyyKCI9j78mWPqsH4S1YKr3AJ967L1WD8JajG9kS3Sc28olim6dIVRxHlukJCyjDnEfpOD1l5ZIFBdKGq5ecVonleIp2az2dIixhmfpF3L0Qz1hjtJx3+FdfDfEEV9H0sLZXJBB2hlPaNygkrkYIB7iDQcGk/la+9XsvvXVWeqvpB99r71ey+25rt1nXxbusfRTSO6SOmxVIPRbcplmADncMd3bzoJusMKpkXshQs1moSXN5nB9zAi906IdIxbHOTqgDJPykA9OjcbRXFy9ttlhmRmASYLGZApxujUnLggMeQ5BeeMjIaeOtP3eTPGTFP5RDEk6gb0SRsOpzydD3o2QeVeY9be3ZYr5ViZjtSdc+Tyk9gDn4Fz8R/+UtUhxkeVr6b22++TUveRKyMHUOpBDKRuDAjmu08jnwrW1Glx567Xj91otMOcN9PhUBxN/ONP9bb6fI7nFV23v+jtjc2XTwRJOsBtJgk8G53RAY3STMSguqnY7KpDDYSK0cQ8YdHeWkV5DJbvBcb2bDTROrW8se6F1UNJ1pUGNuRnnXk19NyYsm9esbT9l+PeH0leys1FaZxBaznbFcQu3eokXeD35jPWU8jyI7qlCeXf9BryLYb06WrMMsTDNKro4mU3E8AjlZoFdsjZiQxpE0sa5YYYdPFzbCncefVNR9xxwkcEM7QXGyYyDKiNlQpkLmXdsKSNgI+dpBzkVschqP8AVXjhcqVyafdiSNXBQh1VgVdXXmM9V15MPSO2ulWBrUmJiZie8LRO71SgNKEoXiaeVRCsLiN5biKLeUWTCsHzhSRnsFQOvzdDut7nUixdAGhXT1lZ0kEmcIgJI2xyZx2BeeOVS/GNyIhbOQ7BbuA7UVnc+fyVFBLH0CoTWvJ7mfylU1mGfYsYkisZwVQdJuADRkdYSnP7K4xjn0vpmOk4InaN95YL92dO4FEyRSQagzKvXidI1wpfLM4YPnc+7LFsk551w8SaFGt0r3Oqyi5hTplK2cTFEGUU5VCBk5Cqe09gJqwcO6zDZQJBHbamUjUAE2EwOAABnagyeXaefbzqJ4iitr2dZ3g1hXVQF6OyZdrKSUk3FNxILZ2klTtGV5V6e0KOi34QmvIlkTWb545BuBULGCPkXaVOeRHIgitsHsZBcF7jpWX8+a2gnfPe26Xdzrs0fiKK0hWJbXVWWMHLtZybiclndjgDJJJ5AV1W/HkcqK8dpqTo4DKy2jkFSMhgc8wRSKxHaBULiC1triYnVZIZUkjMwS2wpfYcBkVdjAIMtgdULk4xVkl4GaWBYGu2a3UAJH5Pa7QApVcdXuDHB+ft51WNR0ezmmlmNrrStMWLbLTaAJFKzL2ZIdSQdxOMnbtq5w8YKgCix1TA5D+SPyAGAOZqQsuF7i3iWOO/lSONQqqLa0wqjsA6marOn6pEbhimqzrNOyQsslikZ3IPcwVeIbPhlGTgEuo7cVaH4yB/3HVP7o371VRpbSSYfybWN8MnSyKLZiXMkwuE6bvIEkalcY5IB2ZoLJqPBktxgzXjuQGUHye3VlDFWO1lAKnKIcjmCo7K4Lf2NujZXF3JlGDJuihYIRtxgHkcMofnnDkt2kmpccaD9C1P+5v/AK0bjNTy8i1T+5yf60FPs5LO4u4pY9T3XTMyRyeRxg7ioQZYx7RuXAVjyYHC9pq23nCtzKYy2oTHopBIpEFoMMFZc42c+TH6apekaLZ2zo8drrfVdHKG16rmIhoQ4AHmMA2Rgk5LFquc/HqIVDWepDe2xc2jDcxBO0dbmcKx+ag5OJeHm8ndrzUZuhj65PQW4II7CvRpu3c8ALzOcd9V3QdHtJZejtL9w5jO5Es7eEOoUxtFL7iAXRZecZ6w3AkZGRZ9X4hS6gkgksdV2SqUYi05gHvGSRn5RUDoFvbWUiyQ2es9UNhGtsr0jqqyTePSMqKCc45cgMmgmr3gN54limvJZYlGFRoLPqjG0bSI8ggcs9tc+pWDWapFLq88CMjiNPJ7Lb0cMZZ8e48gqKTUuOMv/wCHVP7of3qiuIdThvFVZ7DVSqdIcC3K/CQyQtkh/iSP8+KCM4aeNuitLXWL3qoERDawLt6MEdEzPB1ZAqk7GO7Az6a7F9ixQWbyuYlnDkmCxYhgxYFSYeoAxLYXAyScczXBw4lsjJdQ22szbj0wZo0KySSIy+UEbhljG5Xq4XB7M86t44qb9A1L6mL+LQV6bQxaSdG2qXSSTRk/AWjM8dvHglnEBztQ45nJz31H8LaZb9K0Vjql0jzqszbbW1RXBRHHMwBdwSVGKDmN+cczVkvNVEskcjWOp7ot+3EUQ+EXa2R0vPlUTolnBaTLLFYarlIxGqlIioxHHEXC9L55SGME/q9gyaCVi4KnWV5RqV4JJFRXbo7PrCPdsGOixy3t3d9QnEulRhuiu9TvXcxOwQWtvIxjZ0iYLstzzLsgwOfZVki41DSPEtlqBkjCs69FDlVfdsJzL37W+ioriDZe/CWOrKTG8W6NYUPRyNGzj4bv6NRzHZkd9BXOGuHLK6kTyXUbt2iCyRt0EAH5mSrPBhmVihYcyHIJ63OrO3seEzi4N9dGZSSJeisd4JUIcHofigCufRIktJGljsNVLMu3rJbbRnbvKKJQFLFEJwMZUYAqf9tD/wDD9R+rt/41BVeJLZIiUuNU1FntxHcbFht2I6+yNxtgwcN3ZwO+t+hEagXSDV7+QKoJJhtVV0Ysu5C1uN67lZSR2EEU4o1COYgzWWqxmYLbqyC2Unc+8JgzEHcQRhgQRyNOGIY7AkwabqwBAQB/JnCIGZ9qZuMhS7sx7Tk+AGA3WvsYrEmxL27CDbhNtoV6riRcKYSAQyqQfRUVrVhaM5a61K6Z4LiKEM8NnlZ/PjC5t8kAOWJHIDJ7quHtqk/4bqX9i0/+RVa1awgunZ5tH1KRmkWTJFryZVjTq/ynkCsSAjsOKBp2gxatGz+XXcyq20ia1sQwO0OpKyW2cFHVge8MKxF7EccY6l/qEYUH4OSKPlknHUQcufZXfw3deRIyRabqxDMGLSeSOxwixqCfKOxURFHoHjknus+NjPGJItP1F1JYAhLXtVirds/cykfNTYfM20XSyzE6hqrtPExdtqs8iJI8AVt0e4kvGVC9/V9FXDQeBori1j6K/wBQaA7iqSeTNtbrI6skkJIYEupB7DmuS70eGTbnTNZwhdlUNa4WRnkk6Ue75DhpXI545jkcCrDo2rtawrDFpep7VzzbyMszMxZ3Y9PzZmLEnxNNhstOCpIUWOPUL5ERQqqosgFUdgA8nppUUkF5LBJczXC+TxSr0ohyrNJIjYMaLywq9tdJ4qm/4XqP0Wf8eo7StQafUZme3ntyLSEBZui3MOml6w6N2GOeO3Naetx19i87R2WrPVZxSiGlcjWejYQnEnn2frkP3ZKtYxVT4l8+zx+mw/clrPG/DE190fQ3k1p0e/Ij3YfcuFJ2yIcqfT3muo9L/wAeP1lgv3WpiAMnGKcvCvid7w5B1oZNc5vuBw0hAkUwrL038oIOcbNr4OXXHZg50PRBcPGkOvXDvLukVAJg4MYPJw052MCxbaQM7TyIU49JR9hvmBikxjGx/umor2PV97LL1aD8Na1cO6AbCxeAzNOR0772G0neWfGMnHb48ySeWcVt9j/8l2XqsH4S0E7PKqKWbAUAkkkAADmSSewVhplABJAzyHMDJPYB418w440y0mml6TVZbfLIskAl3Im6JlYNFuG0MoDHPIbTy61RvDllarcxMurSyN5SUWAhyGdGOORkIVCOQbGCHHiKD7KtV3Rsf/ktQ/YtPuS1YIRyquaJ+UtR/Zs/w5KCzYFMCorie/lt7d5IITcSDaFiBYbtzqrHKqTyBJ5DuqgScZ6pgMNNlUbg5XZLu2Zw0RIjIJxl9459wWg+qbRVc4rHuth66n+XuKzwPrM15C8sqIimWQRbCzB4lO1ZASASCQ2DjmMHA7K88Wn3bT/XV/y9xQWMKKECovVOIra1YLcTwxFlLKHdUJC+cRnwr5trl1a3l1NMNXFrF7kiBJiu9kCu7jLBSvNQCPzlOc7SpD6zDMr524OCQcEHBBwQcdhHhWLtRsf9lvsNfPODNXsLASq+ppITLIGErpH1g2GbaSS7Ejz84buAq4WevwXaT+TyLJ0RZHK8wG2buR7COeMjlkEd1Bp4BX3ssfVbf8JansCqxwlfpb6TZyTOqRraW5Z2IVVHRIBkn5RUDxjrtjedFGupCAq5cyQuGC7Y2AEhDAKOYIzkEqOVB9AadQ4QkBmBIBIBOMbsDtOMj6a2kV8a0W2sLe4hlfWpJtiy7S0ibQC6mRQ+TtyXGV7WHoHL6LZcY2UskcUNxFK8u7aEYNzRdzAkdnL6cUGjRx763/8AUWX/ALFWjaKq+jH31v8A+osv/Yru4pvbiGIPbQpM29VZXkMYVDkGTcFJwpwSMdmaCZwKYFfMn4z1WRAYtMJDxhlkWUsOtuAIV0GTyDAHkARntqT4H1++uZtlzAIRHAplBWRW6dnIXzhggqpbAOAGHecAJXjVf5n69bf+dWVVqtcbdtl6/bf+dWLdgUHi7mWNS7EKqglmJAAAGSSTyA9NHnUAEkAMQBzHMnsA8TXyniiz0y9lkkGr9F0pG5FuVaPBiKYEZbHWyCfkPjXLYrYW05kOqO4gKTFeqySAuQFQhjnDKV5AY3+kUH2bFVv2O1/kEf7dx/mZasMcmQCDkHGD/iKqvBNt0uliPcyF/KV3qcMu64mG5T3Ed1BbDivKODkDBwcHnnBwDg+BwQfnFfHL/hO0t26K41l0mVRykdA6+5MhZQz5XKuDn0DnXNPoun9Ihj1ibEsx29HKJAjMCUDHf2e5hQSO0IPCg+2dIuduRuxnHfjxx4VW5V98pfHyOH8eaq7wBwvD0kd7BfXNysYliXf5h5qrnHbgld3gcqe7nZCffOX1OH8eetTW/wBi/wCi1e6VU0ogpXIxLPsgeJpMSWI8b2L5sRzH/tVtYZH/ANVDX+lxXOFmTcFYOvWZSHXkGBUgg4J+mtA4Wtviyf3i5/iV7ug1dMeGKzE/LFau8uK49jfT3dnMUm52ZmKz3K5ZpOlJwrgDr4PLwFdGicD2tnKJYBICEZFVnaQJ0jBpWUvlssVXOTgc8AFmJ2+1W2+LJ/eLn+JWPana/Ek+vuf4lb/PU8SrwpjURiKT9hvumon2PvyZZeqwfhLXg8I2nxH+vuf368x8HWagKsbKqjAAnuAAB2AAPyFOep4k4WNU4DsbmR5JomZ5DlmEs65JRYzyVwB1VUcvCvNhwHZwTJNEsilGZ9pkkdTKVKCU7yTuCsw5EA555Krjd7UrX4kn19z/ABKx7UbT+jf6+4/fpztPEnCsa8qrGiH3y1H5LP8ACc/962DhC0/o3+vuP368rwbZglhEwZsbmE1wC2OQyd+Tj0052niThWXlQ4quHhG0+I/19z+/T2o2nxJPr7n+JTnqeJOFYkAFVzi5vdtO9dX/AC1yae1G0+JJ9fc/xK8vwXZNgtExKnKkzXBIOCMgl+RwTz9NOep4k4W/XuEba9lSS4VpOjRkWPJCdZlbeQuCWG3kc4Gc4zg1y3XsfafI7u0GWkYs3uk4BYncTtDgDJ58sc62+0+0/o3+vuP36e0+0/o3+vuP36c9TxJwtMPse6eqsq2yqr4yA0ozhw47G5YYA8vsqR03Q4rOCRIg2G3uxbBYsRjJIAzhQq/Io7Tk1yHg+0/o3+vuP36Hg6zP+zb664/fqedp4k4XNoGkJeaNaQSlwj2lsGKHa3KONuRxy7K6JOArAoqG3UKpcqA0q46Tbv7G7DtXl2cq8x8FWSgBYMADAAkmAAHYAN/IV69pll/Q9n/7JuXydeo56niTheYPY/09GDpbRhgVIbMhOVZGU53c8FFx8/ic79O4PtLeUTQxlGCsoAJKgvsDsAee4iNFJz2KPTnR7SrH9HX+3L+9WDwRYfo6f2pP3qjnqeJOE0c++t//AFFl/wCxVn3VWBwTYZJ8liyeRPWyQOzPPnWfaVYfo0f/AFf61H4hj8SnglZSayGFVkcFWA/3WL5wT9pp7SrD9Fh/s1H4hTxJwSzxo38y9etv/OrGxzVZfgbT2xm0h5HI5Hke49tDwLp/6NH9L/61bn6eJRwvdxwVZSMxeFGDDGwgbBmTpXKgd7Pgnn3D01rbgLT85WBIydu4oSu9VIbo359ZMheX6o8BWRwRYD/dYfnBP2mntI0/9Dt/qwap+JY/E/Q4JWbePRVb9j1v5BFz7Wn/AMbiWtR4J08dlnb/AFYrMXBGn4/mdv8A2BUR6njmdtp+n8p4JSGqcN29y4eVQWym7zeuImLxo5xkqHO7AxzA7uVR6ex/pq4220KleasuQykdjK2chu/PbyXwFbRwVp/6Hb/VrWPaPp36HbfVrV+fp4k4Uvo+mxWsSxReaue0glixLMzHvJYkn0moknOpy4/Q4fx5qx7R9O/QrX6pP9K69O0K2tSxt4IoS4AYoirkDsBx8prBqtZS+K1YieqYrtLsWlZUUrm4jZmf/9k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28575" y="-776288"/>
            <a:ext cx="2809875" cy="16287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38" name="AutoShape 14" descr="data:image/jpeg;base64,/9j/4AAQSkZJRgABAQAAAQABAAD/2wCEAAkGBxQREhUUEhQSFBQUFxcYFxUXFBIUGBcWGBYYFxUVFxUZHCghGBolHBcWITIhJSkrLi4uGCA1ODMsNygtLysBCgoKDg0OGxAQGywkHSQsLCwtLCwsLCwsLCwsNCwsLCwsLCwsLCwsLCwsLCwvLDAsLCwsLCwsLCwsLCwsNiwsLP/AABEIAKsBJwMBIgACEQEDEQH/xAAbAAEAAgMBAQAAAAAAAAAAAAAABQYBAwQCB//EAFAQAAIBAwICBQQNBwkIAgMAAAECAwAEEQUSBiETIjFBURQyYXQHFiMlM1JxgZGTsbKzNUJUYnLS0yQ0U3OSlKG00UNEVYKiwcLE1OEVY2T/xAAaAQEAAgMBAAAAAAAAAAAAAAAAAQIDBAYF/8QALREBAAIBAgUDAgUFAAAAAAAAAAECAwQREhQhMVEFE0GhsRUicYHRMjM0UpH/2gAMAwEAAhEDEQA/APr9KUrhW2UpSgUpSgUpSgUpSgUpSgUpSgUpSgUpWCaG7NK8hxXoGpClKVAUpSgUpSgUpSgUpSgUpSgUpSgUpSgUpSpRJSlKhJSlKBSlKBSlKBSlKBSlKBSlKBSlc97dLEjO7BERSzMeQVRzZj6AKtWs2naO459X1SO3Te5PWYKiqNzyOfNjjQc2Y47B4EnABNRy6ReXKl57h7Re1YLbZvAHPE1wwbc3IZCAAcxlu2ujhzTWmfyy4XDsCLeJv9hC2OZHdNIACx7hhe45ssowrfIa6bR6GuGIm0b2+zXtfd8/4V0+8ks4LqK7eWWaGJ3iucPEx25IVkUPETk9Ybh2ZBxU/pWribcrK0U0eBLC+N0ZPmnlydGwdrjkflBAz7G4967L1eL7grdxJohl2zQFUuYc9Ex5KwPnQyY7Y2wPkIDDmKvq9DTPHSNp8orbZ3ZpUdoupLcRBwGUksrI3Jo5FOJInHcynl4EYI5EVIiuXyUtS01t3hsRO5SlKokpSlApSlApSlApSlApSlApSlApSlTCJKUpUJKUpQKUpQKUpQKUpQKUpQKUpUjDHFQE8Xl110GAbe2ZXn7CJJxh4YD4qnKRh49EPGuziLUzBF7moeaRlihTPnTP5uf1FALse5VapHh7SRawrGCWPNncjBeRzukkb0sxY/Pjur2/SdN192f2YclvhJRpisT+a3yH7K2VruPNPyGveYle9jb8l2Xq8X3RVkYVW/Y2/Jdl6vF90VZaCna5H5FceVrjoZtqXQ+KfNhuvm5I5+LtP5lTsZPfXXeWyujI4DKwKspGQVPIg+ggmqxw9M0TPZylme3x0bscmW2bIhcnvZcGNvSmfzhXi+q6Xir7sd47slLJ6lAaVz7OUpSgUpSgUpSgUpSgUpSgUpSgUpSphElKUqElKUoFKUoFKUoFKUoFKUoFeXJ7q9VA8V6gUiWKNgs91ItvC3xWfO+X/kTc3ygDvrLgxTlyRSPlW07Q9aDF5VdPdHnFAXgt/AtnFxP6csOjB8Ebueraork0qwSCKOKMbUjVUVfBVGBXWTXY4scY6xWO0NZmtdx5rfIa9bx414uG6rfIfsrIID2N/wAl2Xq8X3BVkqs+xw2NMsvVovuCrLuoM1WOMLNgqXUKlprUs20dssJx08PylQGX9dEqz15dciotETG0iHsp1dFdCGR1DKwPJlYZVh6CCK6KrWhuttcz2G4dQeUQDvFvK7bo8eEcgcD9VkHdVlBrj9Vg9jLNP+fo2KTvBSlK1lylKUClKUClKUClKUClKUClKVMIkpSlQkpSlApSlApSlApSlApSmaDB9FUW8Xyi4t7s841vore28Ni7+nlH7ci7Qe9Yl8asPEty+xYYWKzXL9FGR2opBM03/JGGI/W2+NeeILJYU0+JAFSO8t1RR2BVSQKPoFdB6Rp9qzln57MGS3wtiiklEr1XtMb5VeaPr43LDNF0e652FpCZMSNmLLEDkoI255r1u0bcSFnb6300PTtAbdXdpcONxQoyKnJBuAyG9J+QV9FrXcea3yH7KD4vw3pGtvaW7wTQiFobXYhldCEicuoIVeTMCAxHavIgnBq1aLb66biE3b2vQL8KsRUF+Ug3HKdxKcgR2cu+p72OvyZZerQ/cFWSgVg1mlB8+4gsnbUJ5oV3TW1tayxqPzx0l6JYc/rpkDPIMEPdVm067SaNJI23RyKrofFWGQf8a57Ie+t16pZ/jXlcOnR+SXUlseUU2+4t/BSWzcwj0B2EgHhKwHJa8v1TTe5j4471+y9LbSn6UFK5lsBpXmWQAc+XpPcB2moCPV5rr+YxK8fdczM0cJ9MSAF5x6RtU55Ma2MGmy55/JCk3iFgJoGHjUQOHrl+c1/KD3pbxQQJ9LrI/wD1VsXhJMYNzqB9Plk4P/SQP8K9GPR7/NoV91J7h41nNRD8LyD4K+vUP6zQ3A+cSxE4+cVolN/bc5Fiu4/GEGCcDx6F2ZJPmZT4A9lY8npGWvWsxP0IyJ6lcWl6jHOgeJ9y5KnkVKuPOR0YBkcd6kAiu0V5lqWpPDaNpZIncpSlVSUpSphElKUqElKUoFKUoFKUoFKUoFG7KVA8QTNKyWcTMskwJkZScxW4OJJM/mu3waHtySfzTWfT4bZskUhW1tnvhmPymeS8Pwa5gtv6tW92mH9ZIowe9Y1PfXRxkOtZevQfdlqcsbVYkWNFCoihVUDAVVGFUDwAAFQnF3n2XrsX4ctdhSkUrEQ1liSvVeUr1VwrXc+Y3yH7K2VqufMb9k/ZQQHsdD3ssvVofuCrJVc9jv8AJll6rD9wVY6BQ0rDUFdsR763Xqln+LeVt4r0ppod0WBcRMJYCezpVBAVj8V1LI3oc1p08++t36LSz/FvKsTiomImOogdF1JbmJJY87XGcHzlYcnRh3MrAqR3EGu0tUDKPIrvHMQXrZB7ku/zlPPkJVGR+ujd7ip/PKuS1ul9jJtHaesNitt4V7iCPp7i1tWz0UplklHdIkCqRCfQzyISO8IQeRNW6GMADl3fRVd13TWmCNE2yeFukhkIyFfaVKuB50bKzKw8GyOYFZsuLIwVjuwbSc8tkjDo3PZ7jOepJnuGQ3ior2/TMtLYYrHeO7FeJ3d/E13cRRK1rCs771VkZ9mEbILg/qnBI8M1RdO1vWZY7npbV4GFrI0B2xH+U9IxjUA9vUKjBB8wk9tfTQ4I54weys9X0V6aiicF6rfPdzQ3iOoWPeN0carkysqdE6DrKUALbuYYcsA4F7KCgx6KhtV4lt4G6NpN0zdkEeZZj8kSZIHpOAO81Ai9bhFvfW8kfI3bPBMoOA5SGSaKUjvdejKZ5Ha+DyAxPK1QVhazTTeU3I6MqpWGDIfoUbG55GHJpmwAcZCgYBOSTOiuZ9Uy48mX8vx0lmxxsUpSvMZSlKVMIkpSlQkpSlApSlApSlApSuTU9QjgjaWRgqLjJwSck4Cqo5sxOAAOZJAFWrWbTw1jeSZ2atY1RbeMsQzEkKka4LySNySNR4k9/YBknABNe+GdIaFWkm2tczkPMwyQMeZCnZ7nGOqvjzbtY1yaHpkk0ourldrYIghJB6BG5FmxkGdhyYjzR1R+cWtIFdTodH7FOv8AVPf+Gta28gqu8WDr2XrsX4U1WOq7xZ59l67H+FNW+qsKis0pQK1XPmN+yfsrbWq68xv2T9lBBex4Peyy9Vg/DFWKq97H35MsfVYPw1qw0CsNWaGgrenflW79Vs/xLurIRVZ0v8rXvq1l9+6qzUEdrelpcwvFJnaw7QSGUghldT3MrAMD3ECoXQb+Rt0NxjyiHAkxyEgPwc6juVwD8jBl/Nq1GoDiTRmlKTQELdQ56NznawPnwy47Y3wM96kBhzFams0sajHw/PwtWdpdua1z26upVlVlPaGAYH5QeRqN0TWEn3Lhopo8dLA/nxMewHHJlPPa46rd3hUuK5XJS+K/DPSYZ42lX24Qtl+BWW3z3W1xcWy/LsjcL/hXDrVpJBJZol3e7Zrjon3TBjs6CaTkxTOd0a88+NW6q7xT8Pp/refotLmt3S6zPN4rNpmOv2VtWHtuFon+GkvJsnO17y62fJ0aOq4+apHTdIhtl228UUK94jRUz8uO0/LXaDWa1L6rNkja1pTFYBSlKwLlKUoFKUqYRJQmlc+pXawRSSyHCRIzscZwqgsxwO3kDyqa1m07Qnd0ZpkVWpeL41ijlaOcK8phYdGN0UiyCNlkG7mQ5xtTcTzIBAOOi14njluHtlWQSxsytuTYuFUEsjMeuCeQxz5E4wM1nnR54jeaypxwnaV5LivE06oCzEKB3sQo+k1grWbdoW3hszTdVSi48tnnmgiE87xdvQQmdW8QrRk4xyBLbRnIBODUZqHGEjJbuwe0trsExyqizzFcAruJ9ytyxZQM9J289vaN3F6bnvPbaPMqTkhbdY1pICqnc8knwcMY3SyeO1e5fF2wo7yKjNAtJZ76U3gTdbpC8MSnckJmEu4k/wC0mwgG/GBkhcAkme0HR4IVLw4Yy4Zpi5lkl+KzTEksMdgzgDsAFaNI/KN7/VWf2T172l0OPB1jrbyxWtusKjFZqB1fiRLaTo2jndzHJIqxxhtwjKhlDEgbuuvbyA5kgVHQ8f2zvZovSbr1d8eVUBV5gGQluWWBUAZ5jwrdVW+q9xV59l65H+DNWvQeMYLuWSGPpEkiZlZZE6MkKxXcgJywOCfQBzxXvir4Sy9cT8CegsVKieINZFnA8zJJIqDJEYTIHazEuyqFABJJI7KjbDja3nS4eEvItqivJtTJIZC+1AD1mAUgjuII7jQWitV15jfIfsqsarxzBbPAsizBbhA6SdGBGN2NqvIWwrYOefIAcyMirHNIDGxByCpII7DyyKCI9j78mWPqsH4S1YKr3AJ967L1WD8JajG9kS3Sc28olim6dIVRxHlukJCyjDnEfpOD1l5ZIFBdKGq5ecVonleIp2az2dIixhmfpF3L0Qz1hjtJx3+FdfDfEEV9H0sLZXJBB2hlPaNygkrkYIB7iDQcGk/la+9XsvvXVWeqvpB99r71ey+25rt1nXxbusfRTSO6SOmxVIPRbcplmADncMd3bzoJusMKpkXshQs1moSXN5nB9zAi906IdIxbHOTqgDJPykA9OjcbRXFy9ttlhmRmASYLGZApxujUnLggMeQ5BeeMjIaeOtP3eTPGTFP5RDEk6gb0SRsOpzydD3o2QeVeY9be3ZYr5ViZjtSdc+Tyk9gDn4Fz8R/+UtUhxkeVr6b22++TUveRKyMHUOpBDKRuDAjmu08jnwrW1Glx567Xj91otMOcN9PhUBxN/ONP9bb6fI7nFV23v+jtjc2XTwRJOsBtJgk8G53RAY3STMSguqnY7KpDDYSK0cQ8YdHeWkV5DJbvBcb2bDTROrW8se6F1UNJ1pUGNuRnnXk19NyYsm9esbT9l+PeH0leys1FaZxBaznbFcQu3eokXeD35jPWU8jyI7qlCeXf9BryLYb06WrMMsTDNKro4mU3E8AjlZoFdsjZiQxpE0sa5YYYdPFzbCncefVNR9xxwkcEM7QXGyYyDKiNlQpkLmXdsKSNgI+dpBzkVschqP8AVXjhcqVyafdiSNXBQh1VgVdXXmM9V15MPSO2ulWBrUmJiZie8LRO71SgNKEoXiaeVRCsLiN5biKLeUWTCsHzhSRnsFQOvzdDut7nUixdAGhXT1lZ0kEmcIgJI2xyZx2BeeOVS/GNyIhbOQ7BbuA7UVnc+fyVFBLH0CoTWvJ7mfylU1mGfYsYkisZwVQdJuADRkdYSnP7K4xjn0vpmOk4InaN95YL92dO4FEyRSQagzKvXidI1wpfLM4YPnc+7LFsk551w8SaFGt0r3Oqyi5hTplK2cTFEGUU5VCBk5Cqe09gJqwcO6zDZQJBHbamUjUAE2EwOAABnagyeXaefbzqJ4iitr2dZ3g1hXVQF6OyZdrKSUk3FNxILZ2klTtGV5V6e0KOi34QmvIlkTWb545BuBULGCPkXaVOeRHIgitsHsZBcF7jpWX8+a2gnfPe26Xdzrs0fiKK0hWJbXVWWMHLtZybiclndjgDJJJ5AV1W/HkcqK8dpqTo4DKy2jkFSMhgc8wRSKxHaBULiC1triYnVZIZUkjMwS2wpfYcBkVdjAIMtgdULk4xVkl4GaWBYGu2a3UAJH5Pa7QApVcdXuDHB+ft51WNR0ezmmlmNrrStMWLbLTaAJFKzL2ZIdSQdxOMnbtq5w8YKgCix1TA5D+SPyAGAOZqQsuF7i3iWOO/lSONQqqLa0wqjsA6marOn6pEbhimqzrNOyQsslikZ3IPcwVeIbPhlGTgEuo7cVaH4yB/3HVP7o371VRpbSSYfybWN8MnSyKLZiXMkwuE6bvIEkalcY5IB2ZoLJqPBktxgzXjuQGUHye3VlDFWO1lAKnKIcjmCo7K4Lf2NujZXF3JlGDJuihYIRtxgHkcMofnnDkt2kmpccaD9C1P+5v/AK0bjNTy8i1T+5yf60FPs5LO4u4pY9T3XTMyRyeRxg7ioQZYx7RuXAVjyYHC9pq23nCtzKYy2oTHopBIpEFoMMFZc42c+TH6apekaLZ2zo8drrfVdHKG16rmIhoQ4AHmMA2Rgk5LFquc/HqIVDWepDe2xc2jDcxBO0dbmcKx+ag5OJeHm8ndrzUZuhj65PQW4II7CvRpu3c8ALzOcd9V3QdHtJZejtL9w5jO5Es7eEOoUxtFL7iAXRZecZ6w3AkZGRZ9X4hS6gkgksdV2SqUYi05gHvGSRn5RUDoFvbWUiyQ2es9UNhGtsr0jqqyTePSMqKCc45cgMmgmr3gN54limvJZYlGFRoLPqjG0bSI8ggcs9tc+pWDWapFLq88CMjiNPJ7Lb0cMZZ8e48gqKTUuOMv/wCHVP7of3qiuIdThvFVZ7DVSqdIcC3K/CQyQtkh/iSP8+KCM4aeNuitLXWL3qoERDawLt6MEdEzPB1ZAqk7GO7Az6a7F9ixQWbyuYlnDkmCxYhgxYFSYeoAxLYXAyScczXBw4lsjJdQ22szbj0wZo0KySSIy+UEbhljG5Xq4XB7M86t44qb9A1L6mL+LQV6bQxaSdG2qXSSTRk/AWjM8dvHglnEBztQ45nJz31H8LaZb9K0Vjql0jzqszbbW1RXBRHHMwBdwSVGKDmN+cczVkvNVEskcjWOp7ot+3EUQ+EXa2R0vPlUTolnBaTLLFYarlIxGqlIioxHHEXC9L55SGME/q9gyaCVi4KnWV5RqV4JJFRXbo7PrCPdsGOixy3t3d9QnEulRhuiu9TvXcxOwQWtvIxjZ0iYLstzzLsgwOfZVki41DSPEtlqBkjCs69FDlVfdsJzL37W+ioriDZe/CWOrKTG8W6NYUPRyNGzj4bv6NRzHZkd9BXOGuHLK6kTyXUbt2iCyRt0EAH5mSrPBhmVihYcyHIJ63OrO3seEzi4N9dGZSSJeisd4JUIcHofigCufRIktJGljsNVLMu3rJbbRnbvKKJQFLFEJwMZUYAqf9tD/wDD9R+rt/41BVeJLZIiUuNU1FntxHcbFht2I6+yNxtgwcN3ZwO+t+hEagXSDV7+QKoJJhtVV0Ysu5C1uN67lZSR2EEU4o1COYgzWWqxmYLbqyC2Unc+8JgzEHcQRhgQRyNOGIY7AkwabqwBAQB/JnCIGZ9qZuMhS7sx7Tk+AGA3WvsYrEmxL27CDbhNtoV6riRcKYSAQyqQfRUVrVhaM5a61K6Z4LiKEM8NnlZ/PjC5t8kAOWJHIDJ7quHtqk/4bqX9i0/+RVa1awgunZ5tH1KRmkWTJFryZVjTq/ynkCsSAjsOKBp2gxatGz+XXcyq20ia1sQwO0OpKyW2cFHVge8MKxF7EccY6l/qEYUH4OSKPlknHUQcufZXfw3deRIyRabqxDMGLSeSOxwixqCfKOxURFHoHjknus+NjPGJItP1F1JYAhLXtVirds/cykfNTYfM20XSyzE6hqrtPExdtqs8iJI8AVt0e4kvGVC9/V9FXDQeBori1j6K/wBQaA7iqSeTNtbrI6skkJIYEupB7DmuS70eGTbnTNZwhdlUNa4WRnkk6Ue75DhpXI545jkcCrDo2rtawrDFpep7VzzbyMszMxZ3Y9PzZmLEnxNNhstOCpIUWOPUL5ERQqqosgFUdgA8nppUUkF5LBJczXC+TxSr0ohyrNJIjYMaLywq9tdJ4qm/4XqP0Wf8eo7StQafUZme3ntyLSEBZui3MOml6w6N2GOeO3Naetx19i87R2WrPVZxSiGlcjWejYQnEnn2frkP3ZKtYxVT4l8+zx+mw/clrPG/DE190fQ3k1p0e/Ij3YfcuFJ2yIcqfT3muo9L/wAeP1lgv3WpiAMnGKcvCvid7w5B1oZNc5vuBw0hAkUwrL038oIOcbNr4OXXHZg50PRBcPGkOvXDvLukVAJg4MYPJw052MCxbaQM7TyIU49JR9hvmBikxjGx/umor2PV97LL1aD8Na1cO6AbCxeAzNOR0772G0neWfGMnHb48ySeWcVt9j/8l2XqsH4S0E7PKqKWbAUAkkkAADmSSewVhplABJAzyHMDJPYB418w440y0mml6TVZbfLIskAl3Im6JlYNFuG0MoDHPIbTy61RvDllarcxMurSyN5SUWAhyGdGOORkIVCOQbGCHHiKD7KtV3Rsf/ktQ/YtPuS1YIRyquaJ+UtR/Zs/w5KCzYFMCorie/lt7d5IITcSDaFiBYbtzqrHKqTyBJ5DuqgScZ6pgMNNlUbg5XZLu2Zw0RIjIJxl9459wWg+qbRVc4rHuth66n+XuKzwPrM15C8sqIimWQRbCzB4lO1ZASASCQ2DjmMHA7K88Wn3bT/XV/y9xQWMKKECovVOIra1YLcTwxFlLKHdUJC+cRnwr5trl1a3l1NMNXFrF7kiBJiu9kCu7jLBSvNQCPzlOc7SpD6zDMr524OCQcEHBBwQcdhHhWLtRsf9lvsNfPODNXsLASq+ppITLIGErpH1g2GbaSS7Ejz84buAq4WevwXaT+TyLJ0RZHK8wG2buR7COeMjlkEd1Bp4BX3ssfVbf8JansCqxwlfpb6TZyTOqRraW5Z2IVVHRIBkn5RUDxjrtjedFGupCAq5cyQuGC7Y2AEhDAKOYIzkEqOVB9AadQ4QkBmBIBIBOMbsDtOMj6a2kV8a0W2sLe4hlfWpJtiy7S0ibQC6mRQ+TtyXGV7WHoHL6LZcY2UskcUNxFK8u7aEYNzRdzAkdnL6cUGjRx763/8AUWX/ALFWjaKq+jH31v8A+osv/Yru4pvbiGIPbQpM29VZXkMYVDkGTcFJwpwSMdmaCZwKYFfMn4z1WRAYtMJDxhlkWUsOtuAIV0GTyDAHkARntqT4H1++uZtlzAIRHAplBWRW6dnIXzhggqpbAOAGHecAJXjVf5n69bf+dWVVqtcbdtl6/bf+dWLdgUHi7mWNS7EKqglmJAAAGSSTyA9NHnUAEkAMQBzHMnsA8TXyniiz0y9lkkGr9F0pG5FuVaPBiKYEZbHWyCfkPjXLYrYW05kOqO4gKTFeqySAuQFQhjnDKV5AY3+kUH2bFVv2O1/kEf7dx/mZasMcmQCDkHGD/iKqvBNt0uliPcyF/KV3qcMu64mG5T3Ed1BbDivKODkDBwcHnnBwDg+BwQfnFfHL/hO0t26K41l0mVRykdA6+5MhZQz5XKuDn0DnXNPoun9Ihj1ibEsx29HKJAjMCUDHf2e5hQSO0IPCg+2dIuduRuxnHfjxx4VW5V98pfHyOH8eaq7wBwvD0kd7BfXNysYliXf5h5qrnHbgld3gcqe7nZCffOX1OH8eetTW/wBi/wCi1e6VU0ogpXIxLPsgeJpMSWI8b2L5sRzH/tVtYZH/ANVDX+lxXOFmTcFYOvWZSHXkGBUgg4J+mtA4Wtviyf3i5/iV7ug1dMeGKzE/LFau8uK49jfT3dnMUm52ZmKz3K5ZpOlJwrgDr4PLwFdGicD2tnKJYBICEZFVnaQJ0jBpWUvlssVXOTgc8AFmJ2+1W2+LJ/eLn+JWPana/Ek+vuf4lb/PU8SrwpjURiKT9hvumon2PvyZZeqwfhLXg8I2nxH+vuf368x8HWagKsbKqjAAnuAAB2AAPyFOep4k4WNU4DsbmR5JomZ5DlmEs65JRYzyVwB1VUcvCvNhwHZwTJNEsilGZ9pkkdTKVKCU7yTuCsw5EA555Krjd7UrX4kn19z/ABKx7UbT+jf6+4/fpztPEnCsa8qrGiH3y1H5LP8ACc/962DhC0/o3+vuP368rwbZglhEwZsbmE1wC2OQyd+Tj0052niThWXlQ4quHhG0+I/19z+/T2o2nxJPr7n+JTnqeJOFYkAFVzi5vdtO9dX/AC1yae1G0+JJ9fc/xK8vwXZNgtExKnKkzXBIOCMgl+RwTz9NOep4k4W/XuEba9lSS4VpOjRkWPJCdZlbeQuCWG3kc4Gc4zg1y3XsfafI7u0GWkYs3uk4BYncTtDgDJ58sc62+0+0/o3+vuP36e0+0/o3+vuP36c9TxJwtMPse6eqsq2yqr4yA0ozhw47G5YYA8vsqR03Q4rOCRIg2G3uxbBYsRjJIAzhQq/Io7Tk1yHg+0/o3+vuP36Hg6zP+zb664/fqedp4k4XNoGkJeaNaQSlwj2lsGKHa3KONuRxy7K6JOArAoqG3UKpcqA0q46Tbv7G7DtXl2cq8x8FWSgBYMADAAkmAAHYAN/IV69pll/Q9n/7JuXydeo56niTheYPY/09GDpbRhgVIbMhOVZGU53c8FFx8/ic79O4PtLeUTQxlGCsoAJKgvsDsAee4iNFJz2KPTnR7SrH9HX+3L+9WDwRYfo6f2pP3qjnqeJOE0c++t//AFFl/wCxVn3VWBwTYZJ8liyeRPWyQOzPPnWfaVYfo0f/AFf61H4hj8SnglZSayGFVkcFWA/3WL5wT9pp7SrD9Fh/s1H4hTxJwSzxo38y9etv/OrGxzVZfgbT2xm0h5HI5Hke49tDwLp/6NH9L/61bn6eJRwvdxwVZSMxeFGDDGwgbBmTpXKgd7Pgnn3D01rbgLT85WBIydu4oSu9VIbo359ZMheX6o8BWRwRYD/dYfnBP2mntI0/9Dt/qwap+JY/E/Q4JWbePRVb9j1v5BFz7Wn/AMbiWtR4J08dlnb/AFYrMXBGn4/mdv8A2BUR6njmdtp+n8p4JSGqcN29y4eVQWym7zeuImLxo5xkqHO7AxzA7uVR6ex/pq4220KleasuQykdjK2chu/PbyXwFbRwVp/6Hb/VrWPaPp36HbfVrV+fp4k4Uvo+mxWsSxReaue0glixLMzHvJYkn0moknOpy4/Q4fx5qx7R9O/QrX6pP9K69O0K2tSxt4IoS4AYoirkDsBx8prBqtZS+K1YieqYrtLsWlZUUrm4jZmf/9k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28575" y="-776288"/>
            <a:ext cx="2809875" cy="16287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40" name="AutoShape 16" descr="data:image/jpeg;base64,/9j/4AAQSkZJRgABAQAAAQABAAD/2wCEAAkGBxQREhUUEhQSFBQUFxcYFxUXFBIUGBcWGBYYFxUVFxUZHCghGBolHBcWITIhJSkrLi4uGCA1ODMsNygtLysBCgoKDg0OGxAQGywkHSQsLCwtLCwsLCwsLCwsNCwsLCwsLCwsLCwsLCwsLCwvLDAsLCwsLCwsLCwsLCwsNiwsLP/AABEIAKsBJwMBIgACEQEDEQH/xAAbAAEAAgMBAQAAAAAAAAAAAAAABQYBAwQCB//EAFAQAAIBAwICBQQNBwkIAgMAAAECAwAEEQUSBiETIjFBURQyYXQHFiMlM1JxgZGTsbKzNUJUYnLS0yQ0U3OSlKG00UNEVYKiwcLE1OEVY2T/xAAaAQEAAgMBAAAAAAAAAAAAAAAAAQIDBAYF/8QALREBAAIBAgUDAgUFAAAAAAAAAAECAwQREhQhMVEFE0GhsRUicYHRMjM0UpH/2gAMAwEAAhEDEQA/APr9KUrhW2UpSgUpSgUpSgUpSgUpSgUpSgUpSgUpWCaG7NK8hxXoGpClKVAUpSgUpSgUpSgUpSgUpSgUpSgUpSgUpSpRJSlKhJSlKBSlKBSlKBSlKBSlKBSlKBSlc97dLEjO7BERSzMeQVRzZj6AKtWs2naO459X1SO3Te5PWYKiqNzyOfNjjQc2Y47B4EnABNRy6ReXKl57h7Re1YLbZvAHPE1wwbc3IZCAAcxlu2ujhzTWmfyy4XDsCLeJv9hC2OZHdNIACx7hhe45ssowrfIa6bR6GuGIm0b2+zXtfd8/4V0+8ks4LqK7eWWaGJ3iucPEx25IVkUPETk9Ybh2ZBxU/pWribcrK0U0eBLC+N0ZPmnlydGwdrjkflBAz7G4967L1eL7grdxJohl2zQFUuYc9Ex5KwPnQyY7Y2wPkIDDmKvq9DTPHSNp8orbZ3ZpUdoupLcRBwGUksrI3Jo5FOJInHcynl4EYI5EVIiuXyUtS01t3hsRO5SlKokpSlApSlApSlApSlApSlApSlApSlTCJKUpUJKUpQKUpQKUpQKUpQKUpQKUpUjDHFQE8Xl110GAbe2ZXn7CJJxh4YD4qnKRh49EPGuziLUzBF7moeaRlihTPnTP5uf1FALse5VapHh7SRawrGCWPNncjBeRzukkb0sxY/Pjur2/SdN192f2YclvhJRpisT+a3yH7K2VruPNPyGveYle9jb8l2Xq8X3RVkYVW/Y2/Jdl6vF90VZaCna5H5FceVrjoZtqXQ+KfNhuvm5I5+LtP5lTsZPfXXeWyujI4DKwKspGQVPIg+ggmqxw9M0TPZylme3x0bscmW2bIhcnvZcGNvSmfzhXi+q6Xir7sd47slLJ6lAaVz7OUpSgUpSgUpSgUpSgUpSgUpSgUpSphElKUqElKUoFKUoFKUoFKUoFKUoFeXJ7q9VA8V6gUiWKNgs91ItvC3xWfO+X/kTc3ygDvrLgxTlyRSPlW07Q9aDF5VdPdHnFAXgt/AtnFxP6csOjB8Ebueraork0qwSCKOKMbUjVUVfBVGBXWTXY4scY6xWO0NZmtdx5rfIa9bx414uG6rfIfsrIID2N/wAl2Xq8X3BVkqs+xw2NMsvVovuCrLuoM1WOMLNgqXUKlprUs20dssJx08PylQGX9dEqz15dciotETG0iHsp1dFdCGR1DKwPJlYZVh6CCK6KrWhuttcz2G4dQeUQDvFvK7bo8eEcgcD9VkHdVlBrj9Vg9jLNP+fo2KTvBSlK1lylKUClKUClKUClKUClKUClKVMIkpSlQkpSlApSlApSlApSlApSmaDB9FUW8Xyi4t7s841vore28Ni7+nlH7ci7Qe9Yl8asPEty+xYYWKzXL9FGR2opBM03/JGGI/W2+NeeILJYU0+JAFSO8t1RR2BVSQKPoFdB6Rp9qzln57MGS3wtiiklEr1XtMb5VeaPr43LDNF0e652FpCZMSNmLLEDkoI255r1u0bcSFnb6300PTtAbdXdpcONxQoyKnJBuAyG9J+QV9FrXcea3yH7KD4vw3pGtvaW7wTQiFobXYhldCEicuoIVeTMCAxHavIgnBq1aLb66biE3b2vQL8KsRUF+Ug3HKdxKcgR2cu+p72OvyZZerQ/cFWSgVg1mlB8+4gsnbUJ5oV3TW1tayxqPzx0l6JYc/rpkDPIMEPdVm067SaNJI23RyKrofFWGQf8a57Ie+t16pZ/jXlcOnR+SXUlseUU2+4t/BSWzcwj0B2EgHhKwHJa8v1TTe5j4471+y9LbSn6UFK5lsBpXmWQAc+XpPcB2moCPV5rr+YxK8fdczM0cJ9MSAF5x6RtU55Ma2MGmy55/JCk3iFgJoGHjUQOHrl+c1/KD3pbxQQJ9LrI/wD1VsXhJMYNzqB9Plk4P/SQP8K9GPR7/NoV91J7h41nNRD8LyD4K+vUP6zQ3A+cSxE4+cVolN/bc5Fiu4/GEGCcDx6F2ZJPmZT4A9lY8npGWvWsxP0IyJ6lcWl6jHOgeJ9y5KnkVKuPOR0YBkcd6kAiu0V5lqWpPDaNpZIncpSlVSUpSphElKUqElKUoFKUoFKUoFKUoFG7KVA8QTNKyWcTMskwJkZScxW4OJJM/mu3waHtySfzTWfT4bZskUhW1tnvhmPymeS8Pwa5gtv6tW92mH9ZIowe9Y1PfXRxkOtZevQfdlqcsbVYkWNFCoihVUDAVVGFUDwAAFQnF3n2XrsX4ctdhSkUrEQ1liSvVeUr1VwrXc+Y3yH7K2VqufMb9k/ZQQHsdD3ssvVofuCrJVc9jv8AJll6rD9wVY6BQ0rDUFdsR763Xqln+LeVt4r0ppod0WBcRMJYCezpVBAVj8V1LI3oc1p08++t36LSz/FvKsTiomImOogdF1JbmJJY87XGcHzlYcnRh3MrAqR3EGu0tUDKPIrvHMQXrZB7ku/zlPPkJVGR+ujd7ip/PKuS1ul9jJtHaesNitt4V7iCPp7i1tWz0UplklHdIkCqRCfQzyISO8IQeRNW6GMADl3fRVd13TWmCNE2yeFukhkIyFfaVKuB50bKzKw8GyOYFZsuLIwVjuwbSc8tkjDo3PZ7jOepJnuGQ3ior2/TMtLYYrHeO7FeJ3d/E13cRRK1rCs771VkZ9mEbILg/qnBI8M1RdO1vWZY7npbV4GFrI0B2xH+U9IxjUA9vUKjBB8wk9tfTQ4I54weys9X0V6aiicF6rfPdzQ3iOoWPeN0carkysqdE6DrKUALbuYYcsA4F7KCgx6KhtV4lt4G6NpN0zdkEeZZj8kSZIHpOAO81Ai9bhFvfW8kfI3bPBMoOA5SGSaKUjvdejKZ5Ha+DyAxPK1QVhazTTeU3I6MqpWGDIfoUbG55GHJpmwAcZCgYBOSTOiuZ9Uy48mX8vx0lmxxsUpSvMZSlKVMIkpSlQkpSlApSlApSlApSuTU9QjgjaWRgqLjJwSck4Cqo5sxOAAOZJAFWrWbTw1jeSZ2atY1RbeMsQzEkKka4LySNySNR4k9/YBknABNe+GdIaFWkm2tczkPMwyQMeZCnZ7nGOqvjzbtY1yaHpkk0ourldrYIghJB6BG5FmxkGdhyYjzR1R+cWtIFdTodH7FOv8AVPf+Gta28gqu8WDr2XrsX4U1WOq7xZ59l67H+FNW+qsKis0pQK1XPmN+yfsrbWq68xv2T9lBBex4Peyy9Vg/DFWKq97H35MsfVYPw1qw0CsNWaGgrenflW79Vs/xLurIRVZ0v8rXvq1l9+6qzUEdrelpcwvFJnaw7QSGUghldT3MrAMD3ECoXQb+Rt0NxjyiHAkxyEgPwc6juVwD8jBl/Nq1GoDiTRmlKTQELdQ56NznawPnwy47Y3wM96kBhzFams0sajHw/PwtWdpdua1z26upVlVlPaGAYH5QeRqN0TWEn3Lhopo8dLA/nxMewHHJlPPa46rd3hUuK5XJS+K/DPSYZ42lX24Qtl+BWW3z3W1xcWy/LsjcL/hXDrVpJBJZol3e7Zrjon3TBjs6CaTkxTOd0a88+NW6q7xT8Pp/refotLmt3S6zPN4rNpmOv2VtWHtuFon+GkvJsnO17y62fJ0aOq4+apHTdIhtl228UUK94jRUz8uO0/LXaDWa1L6rNkja1pTFYBSlKwLlKUoFKUqYRJQmlc+pXawRSSyHCRIzscZwqgsxwO3kDyqa1m07Qnd0ZpkVWpeL41ijlaOcK8phYdGN0UiyCNlkG7mQ5xtTcTzIBAOOi14njluHtlWQSxsytuTYuFUEsjMeuCeQxz5E4wM1nnR54jeaypxwnaV5LivE06oCzEKB3sQo+k1grWbdoW3hszTdVSi48tnnmgiE87xdvQQmdW8QrRk4xyBLbRnIBODUZqHGEjJbuwe0trsExyqizzFcAruJ9ytyxZQM9J289vaN3F6bnvPbaPMqTkhbdY1pICqnc8knwcMY3SyeO1e5fF2wo7yKjNAtJZ76U3gTdbpC8MSnckJmEu4k/wC0mwgG/GBkhcAkme0HR4IVLw4Yy4Zpi5lkl+KzTEksMdgzgDsAFaNI/KN7/VWf2T172l0OPB1jrbyxWtusKjFZqB1fiRLaTo2jndzHJIqxxhtwjKhlDEgbuuvbyA5kgVHQ8f2zvZovSbr1d8eVUBV5gGQluWWBUAZ5jwrdVW+q9xV59l65H+DNWvQeMYLuWSGPpEkiZlZZE6MkKxXcgJywOCfQBzxXvir4Sy9cT8CegsVKieINZFnA8zJJIqDJEYTIHazEuyqFABJJI7KjbDja3nS4eEvItqivJtTJIZC+1AD1mAUgjuII7jQWitV15jfIfsqsarxzBbPAsizBbhA6SdGBGN2NqvIWwrYOefIAcyMirHNIDGxByCpII7DyyKCI9j78mWPqsH4S1YKr3AJ967L1WD8JajG9kS3Sc28olim6dIVRxHlukJCyjDnEfpOD1l5ZIFBdKGq5ecVonleIp2az2dIixhmfpF3L0Qz1hjtJx3+FdfDfEEV9H0sLZXJBB2hlPaNygkrkYIB7iDQcGk/la+9XsvvXVWeqvpB99r71ey+25rt1nXxbusfRTSO6SOmxVIPRbcplmADncMd3bzoJusMKpkXshQs1moSXN5nB9zAi906IdIxbHOTqgDJPykA9OjcbRXFy9ttlhmRmASYLGZApxujUnLggMeQ5BeeMjIaeOtP3eTPGTFP5RDEk6gb0SRsOpzydD3o2QeVeY9be3ZYr5ViZjtSdc+Tyk9gDn4Fz8R/+UtUhxkeVr6b22++TUveRKyMHUOpBDKRuDAjmu08jnwrW1Glx567Xj91otMOcN9PhUBxN/ONP9bb6fI7nFV23v+jtjc2XTwRJOsBtJgk8G53RAY3STMSguqnY7KpDDYSK0cQ8YdHeWkV5DJbvBcb2bDTROrW8se6F1UNJ1pUGNuRnnXk19NyYsm9esbT9l+PeH0leys1FaZxBaznbFcQu3eokXeD35jPWU8jyI7qlCeXf9BryLYb06WrMMsTDNKro4mU3E8AjlZoFdsjZiQxpE0sa5YYYdPFzbCncefVNR9xxwkcEM7QXGyYyDKiNlQpkLmXdsKSNgI+dpBzkVschqP8AVXjhcqVyafdiSNXBQh1VgVdXXmM9V15MPSO2ulWBrUmJiZie8LRO71SgNKEoXiaeVRCsLiN5biKLeUWTCsHzhSRnsFQOvzdDut7nUixdAGhXT1lZ0kEmcIgJI2xyZx2BeeOVS/GNyIhbOQ7BbuA7UVnc+fyVFBLH0CoTWvJ7mfylU1mGfYsYkisZwVQdJuADRkdYSnP7K4xjn0vpmOk4InaN95YL92dO4FEyRSQagzKvXidI1wpfLM4YPnc+7LFsk551w8SaFGt0r3Oqyi5hTplK2cTFEGUU5VCBk5Cqe09gJqwcO6zDZQJBHbamUjUAE2EwOAABnagyeXaefbzqJ4iitr2dZ3g1hXVQF6OyZdrKSUk3FNxILZ2klTtGV5V6e0KOi34QmvIlkTWb545BuBULGCPkXaVOeRHIgitsHsZBcF7jpWX8+a2gnfPe26Xdzrs0fiKK0hWJbXVWWMHLtZybiclndjgDJJJ5AV1W/HkcqK8dpqTo4DKy2jkFSMhgc8wRSKxHaBULiC1triYnVZIZUkjMwS2wpfYcBkVdjAIMtgdULk4xVkl4GaWBYGu2a3UAJH5Pa7QApVcdXuDHB+ft51WNR0ezmmlmNrrStMWLbLTaAJFKzL2ZIdSQdxOMnbtq5w8YKgCix1TA5D+SPyAGAOZqQsuF7i3iWOO/lSONQqqLa0wqjsA6marOn6pEbhimqzrNOyQsslikZ3IPcwVeIbPhlGTgEuo7cVaH4yB/3HVP7o371VRpbSSYfybWN8MnSyKLZiXMkwuE6bvIEkalcY5IB2ZoLJqPBktxgzXjuQGUHye3VlDFWO1lAKnKIcjmCo7K4Lf2NujZXF3JlGDJuihYIRtxgHkcMofnnDkt2kmpccaD9C1P+5v/AK0bjNTy8i1T+5yf60FPs5LO4u4pY9T3XTMyRyeRxg7ioQZYx7RuXAVjyYHC9pq23nCtzKYy2oTHopBIpEFoMMFZc42c+TH6apekaLZ2zo8drrfVdHKG16rmIhoQ4AHmMA2Rgk5LFquc/HqIVDWepDe2xc2jDcxBO0dbmcKx+ag5OJeHm8ndrzUZuhj65PQW4II7CvRpu3c8ALzOcd9V3QdHtJZejtL9w5jO5Es7eEOoUxtFL7iAXRZecZ6w3AkZGRZ9X4hS6gkgksdV2SqUYi05gHvGSRn5RUDoFvbWUiyQ2es9UNhGtsr0jqqyTePSMqKCc45cgMmgmr3gN54limvJZYlGFRoLPqjG0bSI8ggcs9tc+pWDWapFLq88CMjiNPJ7Lb0cMZZ8e48gqKTUuOMv/wCHVP7of3qiuIdThvFVZ7DVSqdIcC3K/CQyQtkh/iSP8+KCM4aeNuitLXWL3qoERDawLt6MEdEzPB1ZAqk7GO7Az6a7F9ixQWbyuYlnDkmCxYhgxYFSYeoAxLYXAyScczXBw4lsjJdQ22szbj0wZo0KySSIy+UEbhljG5Xq4XB7M86t44qb9A1L6mL+LQV6bQxaSdG2qXSSTRk/AWjM8dvHglnEBztQ45nJz31H8LaZb9K0Vjql0jzqszbbW1RXBRHHMwBdwSVGKDmN+cczVkvNVEskcjWOp7ot+3EUQ+EXa2R0vPlUTolnBaTLLFYarlIxGqlIioxHHEXC9L55SGME/q9gyaCVi4KnWV5RqV4JJFRXbo7PrCPdsGOixy3t3d9QnEulRhuiu9TvXcxOwQWtvIxjZ0iYLstzzLsgwOfZVki41DSPEtlqBkjCs69FDlVfdsJzL37W+ioriDZe/CWOrKTG8W6NYUPRyNGzj4bv6NRzHZkd9BXOGuHLK6kTyXUbt2iCyRt0EAH5mSrPBhmVihYcyHIJ63OrO3seEzi4N9dGZSSJeisd4JUIcHofigCufRIktJGljsNVLMu3rJbbRnbvKKJQFLFEJwMZUYAqf9tD/wDD9R+rt/41BVeJLZIiUuNU1FntxHcbFht2I6+yNxtgwcN3ZwO+t+hEagXSDV7+QKoJJhtVV0Ysu5C1uN67lZSR2EEU4o1COYgzWWqxmYLbqyC2Unc+8JgzEHcQRhgQRyNOGIY7AkwabqwBAQB/JnCIGZ9qZuMhS7sx7Tk+AGA3WvsYrEmxL27CDbhNtoV6riRcKYSAQyqQfRUVrVhaM5a61K6Z4LiKEM8NnlZ/PjC5t8kAOWJHIDJ7quHtqk/4bqX9i0/+RVa1awgunZ5tH1KRmkWTJFryZVjTq/ynkCsSAjsOKBp2gxatGz+XXcyq20ia1sQwO0OpKyW2cFHVge8MKxF7EccY6l/qEYUH4OSKPlknHUQcufZXfw3deRIyRabqxDMGLSeSOxwixqCfKOxURFHoHjknus+NjPGJItP1F1JYAhLXtVirds/cykfNTYfM20XSyzE6hqrtPExdtqs8iJI8AVt0e4kvGVC9/V9FXDQeBori1j6K/wBQaA7iqSeTNtbrI6skkJIYEupB7DmuS70eGTbnTNZwhdlUNa4WRnkk6Ue75DhpXI545jkcCrDo2rtawrDFpep7VzzbyMszMxZ3Y9PzZmLEnxNNhstOCpIUWOPUL5ERQqqosgFUdgA8nppUUkF5LBJczXC+TxSr0ohyrNJIjYMaLywq9tdJ4qm/4XqP0Wf8eo7StQafUZme3ntyLSEBZui3MOml6w6N2GOeO3Naetx19i87R2WrPVZxSiGlcjWejYQnEnn2frkP3ZKtYxVT4l8+zx+mw/clrPG/DE190fQ3k1p0e/Ij3YfcuFJ2yIcqfT3muo9L/wAeP1lgv3WpiAMnGKcvCvid7w5B1oZNc5vuBw0hAkUwrL038oIOcbNr4OXXHZg50PRBcPGkOvXDvLukVAJg4MYPJw052MCxbaQM7TyIU49JR9hvmBikxjGx/umor2PV97LL1aD8Na1cO6AbCxeAzNOR0772G0neWfGMnHb48ySeWcVt9j/8l2XqsH4S0E7PKqKWbAUAkkkAADmSSewVhplABJAzyHMDJPYB418w440y0mml6TVZbfLIskAl3Im6JlYNFuG0MoDHPIbTy61RvDllarcxMurSyN5SUWAhyGdGOORkIVCOQbGCHHiKD7KtV3Rsf/ktQ/YtPuS1YIRyquaJ+UtR/Zs/w5KCzYFMCorie/lt7d5IITcSDaFiBYbtzqrHKqTyBJ5DuqgScZ6pgMNNlUbg5XZLu2Zw0RIjIJxl9459wWg+qbRVc4rHuth66n+XuKzwPrM15C8sqIimWQRbCzB4lO1ZASASCQ2DjmMHA7K88Wn3bT/XV/y9xQWMKKECovVOIra1YLcTwxFlLKHdUJC+cRnwr5trl1a3l1NMNXFrF7kiBJiu9kCu7jLBSvNQCPzlOc7SpD6zDMr524OCQcEHBBwQcdhHhWLtRsf9lvsNfPODNXsLASq+ppITLIGErpH1g2GbaSS7Ejz84buAq4WevwXaT+TyLJ0RZHK8wG2buR7COeMjlkEd1Bp4BX3ssfVbf8JansCqxwlfpb6TZyTOqRraW5Z2IVVHRIBkn5RUDxjrtjedFGupCAq5cyQuGC7Y2AEhDAKOYIzkEqOVB9AadQ4QkBmBIBIBOMbsDtOMj6a2kV8a0W2sLe4hlfWpJtiy7S0ibQC6mRQ+TtyXGV7WHoHL6LZcY2UskcUNxFK8u7aEYNzRdzAkdnL6cUGjRx763/8AUWX/ALFWjaKq+jH31v8A+osv/Yru4pvbiGIPbQpM29VZXkMYVDkGTcFJwpwSMdmaCZwKYFfMn4z1WRAYtMJDxhlkWUsOtuAIV0GTyDAHkARntqT4H1++uZtlzAIRHAplBWRW6dnIXzhggqpbAOAGHecAJXjVf5n69bf+dWVVqtcbdtl6/bf+dWLdgUHi7mWNS7EKqglmJAAAGSSTyA9NHnUAEkAMQBzHMnsA8TXyniiz0y9lkkGr9F0pG5FuVaPBiKYEZbHWyCfkPjXLYrYW05kOqO4gKTFeqySAuQFQhjnDKV5AY3+kUH2bFVv2O1/kEf7dx/mZasMcmQCDkHGD/iKqvBNt0uliPcyF/KV3qcMu64mG5T3Ed1BbDivKODkDBwcHnnBwDg+BwQfnFfHL/hO0t26K41l0mVRykdA6+5MhZQz5XKuDn0DnXNPoun9Ihj1ibEsx29HKJAjMCUDHf2e5hQSO0IPCg+2dIuduRuxnHfjxx4VW5V98pfHyOH8eaq7wBwvD0kd7BfXNysYliXf5h5qrnHbgld3gcqe7nZCffOX1OH8eetTW/wBi/wCi1e6VU0ogpXIxLPsgeJpMSWI8b2L5sRzH/tVtYZH/ANVDX+lxXOFmTcFYOvWZSHXkGBUgg4J+mtA4Wtviyf3i5/iV7ug1dMeGKzE/LFau8uK49jfT3dnMUm52ZmKz3K5ZpOlJwrgDr4PLwFdGicD2tnKJYBICEZFVnaQJ0jBpWUvlssVXOTgc8AFmJ2+1W2+LJ/eLn+JWPana/Ek+vuf4lb/PU8SrwpjURiKT9hvumon2PvyZZeqwfhLXg8I2nxH+vuf368x8HWagKsbKqjAAnuAAB2AAPyFOep4k4WNU4DsbmR5JomZ5DlmEs65JRYzyVwB1VUcvCvNhwHZwTJNEsilGZ9pkkdTKVKCU7yTuCsw5EA555Krjd7UrX4kn19z/ABKx7UbT+jf6+4/fpztPEnCsa8qrGiH3y1H5LP8ACc/962DhC0/o3+vuP368rwbZglhEwZsbmE1wC2OQyd+Tj0052niThWXlQ4quHhG0+I/19z+/T2o2nxJPr7n+JTnqeJOFYkAFVzi5vdtO9dX/AC1yae1G0+JJ9fc/xK8vwXZNgtExKnKkzXBIOCMgl+RwTz9NOep4k4W/XuEba9lSS4VpOjRkWPJCdZlbeQuCWG3kc4Gc4zg1y3XsfafI7u0GWkYs3uk4BYncTtDgDJ58sc62+0+0/o3+vuP36e0+0/o3+vuP36c9TxJwtMPse6eqsq2yqr4yA0ozhw47G5YYA8vsqR03Q4rOCRIg2G3uxbBYsRjJIAzhQq/Io7Tk1yHg+0/o3+vuP36Hg6zP+zb664/fqedp4k4XNoGkJeaNaQSlwj2lsGKHa3KONuRxy7K6JOArAoqG3UKpcqA0q46Tbv7G7DtXl2cq8x8FWSgBYMADAAkmAAHYAN/IV69pll/Q9n/7JuXydeo56niTheYPY/09GDpbRhgVIbMhOVZGU53c8FFx8/ic79O4PtLeUTQxlGCsoAJKgvsDsAee4iNFJz2KPTnR7SrH9HX+3L+9WDwRYfo6f2pP3qjnqeJOE0c++t//AFFl/wCxVn3VWBwTYZJ8liyeRPWyQOzPPnWfaVYfo0f/AFf61H4hj8SnglZSayGFVkcFWA/3WL5wT9pp7SrD9Fh/s1H4hTxJwSzxo38y9etv/OrGxzVZfgbT2xm0h5HI5Hke49tDwLp/6NH9L/61bn6eJRwvdxwVZSMxeFGDDGwgbBmTpXKgd7Pgnn3D01rbgLT85WBIydu4oSu9VIbo359ZMheX6o8BWRwRYD/dYfnBP2mntI0/9Dt/qwap+JY/E/Q4JWbePRVb9j1v5BFz7Wn/AMbiWtR4J08dlnb/AFYrMXBGn4/mdv8A2BUR6njmdtp+n8p4JSGqcN29y4eVQWym7zeuImLxo5xkqHO7AxzA7uVR6ex/pq4220KleasuQykdjK2chu/PbyXwFbRwVp/6Hb/VrWPaPp36HbfVrV+fp4k4Uvo+mxWsSxReaue0glixLMzHvJYkn0moknOpy4/Q4fx5qx7R9O/QrX6pP9K69O0K2tSxt4IoS4AYoirkDsBx8prBqtZS+K1YieqYrtLsWlZUUrm4jZmf/9k=">
            <a:hlinkClick r:id="rId4"/>
          </p:cNvPr>
          <p:cNvSpPr>
            <a:spLocks noChangeAspect="1" noChangeArrowheads="1"/>
          </p:cNvSpPr>
          <p:nvPr/>
        </p:nvSpPr>
        <p:spPr bwMode="auto">
          <a:xfrm>
            <a:off x="28575" y="-776288"/>
            <a:ext cx="2809875" cy="16287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mtClean="0"/>
              <a:t>  </a:t>
            </a:r>
            <a:r>
              <a:rPr lang="cs-CZ" b="1" u="sng" smtClean="0"/>
              <a:t>Druhy schopností II</a:t>
            </a:r>
            <a:r>
              <a:rPr lang="cs-CZ" smtClean="0"/>
              <a:t>: </a:t>
            </a:r>
            <a:br>
              <a:rPr lang="cs-CZ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/>
              <a:t>2) Tvořivost (kreativita)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 - výsledkem je něco nového, originálního,</a:t>
            </a:r>
          </a:p>
          <a:p>
            <a:pPr>
              <a:buNone/>
            </a:pPr>
            <a:r>
              <a:rPr lang="cs-CZ" dirty="0" smtClean="0"/>
              <a:t>    - rysy: otevřenost, vnímavost, intuice, fantazie.</a:t>
            </a:r>
          </a:p>
          <a:p>
            <a:pPr>
              <a:buNone/>
            </a:pPr>
            <a:endParaRPr lang="cs-CZ" dirty="0" smtClean="0"/>
          </a:p>
          <a:p>
            <a:r>
              <a:rPr lang="cs-CZ" b="1" dirty="0" smtClean="0"/>
              <a:t>3) Vědomost </a:t>
            </a:r>
            <a:r>
              <a:rPr lang="cs-CZ" dirty="0" smtClean="0"/>
              <a:t>= učením osvojený poznatek, zapamatovaný a pochopený fakt.</a:t>
            </a:r>
          </a:p>
          <a:p>
            <a:endParaRPr lang="cs-CZ" dirty="0" smtClean="0"/>
          </a:p>
          <a:p>
            <a:r>
              <a:rPr lang="cs-CZ" b="1" dirty="0" smtClean="0"/>
              <a:t>4) Dovednost</a:t>
            </a:r>
            <a:r>
              <a:rPr lang="cs-CZ" dirty="0" smtClean="0"/>
              <a:t> = nabytá dispozice správně,rychle a úsporně vykonávat určitou činnost.</a:t>
            </a:r>
          </a:p>
          <a:p>
            <a:pPr>
              <a:buNone/>
            </a:pPr>
            <a:r>
              <a:rPr lang="cs-CZ" dirty="0" smtClean="0"/>
              <a:t> 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 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Zdroj:</a:t>
            </a:r>
          </a:p>
          <a:p>
            <a:pPr>
              <a:buNone/>
            </a:pPr>
            <a:r>
              <a:rPr lang="cs-CZ" dirty="0" smtClean="0"/>
              <a:t>Pavel Říčan : Psychologie, Portál, s.r.o., Praha 2008</a:t>
            </a:r>
            <a:endParaRPr lang="cs-CZ" dirty="0"/>
          </a:p>
        </p:txBody>
      </p:sp>
      <p:sp>
        <p:nvSpPr>
          <p:cNvPr id="11266" name="AutoShape 2" descr="https://encrypted-tbn3.gstatic.com/images?q=tbn:ANd9GcTYfXXPd9Zh62Q-IcxK2qScb78VpKQ3doSqfhGyGikT-9AuGQ9Z"/>
          <p:cNvSpPr>
            <a:spLocks noChangeAspect="1" noChangeArrowheads="1"/>
          </p:cNvSpPr>
          <p:nvPr/>
        </p:nvSpPr>
        <p:spPr bwMode="auto">
          <a:xfrm>
            <a:off x="63500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564</Words>
  <Application>Microsoft Office PowerPoint</Application>
  <PresentationFormat>Předvádění na obrazovce (4:3)</PresentationFormat>
  <Paragraphs>92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Anotace: Tato prezentace popisuje psychické motivy jedince, které mobilizují jeho aktivaci a postoje, vznik zájmů a hodnot. </vt:lpstr>
      <vt:lpstr>AKTIVIZAČNÍ VLASTNOSTI JEDINCE</vt:lpstr>
      <vt:lpstr>Základní motivy:</vt:lpstr>
      <vt:lpstr>  </vt:lpstr>
      <vt:lpstr>Vztahově – postojové  postoje</vt:lpstr>
      <vt:lpstr>Seberegulace, sebepojetí</vt:lpstr>
      <vt:lpstr>Výkonové vlastnosti </vt:lpstr>
      <vt:lpstr>Druhy schopností:  </vt:lpstr>
      <vt:lpstr> </vt:lpstr>
      <vt:lpstr>  Druhy schopností II:  </vt:lpstr>
      <vt:lpstr>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AKTIVIZAČNÍ A POSTOJOVÉ VLASTNOSTI JEDINCE</dc:title>
  <dc:creator>monika</dc:creator>
  <cp:lastModifiedBy>Gymnázium a SOŠ</cp:lastModifiedBy>
  <cp:revision>16</cp:revision>
  <dcterms:created xsi:type="dcterms:W3CDTF">2014-01-08T15:15:25Z</dcterms:created>
  <dcterms:modified xsi:type="dcterms:W3CDTF">2014-03-26T08:03:24Z</dcterms:modified>
</cp:coreProperties>
</file>