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BA7D95-DB7A-44EE-B3B1-D4E978A5582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D221BA-E064-4791-9003-31B8C9265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260A3-E71A-40B2-BF9C-2CF3C8213BD8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8A389-22E7-4F10-8A47-585448956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85925"/>
          <a:ext cx="6697662" cy="4307371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44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9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9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Emoce,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9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9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9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9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86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popisuje vznik emocí, rozdělení emocí a jejich vliv na život jedince.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50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popisuje vznik emocí, rozdělení emocí a jejich vliv na život jedince.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 emoce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Emoce (city) jsou projevy subjektivního vztahu člověka k tomu, co dělá a co poznává.</a:t>
            </a:r>
          </a:p>
          <a:p>
            <a:r>
              <a:rPr lang="cs-CZ" dirty="0" smtClean="0"/>
              <a:t>Citové procesy mají krátký průběh a vyšší intenzitu.</a:t>
            </a:r>
          </a:p>
          <a:p>
            <a:r>
              <a:rPr lang="cs-CZ" dirty="0" smtClean="0"/>
              <a:t>City - </a:t>
            </a:r>
            <a:r>
              <a:rPr lang="cs-CZ" dirty="0"/>
              <a:t>jsou velmi rozmanité.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Jsou </a:t>
            </a:r>
            <a:r>
              <a:rPr lang="cs-CZ" dirty="0"/>
              <a:t>to psychické jevy, které hodnotí co poznáváme a děláme</a:t>
            </a:r>
            <a:r>
              <a:rPr lang="cs-CZ" dirty="0" smtClean="0"/>
              <a:t>.                                              Hodnocení </a:t>
            </a:r>
            <a:r>
              <a:rPr lang="cs-CZ" dirty="0"/>
              <a:t>se přitom řídí našimi potřebami a cíli. </a:t>
            </a:r>
            <a:endParaRPr lang="cs-CZ" dirty="0" smtClean="0"/>
          </a:p>
          <a:p>
            <a:r>
              <a:rPr lang="cs-CZ" dirty="0" smtClean="0"/>
              <a:t>Citové </a:t>
            </a:r>
            <a:r>
              <a:rPr lang="cs-CZ" dirty="0"/>
              <a:t>stavy označujeme termínem nálada </a:t>
            </a:r>
            <a:r>
              <a:rPr lang="cs-CZ" dirty="0" smtClean="0"/>
              <a:t>(může </a:t>
            </a:r>
            <a:r>
              <a:rPr lang="cs-CZ" dirty="0"/>
              <a:t>trvat minuty, hodiny ale i dny ), naše city nemůžeme přesně sdělit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City se projevují mimikou obličeje, pohyby celého těla, v zabarvení hlasu a nebo třeba ve změnách činností vnitřních orgánů. </a:t>
            </a:r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/>
              <a:t>společenské stránce plní city důležitou úlohu ve vztazích mezi lidmi a v životě sociálních skupin </a:t>
            </a:r>
            <a:r>
              <a:rPr lang="cs-CZ" dirty="0" smtClean="0"/>
              <a:t>(mezi </a:t>
            </a:r>
            <a:r>
              <a:rPr lang="cs-CZ" dirty="0"/>
              <a:t>uvolněnými a smějícími se lidmi se cítíme dobře a </a:t>
            </a:r>
            <a:r>
              <a:rPr lang="cs-CZ" dirty="0" smtClean="0"/>
              <a:t>naopak).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Podle formy rozlišujeme 3 základní výrazné city:</a:t>
            </a:r>
          </a:p>
          <a:p>
            <a:pPr lvl="0"/>
            <a:r>
              <a:rPr lang="cs-CZ" b="1" dirty="0"/>
              <a:t>nálada</a:t>
            </a:r>
            <a:r>
              <a:rPr lang="cs-CZ" dirty="0"/>
              <a:t> = poměrně dlouhodobý trvalý stav</a:t>
            </a:r>
          </a:p>
          <a:p>
            <a:pPr lvl="0"/>
            <a:r>
              <a:rPr lang="cs-CZ" b="1" dirty="0"/>
              <a:t>afekt</a:t>
            </a:r>
            <a:r>
              <a:rPr lang="cs-CZ" dirty="0"/>
              <a:t> = silná citová reakce, má výrazné a silné projevy ( vztek, strach, bouřlivá radost… )</a:t>
            </a:r>
          </a:p>
          <a:p>
            <a:pPr lvl="0"/>
            <a:r>
              <a:rPr lang="cs-CZ" b="1" dirty="0"/>
              <a:t>vášeň</a:t>
            </a:r>
            <a:r>
              <a:rPr lang="cs-CZ" dirty="0"/>
              <a:t> = silný citový vztah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City - primární – vevnitř</a:t>
            </a:r>
          </a:p>
          <a:p>
            <a:r>
              <a:rPr lang="cs-CZ" dirty="0"/>
              <a:t>        - sekundární – ovlivněné zvenku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City dělíme </a:t>
            </a:r>
            <a:r>
              <a:rPr lang="cs-CZ" dirty="0"/>
              <a:t>je na: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b="1" i="1" dirty="0"/>
              <a:t>nižší </a:t>
            </a:r>
            <a:r>
              <a:rPr lang="cs-CZ" dirty="0"/>
              <a:t>jako tělesné pocity, emoce, afekty, city libosti nebo nelibosti při uspokojení nebo </a:t>
            </a:r>
            <a:r>
              <a:rPr lang="cs-CZ" dirty="0" smtClean="0"/>
              <a:t> neuspokojení </a:t>
            </a:r>
            <a:r>
              <a:rPr lang="cs-CZ" dirty="0"/>
              <a:t>základních životních potřeb jako je hlad, žízeň, potřeba ochrany </a:t>
            </a:r>
            <a:r>
              <a:rPr lang="cs-CZ" dirty="0" smtClean="0"/>
              <a:t> před </a:t>
            </a:r>
            <a:r>
              <a:rPr lang="cs-CZ" dirty="0"/>
              <a:t>zimou atd</a:t>
            </a:r>
            <a:r>
              <a:rPr lang="cs-CZ" dirty="0" smtClean="0"/>
              <a:t>.,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b="1" i="1" dirty="0"/>
              <a:t>vyšší</a:t>
            </a:r>
            <a:r>
              <a:rPr lang="cs-CZ" i="1" dirty="0"/>
              <a:t> </a:t>
            </a:r>
            <a:r>
              <a:rPr lang="cs-CZ" dirty="0"/>
              <a:t>jsou city vlastní pouze člověku a jsou důležité pro zařazení jednotlivého </a:t>
            </a:r>
            <a:r>
              <a:rPr lang="cs-CZ" dirty="0" smtClean="0"/>
              <a:t>člověka do </a:t>
            </a:r>
            <a:r>
              <a:rPr lang="cs-CZ" dirty="0" err="1"/>
              <a:t>soc</a:t>
            </a:r>
            <a:r>
              <a:rPr lang="cs-CZ" dirty="0"/>
              <a:t>. skupin a do společnosti. Proto také rozvíjení těchto citů patří k důležitým </a:t>
            </a:r>
            <a:r>
              <a:rPr lang="cs-CZ" dirty="0" smtClean="0"/>
              <a:t> úkolům </a:t>
            </a:r>
            <a:r>
              <a:rPr lang="cs-CZ" dirty="0"/>
              <a:t>výchovy.</a:t>
            </a:r>
          </a:p>
          <a:p>
            <a:r>
              <a:rPr lang="cs-CZ" dirty="0" smtClean="0"/>
              <a:t> </a:t>
            </a:r>
            <a:r>
              <a:rPr lang="cs-CZ" dirty="0"/>
              <a:t>- morální city = ohleduplnost a laskavost…</a:t>
            </a:r>
          </a:p>
          <a:p>
            <a:r>
              <a:rPr lang="cs-CZ" dirty="0" smtClean="0"/>
              <a:t>- </a:t>
            </a:r>
            <a:r>
              <a:rPr lang="cs-CZ" dirty="0"/>
              <a:t>estetické city = vznikají během života, vkus – nevkus, </a:t>
            </a:r>
            <a:r>
              <a:rPr lang="cs-CZ" dirty="0" smtClean="0"/>
              <a:t> krása </a:t>
            </a:r>
            <a:r>
              <a:rPr lang="cs-CZ" dirty="0"/>
              <a:t>– ošklivost…</a:t>
            </a:r>
          </a:p>
          <a:p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/>
              <a:t>intelektuální city = radost z vědění a ocenění, zvídavost, radostné překvapení…</a:t>
            </a:r>
          </a:p>
          <a:p>
            <a:r>
              <a:rPr lang="cs-CZ" dirty="0" smtClean="0"/>
              <a:t> </a:t>
            </a:r>
            <a:r>
              <a:rPr lang="cs-CZ" dirty="0"/>
              <a:t>- sociální city = otázka mezilidských vztahů, tolerance…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vlastnosti citů: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Příjemnost – nepříjemnost (libost x nelibost).</a:t>
            </a:r>
          </a:p>
          <a:p>
            <a:r>
              <a:rPr lang="cs-CZ" dirty="0" smtClean="0"/>
              <a:t>Napětí – uvolnění.</a:t>
            </a:r>
          </a:p>
          <a:p>
            <a:r>
              <a:rPr lang="cs-CZ" dirty="0" smtClean="0"/>
              <a:t>Vzrušení – uklidnění (touha po klidu x vzrušení ve sportu, v kině).</a:t>
            </a:r>
          </a:p>
          <a:p>
            <a:r>
              <a:rPr lang="cs-CZ" dirty="0" smtClean="0"/>
              <a:t>Existence protikladů – láska x nenávist, radost x smutek.</a:t>
            </a:r>
          </a:p>
          <a:p>
            <a:r>
              <a:rPr lang="cs-CZ" dirty="0" smtClean="0"/>
              <a:t>Citová ambivalence  (smíšenost , rozporuplnost).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/>
              <a:t>Biologická stránka citů: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vzniku emocí se účastní </a:t>
            </a:r>
            <a:r>
              <a:rPr lang="cs-CZ" b="1" dirty="0" smtClean="0"/>
              <a:t>vývojově starší části mozku</a:t>
            </a:r>
            <a:r>
              <a:rPr lang="cs-CZ" dirty="0" smtClean="0"/>
              <a:t> (pravá hemisféra).</a:t>
            </a:r>
          </a:p>
          <a:p>
            <a:r>
              <a:rPr lang="cs-CZ" dirty="0" smtClean="0"/>
              <a:t>Při prožívání </a:t>
            </a:r>
            <a:r>
              <a:rPr lang="cs-CZ" b="1" dirty="0" smtClean="0"/>
              <a:t>registrujeme tělesné změny</a:t>
            </a:r>
            <a:r>
              <a:rPr lang="cs-CZ" dirty="0" smtClean="0"/>
              <a:t>. Vznikají v důsledku excitace autonomního nervstva a vlivem hormonální činnosti:</a:t>
            </a:r>
          </a:p>
          <a:p>
            <a:r>
              <a:rPr lang="cs-CZ" dirty="0" smtClean="0"/>
              <a:t>v  mimice obličeje (smích, pláč, údiv),</a:t>
            </a:r>
          </a:p>
          <a:p>
            <a:r>
              <a:rPr lang="cs-CZ" dirty="0"/>
              <a:t> </a:t>
            </a:r>
            <a:r>
              <a:rPr lang="cs-CZ" dirty="0" smtClean="0"/>
              <a:t>v pohybech celého těla,</a:t>
            </a:r>
          </a:p>
          <a:p>
            <a:r>
              <a:rPr lang="cs-CZ" dirty="0"/>
              <a:t> </a:t>
            </a:r>
            <a:r>
              <a:rPr lang="cs-CZ" dirty="0" smtClean="0"/>
              <a:t>v zabarvení hlasu,</a:t>
            </a:r>
          </a:p>
          <a:p>
            <a:r>
              <a:rPr lang="cs-CZ" dirty="0"/>
              <a:t> </a:t>
            </a:r>
            <a:r>
              <a:rPr lang="cs-CZ" dirty="0" smtClean="0"/>
              <a:t>fyziologické změny v činnosti vnitřních orgánů (bušení srdce, zrudnutí/zblednutí, zrychlené dýchání, pocení)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Individuální citové reakce posuzujeme z různých hledisek: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Citová vzrušivost, síla citových projevů a jejich ovládání – souvisí s temperamentem.</a:t>
            </a:r>
          </a:p>
          <a:p>
            <a:r>
              <a:rPr lang="cs-CZ" dirty="0" smtClean="0"/>
              <a:t>Náladovost ve smyslu rychlosti střídání nálad je do značné míry funkcí temperamentu.</a:t>
            </a:r>
          </a:p>
          <a:p>
            <a:r>
              <a:rPr lang="cs-CZ" dirty="0" smtClean="0"/>
              <a:t>Citová ovlivnitelnost (sugestibilita) x protiklad samostatnost a nezávislost.</a:t>
            </a:r>
          </a:p>
          <a:p>
            <a:r>
              <a:rPr lang="cs-CZ" dirty="0" smtClean="0"/>
              <a:t>Citlivost ve smyslu empatie.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Emoční inteligence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Vysoké IQ automaticky nezaručuje úspěšní a spokojený život.</a:t>
            </a:r>
          </a:p>
          <a:p>
            <a:r>
              <a:rPr lang="cs-CZ" dirty="0" smtClean="0"/>
              <a:t>Klíč pro EQ je umět usměrňovat své emoce a nepotlačovat je.</a:t>
            </a:r>
          </a:p>
          <a:p>
            <a:r>
              <a:rPr lang="cs-CZ" dirty="0" smtClean="0"/>
              <a:t>EQ je vymezován pěti vlastnostmi:</a:t>
            </a:r>
          </a:p>
          <a:p>
            <a:pPr marL="514350" indent="-514350">
              <a:buAutoNum type="arabicPeriod"/>
            </a:pPr>
            <a:r>
              <a:rPr lang="cs-CZ" dirty="0" smtClean="0"/>
              <a:t> schopnost vyznat se ve vlastních citech,</a:t>
            </a:r>
          </a:p>
          <a:p>
            <a:pPr marL="514350" indent="-514350">
              <a:buAutoNum type="arabicPeriod"/>
            </a:pPr>
            <a:r>
              <a:rPr lang="cs-CZ" dirty="0" smtClean="0"/>
              <a:t> schopnost ovládat své city,</a:t>
            </a:r>
          </a:p>
          <a:p>
            <a:pPr marL="514350" indent="-514350">
              <a:buAutoNum type="arabicPeriod"/>
            </a:pPr>
            <a:r>
              <a:rPr lang="cs-CZ" dirty="0"/>
              <a:t> </a:t>
            </a:r>
            <a:r>
              <a:rPr lang="cs-CZ" dirty="0" err="1" smtClean="0"/>
              <a:t>automotivace</a:t>
            </a:r>
            <a:r>
              <a:rPr lang="cs-CZ" dirty="0" smtClean="0"/>
              <a:t>, </a:t>
            </a:r>
          </a:p>
          <a:p>
            <a:pPr marL="514350" indent="-51435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umění rozeznávat city jiných,</a:t>
            </a:r>
          </a:p>
          <a:p>
            <a:pPr marL="514350" indent="-51435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schopnost empatie (vžít se do role jiného).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Zdroj:</a:t>
            </a:r>
          </a:p>
          <a:p>
            <a:r>
              <a:rPr lang="cs-CZ" smtClean="0"/>
              <a:t>Mgr</a:t>
            </a:r>
            <a:r>
              <a:rPr lang="cs-CZ" dirty="0" smtClean="0"/>
              <a:t>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567</Words>
  <Application>Microsoft Office PowerPoint</Application>
  <PresentationFormat>Předvádění na obrazovce (4:3)</PresentationFormat>
  <Paragraphs>73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 Tato prezentace popisuje vznik emocí, rozdělení emocí a jejich vliv na život jedince.</vt:lpstr>
      <vt:lpstr>Definice emoce</vt:lpstr>
      <vt:lpstr>   </vt:lpstr>
      <vt:lpstr>  </vt:lpstr>
      <vt:lpstr>City dělíme je na: </vt:lpstr>
      <vt:lpstr>Základní vlastnosti citů:</vt:lpstr>
      <vt:lpstr>Biologická stránka citů:</vt:lpstr>
      <vt:lpstr>Individuální citové reakce posuzujeme z různých hledisek:</vt:lpstr>
      <vt:lpstr>Emoční inteligence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Emoce (city)</dc:title>
  <dc:creator>monika</dc:creator>
  <cp:lastModifiedBy>Gymnázium a SOŠ</cp:lastModifiedBy>
  <cp:revision>15</cp:revision>
  <dcterms:created xsi:type="dcterms:W3CDTF">2013-11-25T14:38:39Z</dcterms:created>
  <dcterms:modified xsi:type="dcterms:W3CDTF">2014-03-26T08:03:48Z</dcterms:modified>
</cp:coreProperties>
</file>