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9" r:id="rId2"/>
    <p:sldId id="256" r:id="rId3"/>
    <p:sldId id="26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229" autoAdjust="0"/>
  </p:normalViewPr>
  <p:slideViewPr>
    <p:cSldViewPr>
      <p:cViewPr varScale="1">
        <p:scale>
          <a:sx n="92" d="100"/>
          <a:sy n="92" d="100"/>
        </p:scale>
        <p:origin x="-5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8F1626-EA41-4326-86C1-F067240ABFED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4CE97F-7397-42C6-9DDE-6CBA994A7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5BDE86-3D96-4FD4-A824-2BB18C5EAFB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1714488"/>
          <a:ext cx="6697662" cy="4764023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7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3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3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Etapy psychického vývoje 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– kojenec,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VY_32_INOVACE_04.03.17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3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Monika Malá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3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Základy společenských věd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3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Pátý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3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17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Tato prezentace popisuje psychický vývoj jedince v kojeneckém období.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5459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jako elektronická učebnice, pro pátý ročník (osmiletého ) gymnázia základů společenských věd – psychologie. Časová dotace 20 minut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Tato prezentace popisuje psychický vývoj jedince v kojeneckém období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Kojenecký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1.rok života.</a:t>
            </a:r>
          </a:p>
          <a:p>
            <a:r>
              <a:rPr lang="cs-CZ" dirty="0" smtClean="0"/>
              <a:t>Sledujeme vývoj : </a:t>
            </a:r>
          </a:p>
          <a:p>
            <a:pPr>
              <a:buNone/>
            </a:pPr>
            <a:r>
              <a:rPr lang="cs-CZ" dirty="0" smtClean="0"/>
              <a:t>1.  senzoricko-motorický,</a:t>
            </a:r>
          </a:p>
          <a:p>
            <a:pPr>
              <a:buNone/>
            </a:pPr>
            <a:r>
              <a:rPr lang="cs-CZ" dirty="0" smtClean="0"/>
              <a:t>2.  sociální vývoj,</a:t>
            </a:r>
          </a:p>
          <a:p>
            <a:pPr>
              <a:buNone/>
            </a:pPr>
            <a:r>
              <a:rPr lang="cs-CZ" dirty="0" smtClean="0"/>
              <a:t>3.  etapu základní důvěry.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Senzoricko-motorický vývoj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Vývoj motoriky – pohyblivosti</a:t>
            </a:r>
            <a:r>
              <a:rPr lang="cs-CZ" dirty="0" smtClean="0"/>
              <a:t>:</a:t>
            </a:r>
          </a:p>
          <a:p>
            <a:pPr>
              <a:buFontTx/>
              <a:buChar char="-"/>
            </a:pPr>
            <a:r>
              <a:rPr lang="cs-CZ" dirty="0" smtClean="0"/>
              <a:t>držení hlavičky,</a:t>
            </a:r>
          </a:p>
          <a:p>
            <a:pPr>
              <a:buFontTx/>
              <a:buChar char="-"/>
            </a:pPr>
            <a:r>
              <a:rPr lang="cs-CZ" dirty="0" smtClean="0"/>
              <a:t> posazení se,</a:t>
            </a:r>
          </a:p>
          <a:p>
            <a:pPr>
              <a:buFontTx/>
              <a:buChar char="-"/>
            </a:pPr>
            <a:r>
              <a:rPr lang="cs-CZ" dirty="0" smtClean="0"/>
              <a:t> koulení se,</a:t>
            </a:r>
          </a:p>
          <a:p>
            <a:pPr>
              <a:buFontTx/>
              <a:buChar char="-"/>
            </a:pPr>
            <a:r>
              <a:rPr lang="cs-CZ" dirty="0" smtClean="0"/>
              <a:t> lezení,</a:t>
            </a:r>
          </a:p>
          <a:p>
            <a:pPr>
              <a:buFontTx/>
              <a:buChar char="-"/>
            </a:pPr>
            <a:r>
              <a:rPr lang="cs-CZ" dirty="0" smtClean="0"/>
              <a:t> první krůčky,</a:t>
            </a:r>
          </a:p>
          <a:p>
            <a:pPr>
              <a:buFontTx/>
              <a:buChar char="-"/>
            </a:pPr>
            <a:r>
              <a:rPr lang="cs-CZ" dirty="0" smtClean="0"/>
              <a:t> učí se užívat smyslové orgány, </a:t>
            </a:r>
          </a:p>
          <a:p>
            <a:pPr>
              <a:buFontTx/>
              <a:buChar char="-"/>
            </a:pPr>
            <a:r>
              <a:rPr lang="cs-CZ" dirty="0" smtClean="0"/>
              <a:t> rozeznává svět a Já.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Tx/>
              <a:buChar char="-"/>
            </a:pPr>
            <a:r>
              <a:rPr lang="cs-CZ" b="1" dirty="0" smtClean="0"/>
              <a:t>Navazuje vztahy </a:t>
            </a:r>
            <a:r>
              <a:rPr lang="cs-CZ" dirty="0" smtClean="0"/>
              <a:t>k druhým lidem,</a:t>
            </a:r>
          </a:p>
          <a:p>
            <a:pPr>
              <a:buFontTx/>
              <a:buChar char="-"/>
            </a:pPr>
            <a:r>
              <a:rPr lang="cs-CZ" dirty="0" smtClean="0"/>
              <a:t> nejlépe se cítí u matky,</a:t>
            </a:r>
          </a:p>
          <a:p>
            <a:pPr>
              <a:buFontTx/>
              <a:buChar char="-"/>
            </a:pPr>
            <a:r>
              <a:rPr lang="cs-CZ" dirty="0" smtClean="0"/>
              <a:t> zvuk lidského hlasu preferuje před jinými,</a:t>
            </a:r>
          </a:p>
          <a:p>
            <a:pPr>
              <a:buFontTx/>
              <a:buChar char="-"/>
            </a:pPr>
            <a:r>
              <a:rPr lang="cs-CZ" dirty="0" smtClean="0"/>
              <a:t> reaguje úsměvem.</a:t>
            </a:r>
          </a:p>
          <a:p>
            <a:pPr>
              <a:buFontTx/>
              <a:buChar char="-"/>
            </a:pPr>
            <a:r>
              <a:rPr lang="cs-CZ" b="1" dirty="0" smtClean="0"/>
              <a:t>Pasivní řeč</a:t>
            </a:r>
            <a:r>
              <a:rPr lang="cs-CZ" dirty="0" smtClean="0"/>
              <a:t>: „ Udělej </a:t>
            </a:r>
            <a:r>
              <a:rPr lang="cs-CZ" dirty="0" err="1" smtClean="0"/>
              <a:t>paci</a:t>
            </a:r>
            <a:r>
              <a:rPr lang="cs-CZ" dirty="0" smtClean="0"/>
              <a:t>, </a:t>
            </a:r>
            <a:r>
              <a:rPr lang="cs-CZ" dirty="0" err="1" smtClean="0"/>
              <a:t>paci</a:t>
            </a:r>
            <a:r>
              <a:rPr lang="cs-CZ" dirty="0" smtClean="0"/>
              <a:t>.“</a:t>
            </a:r>
          </a:p>
          <a:p>
            <a:pPr>
              <a:buNone/>
            </a:pPr>
            <a:r>
              <a:rPr lang="cs-CZ" dirty="0" smtClean="0"/>
              <a:t>                         „Jak je veliký?“</a:t>
            </a:r>
          </a:p>
          <a:p>
            <a:pPr>
              <a:buFontTx/>
              <a:buChar char="-"/>
            </a:pPr>
            <a:r>
              <a:rPr lang="cs-CZ" b="1" dirty="0" smtClean="0"/>
              <a:t>Aktivní řeč </a:t>
            </a:r>
            <a:r>
              <a:rPr lang="cs-CZ" dirty="0" smtClean="0"/>
              <a:t>- první slovo. Nejdříve stejnoslabičná  dvojslabičná slova – máma, táta, bába.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Etapa – základní důvěry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r>
              <a:rPr lang="cs-CZ" b="1" dirty="0" smtClean="0"/>
              <a:t>Učí se důvěře</a:t>
            </a:r>
            <a:r>
              <a:rPr lang="cs-CZ" dirty="0" smtClean="0"/>
              <a:t>.</a:t>
            </a:r>
          </a:p>
          <a:p>
            <a:r>
              <a:rPr lang="cs-CZ" dirty="0" smtClean="0"/>
              <a:t>Odkázáno na to , co dostává bez svého přičinění.</a:t>
            </a:r>
          </a:p>
          <a:p>
            <a:r>
              <a:rPr lang="cs-CZ" dirty="0" smtClean="0"/>
              <a:t>Kde je láska, něha, pochopení – tam je spokojené.</a:t>
            </a:r>
          </a:p>
          <a:p>
            <a:r>
              <a:rPr lang="cs-CZ" dirty="0" smtClean="0"/>
              <a:t>Důvěra se stává nejhlubší vrstvou osobnosti, která přežije všechno pozdější zklamání.</a:t>
            </a:r>
          </a:p>
          <a:p>
            <a:r>
              <a:rPr lang="cs-CZ" dirty="0" smtClean="0"/>
              <a:t>Když dítě zapláče, ví, že někdo (nejčastěji) matka přijde.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Etapa – základní důvěry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Odmítané dítě </a:t>
            </a:r>
            <a:r>
              <a:rPr lang="cs-CZ" dirty="0" smtClean="0"/>
              <a:t>– nedostává lásku a péči samozřejmě, nevěří, nespoléhá na matku, která ho třeba na čas opouští.</a:t>
            </a:r>
          </a:p>
          <a:p>
            <a:r>
              <a:rPr lang="cs-CZ" dirty="0" smtClean="0"/>
              <a:t>Dítě nepláče, aby někdo k němu přišel, protože v to nemá důvěru.</a:t>
            </a:r>
          </a:p>
          <a:p>
            <a:r>
              <a:rPr lang="cs-CZ" i="1" dirty="0" smtClean="0"/>
              <a:t> Děti v kojeneckém ústavu.</a:t>
            </a:r>
          </a:p>
          <a:p>
            <a:r>
              <a:rPr lang="cs-CZ" dirty="0" smtClean="0"/>
              <a:t>Kdo si základní </a:t>
            </a:r>
            <a:r>
              <a:rPr lang="cs-CZ" b="1" dirty="0" smtClean="0"/>
              <a:t>důvěru nevytvoří</a:t>
            </a:r>
            <a:r>
              <a:rPr lang="cs-CZ" dirty="0" smtClean="0"/>
              <a:t>, je ohrožen sklonem ke smutku a zklamání, svou vlastní nedůvěrou.</a:t>
            </a:r>
          </a:p>
          <a:p>
            <a:r>
              <a:rPr lang="cs-CZ" dirty="0" smtClean="0"/>
              <a:t> </a:t>
            </a:r>
            <a:r>
              <a:rPr lang="cs-CZ" u="sng" dirty="0" smtClean="0"/>
              <a:t>Neschopnost spolehnout se na druhé </a:t>
            </a:r>
            <a:r>
              <a:rPr lang="cs-CZ" dirty="0" smtClean="0"/>
              <a:t>v situaci, kdy je to nezbytné.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Pavel Říčan : Psychologie, Portál, s.r.o. ,Praha 2008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369</Words>
  <Application>Microsoft Office PowerPoint</Application>
  <PresentationFormat>Předvádění na obrazovce (4:3)</PresentationFormat>
  <Paragraphs>59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Anotace: Tato prezentace popisuje psychický vývoj jedince v kojeneckém období.</vt:lpstr>
      <vt:lpstr>Kojenecký věk</vt:lpstr>
      <vt:lpstr>Senzoricko-motorický vývoj </vt:lpstr>
      <vt:lpstr>Sociální vývoj</vt:lpstr>
      <vt:lpstr>Etapa – základní důvěry </vt:lpstr>
      <vt:lpstr>Etapa – základní důvěry II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Etapy psychického vývoje</dc:title>
  <dc:creator>monika</dc:creator>
  <cp:lastModifiedBy>Gymnázium a SOŠ</cp:lastModifiedBy>
  <cp:revision>19</cp:revision>
  <dcterms:created xsi:type="dcterms:W3CDTF">2014-01-31T08:16:29Z</dcterms:created>
  <dcterms:modified xsi:type="dcterms:W3CDTF">2014-03-26T08:05:17Z</dcterms:modified>
</cp:coreProperties>
</file>