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9" r:id="rId2"/>
    <p:sldId id="256" r:id="rId3"/>
    <p:sldId id="26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7D1AE6-4FCE-4B12-AEC6-CED90AD6662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CA9237-6959-4448-A773-2CD95A3F2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4C5FF-8F89-4FE3-ABF3-F7F46CE9916F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D8AE03-845C-4276-8FF1-3D21A6F2BE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785926"/>
          <a:ext cx="6697662" cy="466741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069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5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5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Etapy psychického vývoje  -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batole,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VY_32_INOVACE_04.03.18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5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5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5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5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8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popisuje psychický vývoj jedince v batolecím období.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365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20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popisuje psychický vývoj jedince v batolecím období.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Batolecí 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1-3 roky života.</a:t>
            </a:r>
          </a:p>
          <a:p>
            <a:r>
              <a:rPr lang="cs-CZ" dirty="0" smtClean="0"/>
              <a:t>Sledujeme vývoj : </a:t>
            </a:r>
          </a:p>
          <a:p>
            <a:pPr>
              <a:buNone/>
            </a:pPr>
            <a:r>
              <a:rPr lang="cs-CZ" dirty="0" smtClean="0"/>
              <a:t>1. Motoriky a intelektu.</a:t>
            </a:r>
          </a:p>
          <a:p>
            <a:pPr>
              <a:buNone/>
            </a:pPr>
            <a:r>
              <a:rPr lang="cs-CZ" dirty="0" smtClean="0"/>
              <a:t>2. Socializaci.</a:t>
            </a:r>
          </a:p>
          <a:p>
            <a:pPr>
              <a:buNone/>
            </a:pPr>
            <a:r>
              <a:rPr lang="cs-CZ" dirty="0" smtClean="0"/>
              <a:t>3. Batolecí vzdor.</a:t>
            </a:r>
          </a:p>
          <a:p>
            <a:pPr>
              <a:buNone/>
            </a:pPr>
            <a:r>
              <a:rPr lang="cs-CZ" dirty="0" smtClean="0"/>
              <a:t>3. Etapu svobody a řádu.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Motorika - intelekt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Vývoj motoriky – pohyblivosti:</a:t>
            </a:r>
          </a:p>
          <a:p>
            <a:pPr>
              <a:buFontTx/>
              <a:buChar char="-"/>
            </a:pPr>
            <a:r>
              <a:rPr lang="cs-CZ" dirty="0" smtClean="0"/>
              <a:t> hry materiálem – písek, voda…,</a:t>
            </a:r>
          </a:p>
          <a:p>
            <a:pPr>
              <a:buFontTx/>
              <a:buChar char="-"/>
            </a:pPr>
            <a:r>
              <a:rPr lang="cs-CZ" dirty="0" smtClean="0"/>
              <a:t> symbolické hry – dítě je princeznou, koněm…,</a:t>
            </a:r>
          </a:p>
          <a:p>
            <a:pPr>
              <a:buFontTx/>
              <a:buChar char="-"/>
            </a:pPr>
            <a:r>
              <a:rPr lang="cs-CZ" dirty="0" smtClean="0"/>
              <a:t> rozumový vývoj – myšlení symbolické, myšlení pomocí představ a pojmů.</a:t>
            </a:r>
          </a:p>
          <a:p>
            <a:pPr>
              <a:buFontTx/>
              <a:buChar char="-"/>
            </a:pPr>
            <a:r>
              <a:rPr lang="cs-CZ" dirty="0" smtClean="0"/>
              <a:t> vlastní já je důležitý předmět,</a:t>
            </a:r>
          </a:p>
          <a:p>
            <a:pPr>
              <a:buFontTx/>
              <a:buChar char="-"/>
            </a:pPr>
            <a:r>
              <a:rPr lang="cs-CZ" dirty="0" smtClean="0"/>
              <a:t> mluví o sobě v první osobě.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Hraje si i s jinými lidmi,</a:t>
            </a:r>
          </a:p>
          <a:p>
            <a:pPr>
              <a:buFontTx/>
              <a:buChar char="-"/>
            </a:pPr>
            <a:r>
              <a:rPr lang="cs-CZ" dirty="0" smtClean="0"/>
              <a:t>  zvýšená pohyblivost vede zároveň k tomu, že je schopno mnoho věcí zničit,</a:t>
            </a:r>
          </a:p>
          <a:p>
            <a:pPr>
              <a:buFontTx/>
              <a:buChar char="-"/>
            </a:pPr>
            <a:r>
              <a:rPr lang="cs-CZ" dirty="0" smtClean="0"/>
              <a:t>  nevystačíme už – jako u kojence – s občasným ne-ne.</a:t>
            </a:r>
          </a:p>
          <a:p>
            <a:pPr>
              <a:buFontTx/>
              <a:buChar char="-"/>
            </a:pPr>
            <a:r>
              <a:rPr lang="cs-CZ" dirty="0" smtClean="0"/>
              <a:t> Do života dítěte vstupuje řád. Musíš, nesmíš.</a:t>
            </a:r>
          </a:p>
          <a:p>
            <a:pPr>
              <a:buFontTx/>
              <a:buChar char="-"/>
            </a:pPr>
            <a:r>
              <a:rPr lang="cs-CZ" dirty="0" smtClean="0"/>
              <a:t> Objevuje se i trest.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Batolecí vzdor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r>
              <a:rPr lang="cs-CZ" dirty="0" smtClean="0"/>
              <a:t>Tzv. první negativistické stadium.</a:t>
            </a:r>
          </a:p>
          <a:p>
            <a:r>
              <a:rPr lang="cs-CZ" dirty="0" smtClean="0"/>
              <a:t>Je problémem batolecí socializace.</a:t>
            </a:r>
          </a:p>
          <a:p>
            <a:r>
              <a:rPr lang="cs-CZ" dirty="0" smtClean="0"/>
              <a:t>Dítě objeví radost z uvědomělého </a:t>
            </a:r>
            <a:r>
              <a:rPr lang="cs-CZ" b="1" dirty="0" smtClean="0"/>
              <a:t>chci</a:t>
            </a:r>
            <a:r>
              <a:rPr lang="cs-CZ" dirty="0" smtClean="0"/>
              <a:t> a </a:t>
            </a:r>
            <a:r>
              <a:rPr lang="cs-CZ" b="1" dirty="0" smtClean="0"/>
              <a:t>nechci</a:t>
            </a:r>
            <a:r>
              <a:rPr lang="cs-CZ" dirty="0" smtClean="0"/>
              <a:t>. Miluje experimentování ve vztazích s dospělými. Mamince řekne:“ Nechci tě!“</a:t>
            </a:r>
          </a:p>
          <a:p>
            <a:r>
              <a:rPr lang="cs-CZ" dirty="0" smtClean="0"/>
              <a:t>Důvěra se stává nejhlubší vrstvou osobnosti, která přežije všechno pozdější zklamání.</a:t>
            </a:r>
          </a:p>
          <a:p>
            <a:r>
              <a:rPr lang="cs-CZ" dirty="0" smtClean="0"/>
              <a:t>Objevuje se samoúčelný vzdor kvůli vzdoru.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Etapa – úkolu svobody a řádu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Batole má milovat svobodu i řád.</a:t>
            </a:r>
          </a:p>
          <a:p>
            <a:r>
              <a:rPr lang="cs-CZ" dirty="0" smtClean="0"/>
              <a:t>Snadno najde zalíbení v učení se, co se má a co se nesmí.</a:t>
            </a:r>
          </a:p>
          <a:p>
            <a:r>
              <a:rPr lang="cs-CZ" dirty="0" smtClean="0"/>
              <a:t>Pochopí řád, který platí pro všechny i rodiče.</a:t>
            </a:r>
          </a:p>
          <a:p>
            <a:r>
              <a:rPr lang="cs-CZ" dirty="0" smtClean="0"/>
              <a:t>Hrozba: </a:t>
            </a:r>
          </a:p>
          <a:p>
            <a:pPr marL="514350" indent="-514350">
              <a:buAutoNum type="arabicPeriod"/>
            </a:pPr>
            <a:r>
              <a:rPr lang="cs-CZ" dirty="0" smtClean="0"/>
              <a:t>Dítě řád odmítne a naučí se poslouchat jen ze strachu nebo pro svůj prospěch. </a:t>
            </a:r>
          </a:p>
          <a:p>
            <a:pPr marL="514350" indent="-514350">
              <a:buAutoNum type="arabicPeriod"/>
            </a:pPr>
            <a:r>
              <a:rPr lang="cs-CZ" dirty="0" smtClean="0"/>
              <a:t>Zlomíme vůli ke svobodě a dítě oloupíme o radost k řádu i ze svobody (i na celý život).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Pavel Říčan : Psychologie, Portál, s.r.o. ,Praha 2008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379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 Tato prezentace popisuje psychický vývoj jedince v batolecím období.</vt:lpstr>
      <vt:lpstr>Batolecí  věk</vt:lpstr>
      <vt:lpstr>Motorika - intelekt</vt:lpstr>
      <vt:lpstr>Socializace</vt:lpstr>
      <vt:lpstr>Batolecí vzdor </vt:lpstr>
      <vt:lpstr>Etapa – úkolu svobody a řádu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Etapy psychického vývoje</dc:title>
  <dc:creator>monika</dc:creator>
  <cp:lastModifiedBy>Gymnázium a SOŠ</cp:lastModifiedBy>
  <cp:revision>21</cp:revision>
  <dcterms:created xsi:type="dcterms:W3CDTF">2014-01-31T08:16:29Z</dcterms:created>
  <dcterms:modified xsi:type="dcterms:W3CDTF">2014-03-26T08:05:45Z</dcterms:modified>
</cp:coreProperties>
</file>