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9" r:id="rId2"/>
    <p:sldId id="256" r:id="rId3"/>
    <p:sldId id="266" r:id="rId4"/>
    <p:sldId id="257" r:id="rId5"/>
    <p:sldId id="258" r:id="rId6"/>
    <p:sldId id="259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090985-7087-42A0-907B-B1D6E9F5A15F}" type="datetimeFigureOut">
              <a:rPr lang="cs-CZ" smtClean="0"/>
              <a:pPr/>
              <a:t>26.3.2014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11810E-16C0-47C6-8165-D4210AD128B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5BDE86-3D96-4FD4-A824-2BB18C5EAFB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4C5FF-8F89-4FE3-ABF3-F7F46CE9916F}" type="datetimeFigureOut">
              <a:rPr lang="cs-CZ" smtClean="0"/>
              <a:pPr/>
              <a:t>26.3.2014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8AE03-845C-4276-8FF1-3D21A6F2BE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4C5FF-8F89-4FE3-ABF3-F7F46CE9916F}" type="datetimeFigureOut">
              <a:rPr lang="cs-CZ" smtClean="0"/>
              <a:pPr/>
              <a:t>26.3.2014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8AE03-845C-4276-8FF1-3D21A6F2BE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4C5FF-8F89-4FE3-ABF3-F7F46CE9916F}" type="datetimeFigureOut">
              <a:rPr lang="cs-CZ" smtClean="0"/>
              <a:pPr/>
              <a:t>26.3.2014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8AE03-845C-4276-8FF1-3D21A6F2BE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4C5FF-8F89-4FE3-ABF3-F7F46CE9916F}" type="datetimeFigureOut">
              <a:rPr lang="cs-CZ" smtClean="0"/>
              <a:pPr/>
              <a:t>26.3.2014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8AE03-845C-4276-8FF1-3D21A6F2BE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4C5FF-8F89-4FE3-ABF3-F7F46CE9916F}" type="datetimeFigureOut">
              <a:rPr lang="cs-CZ" smtClean="0"/>
              <a:pPr/>
              <a:t>26.3.2014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8AE03-845C-4276-8FF1-3D21A6F2BE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4C5FF-8F89-4FE3-ABF3-F7F46CE9916F}" type="datetimeFigureOut">
              <a:rPr lang="cs-CZ" smtClean="0"/>
              <a:pPr/>
              <a:t>26.3.2014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8AE03-845C-4276-8FF1-3D21A6F2BE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4C5FF-8F89-4FE3-ABF3-F7F46CE9916F}" type="datetimeFigureOut">
              <a:rPr lang="cs-CZ" smtClean="0"/>
              <a:pPr/>
              <a:t>26.3.2014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8AE03-845C-4276-8FF1-3D21A6F2BE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4C5FF-8F89-4FE3-ABF3-F7F46CE9916F}" type="datetimeFigureOut">
              <a:rPr lang="cs-CZ" smtClean="0"/>
              <a:pPr/>
              <a:t>26.3.2014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8AE03-845C-4276-8FF1-3D21A6F2BE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4C5FF-8F89-4FE3-ABF3-F7F46CE9916F}" type="datetimeFigureOut">
              <a:rPr lang="cs-CZ" smtClean="0"/>
              <a:pPr/>
              <a:t>26.3.2014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8AE03-845C-4276-8FF1-3D21A6F2BE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4C5FF-8F89-4FE3-ABF3-F7F46CE9916F}" type="datetimeFigureOut">
              <a:rPr lang="cs-CZ" smtClean="0"/>
              <a:pPr/>
              <a:t>26.3.2014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8AE03-845C-4276-8FF1-3D21A6F2BE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4C5FF-8F89-4FE3-ABF3-F7F46CE9916F}" type="datetimeFigureOut">
              <a:rPr lang="cs-CZ" smtClean="0"/>
              <a:pPr/>
              <a:t>26.3.2014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8AE03-845C-4276-8FF1-3D21A6F2BE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C4C5FF-8F89-4FE3-ABF3-F7F46CE9916F}" type="datetimeFigureOut">
              <a:rPr lang="cs-CZ" smtClean="0"/>
              <a:pPr/>
              <a:t>26.3.2014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D8AE03-845C-4276-8FF1-3D21A6F2BE3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300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258888" y="1785905"/>
          <a:ext cx="6697662" cy="4667431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5791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školy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6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Číslo projektu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CZ.1.07/1.5.00/34.0873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6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dirty="0" smtClean="0">
                          <a:latin typeface="Arial" pitchFamily="34" charset="0"/>
                          <a:cs typeface="Arial" pitchFamily="34" charset="0"/>
                        </a:rPr>
                        <a:t>Etapy psychického vývoje  - mladší školní</a:t>
                      </a:r>
                      <a:r>
                        <a:rPr lang="cs-CZ" sz="1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400" baseline="0" dirty="0" smtClean="0">
                          <a:latin typeface="Arial" pitchFamily="34" charset="0"/>
                          <a:cs typeface="Arial" pitchFamily="34" charset="0"/>
                        </a:rPr>
                        <a:t>věk, </a:t>
                      </a: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VY_32_INOVACE_04.03.20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6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Autor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Mgr. Monika Malá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6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Tematická oblast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Základy společenských věd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6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Ročník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Pátý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6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Datum tvorby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Září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85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b="0" dirty="0" smtClean="0">
                          <a:latin typeface="Arial" pitchFamily="34" charset="0"/>
                          <a:cs typeface="Arial" pitchFamily="34" charset="0"/>
                        </a:rPr>
                        <a:t>Tato prezentace popisuje psychický vývoj jedince v mladším školním věku.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207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Metodický pokyn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Tato prezentace slouží jako elektronická učebnice, pro pátý ročník (osmiletého ) gymnázia základů společenských věd – psychologie. Časová dotace 20 minut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b="1" dirty="0" smtClean="0"/>
              <a:t>Anotace: Tato prezentace popisuje psychický vývoj jedince v mladším školním věku.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  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Mladší školní  věk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Od nástupu do školy do 11 let.</a:t>
            </a:r>
          </a:p>
          <a:p>
            <a:r>
              <a:rPr lang="cs-CZ" dirty="0" smtClean="0"/>
              <a:t>Sledujeme vývoj : </a:t>
            </a:r>
          </a:p>
          <a:p>
            <a:pPr>
              <a:buNone/>
            </a:pPr>
            <a:r>
              <a:rPr lang="cs-CZ" dirty="0" smtClean="0"/>
              <a:t>1. Rozumových schopností.</a:t>
            </a:r>
          </a:p>
          <a:p>
            <a:pPr>
              <a:buNone/>
            </a:pPr>
            <a:r>
              <a:rPr lang="cs-CZ" dirty="0" smtClean="0"/>
              <a:t>2. Socializaci.</a:t>
            </a:r>
          </a:p>
          <a:p>
            <a:pPr>
              <a:buNone/>
            </a:pPr>
            <a:r>
              <a:rPr lang="cs-CZ" dirty="0" smtClean="0"/>
              <a:t>3. Vývojový úkol – snaživá píle.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Vývoj rozumových schopností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dirty="0" smtClean="0"/>
              <a:t>Plynule rozšiřuje a </a:t>
            </a:r>
            <a:r>
              <a:rPr lang="cs-CZ" b="1" dirty="0" smtClean="0"/>
              <a:t>zdokonaluje svoje schopnosti.</a:t>
            </a:r>
          </a:p>
          <a:p>
            <a:pPr>
              <a:buFontTx/>
              <a:buChar char="-"/>
            </a:pPr>
            <a:r>
              <a:rPr lang="cs-CZ" dirty="0" smtClean="0"/>
              <a:t>Dítě se projevuje jako střízlivý </a:t>
            </a:r>
            <a:r>
              <a:rPr lang="cs-CZ" b="1" dirty="0" smtClean="0"/>
              <a:t>realista.</a:t>
            </a:r>
          </a:p>
          <a:p>
            <a:pPr>
              <a:buFontTx/>
              <a:buChar char="-"/>
            </a:pPr>
            <a:r>
              <a:rPr lang="cs-CZ" dirty="0" smtClean="0"/>
              <a:t>Ve vývoji inteligence se objevuje novinka – </a:t>
            </a:r>
            <a:r>
              <a:rPr lang="cs-CZ" b="1" dirty="0" smtClean="0"/>
              <a:t>konkrétní logické operace </a:t>
            </a:r>
            <a:r>
              <a:rPr lang="cs-CZ" dirty="0" smtClean="0"/>
              <a:t>– logika konkrétního nazírání.</a:t>
            </a:r>
          </a:p>
          <a:p>
            <a:pPr>
              <a:buFontTx/>
              <a:buChar char="-"/>
            </a:pPr>
            <a:r>
              <a:rPr lang="cs-CZ" dirty="0" smtClean="0"/>
              <a:t>Dokážou počítat podle předlohy, logicky odvozovat s pomocí názoru.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Socializace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dirty="0" smtClean="0"/>
              <a:t>Dítě musí cílevědomě </a:t>
            </a:r>
            <a:r>
              <a:rPr lang="cs-CZ" b="1" dirty="0" smtClean="0"/>
              <a:t>plnit ve škole mnoho úkolů.</a:t>
            </a:r>
          </a:p>
          <a:p>
            <a:pPr>
              <a:buFontTx/>
              <a:buChar char="-"/>
            </a:pPr>
            <a:r>
              <a:rPr lang="cs-CZ" dirty="0" smtClean="0"/>
              <a:t>Jeho výkon je</a:t>
            </a:r>
            <a:r>
              <a:rPr lang="cs-CZ" b="1" dirty="0" smtClean="0"/>
              <a:t> hodnocen </a:t>
            </a:r>
            <a:r>
              <a:rPr lang="cs-CZ" dirty="0" smtClean="0"/>
              <a:t>(</a:t>
            </a:r>
            <a:r>
              <a:rPr lang="cs-CZ" dirty="0" err="1" smtClean="0"/>
              <a:t>jedničkář</a:t>
            </a:r>
            <a:r>
              <a:rPr lang="cs-CZ" dirty="0" smtClean="0"/>
              <a:t>, </a:t>
            </a:r>
            <a:r>
              <a:rPr lang="cs-CZ" dirty="0" err="1" smtClean="0"/>
              <a:t>dvojkař</a:t>
            </a:r>
            <a:r>
              <a:rPr lang="cs-CZ" dirty="0" smtClean="0"/>
              <a:t>…).</a:t>
            </a:r>
          </a:p>
          <a:p>
            <a:pPr>
              <a:buFontTx/>
              <a:buChar char="-"/>
            </a:pPr>
            <a:r>
              <a:rPr lang="cs-CZ" dirty="0" smtClean="0"/>
              <a:t>Postupně navazuje vztahy v poměrně velkém </a:t>
            </a:r>
            <a:r>
              <a:rPr lang="cs-CZ" b="1" dirty="0" smtClean="0"/>
              <a:t>kolektivu</a:t>
            </a:r>
            <a:r>
              <a:rPr lang="cs-CZ" dirty="0" smtClean="0"/>
              <a:t>, kde se učí solidaritě, kázni – také tomu, jak čelit agresivitě ostatních.</a:t>
            </a:r>
          </a:p>
          <a:p>
            <a:pPr>
              <a:buFontTx/>
              <a:buChar char="-"/>
            </a:pPr>
            <a:r>
              <a:rPr lang="cs-CZ" dirty="0" smtClean="0"/>
              <a:t>Vliv kolektivu – </a:t>
            </a:r>
            <a:r>
              <a:rPr lang="cs-CZ" dirty="0" err="1" smtClean="0"/>
              <a:t>prosociální</a:t>
            </a:r>
            <a:r>
              <a:rPr lang="cs-CZ" dirty="0" smtClean="0"/>
              <a:t>, </a:t>
            </a:r>
          </a:p>
          <a:p>
            <a:pPr>
              <a:buNone/>
            </a:pPr>
            <a:r>
              <a:rPr lang="cs-CZ" dirty="0" smtClean="0"/>
              <a:t>                            - šikana.</a:t>
            </a:r>
          </a:p>
          <a:p>
            <a:pPr>
              <a:buFontTx/>
              <a:buChar char="-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FontTx/>
              <a:buChar char="-"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Vývojový úkol – snaživá píle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Vytrvalá systematická </a:t>
            </a:r>
            <a:r>
              <a:rPr lang="cs-CZ" b="1" dirty="0" smtClean="0"/>
              <a:t>snaha o dosažení cíle</a:t>
            </a:r>
            <a:r>
              <a:rPr lang="cs-CZ" dirty="0" smtClean="0"/>
              <a:t>, který je vzdálený.</a:t>
            </a:r>
          </a:p>
          <a:p>
            <a:r>
              <a:rPr lang="cs-CZ" dirty="0" smtClean="0"/>
              <a:t>Překonávání </a:t>
            </a:r>
            <a:r>
              <a:rPr lang="cs-CZ" b="1" dirty="0" smtClean="0"/>
              <a:t>překážek a nezdarů</a:t>
            </a:r>
            <a:r>
              <a:rPr lang="cs-CZ" dirty="0" smtClean="0"/>
              <a:t>.</a:t>
            </a:r>
          </a:p>
          <a:p>
            <a:r>
              <a:rPr lang="cs-CZ" dirty="0" smtClean="0"/>
              <a:t>Při nezdaru je </a:t>
            </a:r>
            <a:r>
              <a:rPr lang="cs-CZ" u="sng" dirty="0" smtClean="0"/>
              <a:t>ohrožena sebeúcta </a:t>
            </a:r>
            <a:r>
              <a:rPr lang="cs-CZ" dirty="0" smtClean="0"/>
              <a:t>dítěte.</a:t>
            </a:r>
          </a:p>
          <a:p>
            <a:r>
              <a:rPr lang="cs-CZ" dirty="0" smtClean="0"/>
              <a:t>Hrozí:</a:t>
            </a:r>
          </a:p>
          <a:p>
            <a:r>
              <a:rPr lang="cs-CZ" u="sng" dirty="0" smtClean="0"/>
              <a:t>Komplex méněcennosti</a:t>
            </a:r>
            <a:r>
              <a:rPr lang="cs-CZ" dirty="0" smtClean="0"/>
              <a:t>. Dítě může kapitulovat, rezignovat na své plnohodnotné uplatnění ve společnosti.</a:t>
            </a:r>
          </a:p>
          <a:p>
            <a:r>
              <a:rPr lang="cs-CZ" dirty="0" smtClean="0"/>
              <a:t>Ve světě práce a vzdělání se pak bude cítit jako méněcenný</a:t>
            </a:r>
            <a:r>
              <a:rPr lang="cs-CZ" b="1" dirty="0" smtClean="0"/>
              <a:t> outsider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Zdroj:</a:t>
            </a:r>
          </a:p>
          <a:p>
            <a:r>
              <a:rPr lang="cs-CZ" smtClean="0"/>
              <a:t>Pavel </a:t>
            </a:r>
            <a:r>
              <a:rPr lang="cs-CZ" dirty="0" smtClean="0"/>
              <a:t>Říčan : Psychologie, Portál, s.r.o. ,Praha 2008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</TotalTime>
  <Words>300</Words>
  <Application>Microsoft Office PowerPoint</Application>
  <PresentationFormat>Předvádění na obrazovce (4:3)</PresentationFormat>
  <Paragraphs>51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Anotace: Tato prezentace popisuje psychický vývoj jedince v mladším školním věku.</vt:lpstr>
      <vt:lpstr>Mladší školní  věk</vt:lpstr>
      <vt:lpstr>Vývoj rozumových schopností</vt:lpstr>
      <vt:lpstr>Socializace</vt:lpstr>
      <vt:lpstr>Vývojový úkol – snaživá píle </vt:lpstr>
      <vt:lpstr>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Etapy psychického vývoje</dc:title>
  <dc:creator>monika</dc:creator>
  <cp:lastModifiedBy>Gymnázium a SOŠ</cp:lastModifiedBy>
  <cp:revision>31</cp:revision>
  <dcterms:created xsi:type="dcterms:W3CDTF">2014-01-31T08:16:29Z</dcterms:created>
  <dcterms:modified xsi:type="dcterms:W3CDTF">2014-03-26T08:06:39Z</dcterms:modified>
</cp:coreProperties>
</file>