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208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207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897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138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535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800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506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588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916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909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530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61FF2F-0821-4181-A8DC-6E96C43B36B7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C0188-D127-433F-8146-FBB8BDCA52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dlej%C5%A1%C3%AD_v%C4%9Bta" TargetMode="External"/><Relationship Id="rId2" Type="http://schemas.openxmlformats.org/officeDocument/2006/relationships/hyperlink" Target="http://cs.wikipedia.org/wiki/Hlavn%C3%AD_v%C4%9Bt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stavby+z+kostek&amp;hl=cs&amp;gbv=2&amp;biw=1366&amp;bih=608&amp;tbm=isch&amp;tbnid=h_XjTXXmA60T8M:&amp;imgrefurl=http://www.najduzbozi.cz/hledat/d%C5%99ev%C4%9Bn%C3%A9+kostky/od-nezadano/do-nezadano/radit-od-nejdrazsiho/&amp;docid=jEgHlTtX78teQM&amp;imgurl=http://www.odeo.cz/fotky16721/fotos/1313_cs_533c-_mg_9156-copy.jpg&amp;w=770&amp;h=600&amp;ei=nWOhT5-iC4LoOeml8V4&amp;zoom=1&amp;iact=hc&amp;vpx=294&amp;vpy=142&amp;dur=394&amp;hovh=198&amp;hovw=254&amp;tx=169&amp;ty=121&amp;sig=109203467014678765387&amp;page=1&amp;tbnh=127&amp;tbnw=163&amp;start=0&amp;ndsp=21&amp;ved=1t:429,r:1,s:0,i:66" TargetMode="External"/><Relationship Id="rId2" Type="http://schemas.openxmlformats.org/officeDocument/2006/relationships/hyperlink" Target="http://cae2k.com/db-photos-0/labrador-pup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dryhrosik.cz/" TargetMode="External"/><Relationship Id="rId5" Type="http://schemas.openxmlformats.org/officeDocument/2006/relationships/hyperlink" Target="http://images.google.com/imgres?q=ryb%C3%A1%C5%99&amp;hl=cs&amp;gbv=2&amp;biw=1366&amp;bih=608&amp;tbm=isch&amp;tbnid=2Jehsr8bUjCVDM:&amp;imgrefurl=http://www.dreveny-nabytek.cz/detail/11299-stojanek-tuzky-rybar&amp;docid=yLd1-xYoN5ad8M&amp;imgurl=http://www.dreveny-nabytek.cz/images/tiny-tuzkovnik-rybar.jpg&amp;w=708&amp;h=600&amp;ei=dCWgT76CJMi1tAbAnaDdAQ&amp;zoom=1&amp;iact=hc&amp;vpx=770&amp;vpy=142&amp;dur=145&amp;hovh=207&amp;hovw=244&amp;tx=152&amp;ty=127&amp;sig=109203467014678765387&amp;page=3&amp;tbnh=135&amp;tbnw=158&amp;start=50&amp;ndsp=28&amp;ved=1t:429,r:4,s:50,i:201" TargetMode="External"/><Relationship Id="rId4" Type="http://schemas.openxmlformats.org/officeDocument/2006/relationships/hyperlink" Target="http://images.google.com/imgres?q=zahradn%C3%ADk&amp;hl=cs&amp;biw=1366&amp;bih=608&amp;gbv=2&amp;tbm=isch&amp;tbnid=zWRzX1vwfAeYzM:&amp;imgrefurl=http://km-hodonin.webnode.cz/zajmove-utvary-2009-2010/dopoledni-programy-pro-nejmensi/pastelky/&amp;docid=YvN9Sr-E0k9zcM&amp;imgurl=http://files.km-hodonin.webnode.cz/200000036-bb737bc6e0/zahradnik2.png&amp;w=741&amp;h=1024&amp;ei=4lqhT5njKeTX0QXWnK2NCA&amp;zoom=1&amp;iact=hc&amp;vpx=111&amp;vpy=113&amp;dur=344&amp;hovh=264&amp;hovw=191&amp;tx=131&amp;ty=116&amp;sig=109203467014678765387&amp;page=1&amp;tbnh=136&amp;tbnw=97&amp;start=0&amp;ndsp=23&amp;ved=1t:429,r:0,s:0,i: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975" y="396875"/>
            <a:ext cx="4210050" cy="606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3406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buch 2 4"/>
          <p:cNvSpPr/>
          <p:nvPr/>
        </p:nvSpPr>
        <p:spPr>
          <a:xfrm>
            <a:off x="30266" y="189377"/>
            <a:ext cx="8705490" cy="4061229"/>
          </a:xfrm>
          <a:prstGeom prst="irregularSeal2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SKLADBA</a:t>
            </a:r>
            <a:endParaRPr lang="cs-CZ" sz="6600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091" y="4221088"/>
            <a:ext cx="2930100" cy="2346772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4580996" y="2492896"/>
            <a:ext cx="4154760" cy="2349406"/>
          </a:xfrm>
          <a:prstGeom prst="cloudCallout">
            <a:avLst>
              <a:gd name="adj1" fmla="val -97530"/>
              <a:gd name="adj2" fmla="val 10388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i="1" dirty="0" smtClean="0">
                <a:solidFill>
                  <a:schemeClr val="bg2">
                    <a:lumMod val="10000"/>
                  </a:schemeClr>
                </a:solidFill>
                <a:latin typeface="Andalus" pitchFamily="18" charset="-78"/>
                <a:cs typeface="Andalus" pitchFamily="18" charset="-78"/>
              </a:rPr>
              <a:t>STAVBA  VĚTY</a:t>
            </a:r>
            <a:endParaRPr lang="cs-CZ" sz="5400" i="1" dirty="0">
              <a:solidFill>
                <a:schemeClr val="bg2">
                  <a:lumMod val="1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9124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         - 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je  uspořádaný  jazykový  celek  složený  ze  slov,</a:t>
            </a:r>
          </a:p>
          <a:p>
            <a:pPr marL="0" indent="0">
              <a:buNone/>
            </a:pPr>
            <a:r>
              <a:rPr lang="cs-CZ" sz="2400" dirty="0"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                             kterým sdělujeme nějakou myšlenku</a:t>
            </a:r>
            <a:endParaRPr lang="cs-CZ" sz="2400" dirty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                         -  na začátku věty  píšeme  </a:t>
            </a:r>
            <a:r>
              <a:rPr lang="cs-CZ" sz="2400" i="1" u="sng" dirty="0" smtClean="0">
                <a:latin typeface="Andalus" pitchFamily="18" charset="-78"/>
                <a:cs typeface="Andalus" pitchFamily="18" charset="-78"/>
              </a:rPr>
              <a:t>velké  písmeno</a:t>
            </a:r>
          </a:p>
          <a:p>
            <a:pPr marL="0" indent="0">
              <a:buNone/>
            </a:pPr>
            <a:r>
              <a:rPr lang="cs-CZ" sz="2400" dirty="0"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                        -  na konci věty  píšeme:    </a:t>
            </a:r>
            <a:r>
              <a:rPr lang="cs-CZ" sz="2400" b="1" dirty="0" smtClean="0">
                <a:latin typeface="Andalus" pitchFamily="18" charset="-78"/>
                <a:cs typeface="Andalus" pitchFamily="18" charset="-78"/>
              </a:rPr>
              <a:t>tečku </a:t>
            </a:r>
          </a:p>
          <a:p>
            <a:pPr marL="0" indent="0">
              <a:buNone/>
            </a:pP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                                                                      </a:t>
            </a:r>
            <a:r>
              <a:rPr lang="cs-CZ" sz="2400" b="1" dirty="0" smtClean="0">
                <a:latin typeface="Andalus" pitchFamily="18" charset="-78"/>
                <a:cs typeface="Andalus" pitchFamily="18" charset="-78"/>
              </a:rPr>
              <a:t>vykřičník 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nebo  </a:t>
            </a:r>
          </a:p>
          <a:p>
            <a:pPr marL="0" indent="0">
              <a:buNone/>
            </a:pPr>
            <a:r>
              <a:rPr lang="cs-CZ" sz="2400" dirty="0"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                                                                     </a:t>
            </a:r>
            <a:r>
              <a:rPr lang="cs-CZ" sz="2400" b="1" dirty="0" smtClean="0">
                <a:latin typeface="Andalus" pitchFamily="18" charset="-78"/>
                <a:cs typeface="Andalus" pitchFamily="18" charset="-78"/>
              </a:rPr>
              <a:t>otazník </a:t>
            </a: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    </a:t>
            </a:r>
          </a:p>
          <a:p>
            <a:pPr marL="0" indent="0">
              <a:buNone/>
            </a:pPr>
            <a:r>
              <a:rPr lang="cs-CZ" sz="2400" dirty="0" smtClean="0">
                <a:latin typeface="Andalus" pitchFamily="18" charset="-78"/>
                <a:cs typeface="Andalus" pitchFamily="18" charset="-78"/>
              </a:rPr>
              <a:t>                             (záleží  na  druhu  věty)                                                                          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6" name="Mrak 5"/>
          <p:cNvSpPr/>
          <p:nvPr/>
        </p:nvSpPr>
        <p:spPr>
          <a:xfrm>
            <a:off x="467544" y="188640"/>
            <a:ext cx="8496944" cy="1418456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STAVBA  VĚTY</a:t>
            </a:r>
            <a:endParaRPr lang="cs-CZ" sz="6000" b="1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11" name="Slza 10"/>
          <p:cNvSpPr/>
          <p:nvPr/>
        </p:nvSpPr>
        <p:spPr>
          <a:xfrm rot="6425904">
            <a:off x="388627" y="1614902"/>
            <a:ext cx="1665048" cy="1681624"/>
          </a:xfrm>
          <a:prstGeom prst="teardrop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6089" y="2101771"/>
            <a:ext cx="14189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ndalus" pitchFamily="18" charset="-78"/>
                <a:cs typeface="Andalus" pitchFamily="18" charset="-78"/>
              </a:rPr>
              <a:t>VĚTA</a:t>
            </a:r>
            <a:endParaRPr lang="cs-CZ" sz="4000" b="1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2050" name="Picture 2" descr="http://4.bp.blogspot.com/-tHu7r9_t714/T1opClEZWFI/AAAAAAAAA_0/ZjlRIVqaW9Q/s1600/clow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34" y="4150358"/>
            <a:ext cx="1874488" cy="2476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olný tvar 1"/>
          <p:cNvSpPr/>
          <p:nvPr/>
        </p:nvSpPr>
        <p:spPr>
          <a:xfrm>
            <a:off x="1787236" y="3491345"/>
            <a:ext cx="734613" cy="2840182"/>
          </a:xfrm>
          <a:custGeom>
            <a:avLst/>
            <a:gdLst>
              <a:gd name="connsiteX0" fmla="*/ 0 w 734613"/>
              <a:gd name="connsiteY0" fmla="*/ 0 h 2840182"/>
              <a:gd name="connsiteX1" fmla="*/ 41564 w 734613"/>
              <a:gd name="connsiteY1" fmla="*/ 69273 h 2840182"/>
              <a:gd name="connsiteX2" fmla="*/ 124691 w 734613"/>
              <a:gd name="connsiteY2" fmla="*/ 138546 h 2840182"/>
              <a:gd name="connsiteX3" fmla="*/ 180109 w 734613"/>
              <a:gd name="connsiteY3" fmla="*/ 180110 h 2840182"/>
              <a:gd name="connsiteX4" fmla="*/ 221673 w 734613"/>
              <a:gd name="connsiteY4" fmla="*/ 166255 h 2840182"/>
              <a:gd name="connsiteX5" fmla="*/ 263237 w 734613"/>
              <a:gd name="connsiteY5" fmla="*/ 41564 h 2840182"/>
              <a:gd name="connsiteX6" fmla="*/ 207819 w 734613"/>
              <a:gd name="connsiteY6" fmla="*/ 27710 h 2840182"/>
              <a:gd name="connsiteX7" fmla="*/ 166255 w 734613"/>
              <a:gd name="connsiteY7" fmla="*/ 41564 h 2840182"/>
              <a:gd name="connsiteX8" fmla="*/ 166255 w 734613"/>
              <a:gd name="connsiteY8" fmla="*/ 193964 h 2840182"/>
              <a:gd name="connsiteX9" fmla="*/ 277091 w 734613"/>
              <a:gd name="connsiteY9" fmla="*/ 249382 h 2840182"/>
              <a:gd name="connsiteX10" fmla="*/ 374073 w 734613"/>
              <a:gd name="connsiteY10" fmla="*/ 304800 h 2840182"/>
              <a:gd name="connsiteX11" fmla="*/ 401782 w 734613"/>
              <a:gd name="connsiteY11" fmla="*/ 332510 h 2840182"/>
              <a:gd name="connsiteX12" fmla="*/ 498764 w 734613"/>
              <a:gd name="connsiteY12" fmla="*/ 374073 h 2840182"/>
              <a:gd name="connsiteX13" fmla="*/ 540328 w 734613"/>
              <a:gd name="connsiteY13" fmla="*/ 401782 h 2840182"/>
              <a:gd name="connsiteX14" fmla="*/ 609600 w 734613"/>
              <a:gd name="connsiteY14" fmla="*/ 512619 h 2840182"/>
              <a:gd name="connsiteX15" fmla="*/ 609600 w 734613"/>
              <a:gd name="connsiteY15" fmla="*/ 1011382 h 2840182"/>
              <a:gd name="connsiteX16" fmla="*/ 568037 w 734613"/>
              <a:gd name="connsiteY16" fmla="*/ 1052946 h 2840182"/>
              <a:gd name="connsiteX17" fmla="*/ 512619 w 734613"/>
              <a:gd name="connsiteY17" fmla="*/ 1066800 h 2840182"/>
              <a:gd name="connsiteX18" fmla="*/ 374073 w 734613"/>
              <a:gd name="connsiteY18" fmla="*/ 1052946 h 2840182"/>
              <a:gd name="connsiteX19" fmla="*/ 360219 w 734613"/>
              <a:gd name="connsiteY19" fmla="*/ 1011382 h 2840182"/>
              <a:gd name="connsiteX20" fmla="*/ 415637 w 734613"/>
              <a:gd name="connsiteY20" fmla="*/ 886691 h 2840182"/>
              <a:gd name="connsiteX21" fmla="*/ 457200 w 734613"/>
              <a:gd name="connsiteY21" fmla="*/ 872837 h 2840182"/>
              <a:gd name="connsiteX22" fmla="*/ 498764 w 734613"/>
              <a:gd name="connsiteY22" fmla="*/ 886691 h 2840182"/>
              <a:gd name="connsiteX23" fmla="*/ 484909 w 734613"/>
              <a:gd name="connsiteY23" fmla="*/ 1149928 h 2840182"/>
              <a:gd name="connsiteX24" fmla="*/ 415637 w 734613"/>
              <a:gd name="connsiteY24" fmla="*/ 1177637 h 2840182"/>
              <a:gd name="connsiteX25" fmla="*/ 318655 w 734613"/>
              <a:gd name="connsiteY25" fmla="*/ 1274619 h 2840182"/>
              <a:gd name="connsiteX26" fmla="*/ 290946 w 734613"/>
              <a:gd name="connsiteY26" fmla="*/ 1316182 h 2840182"/>
              <a:gd name="connsiteX27" fmla="*/ 277091 w 734613"/>
              <a:gd name="connsiteY27" fmla="*/ 1357746 h 2840182"/>
              <a:gd name="connsiteX28" fmla="*/ 290946 w 734613"/>
              <a:gd name="connsiteY28" fmla="*/ 1468582 h 2840182"/>
              <a:gd name="connsiteX29" fmla="*/ 332509 w 734613"/>
              <a:gd name="connsiteY29" fmla="*/ 1496291 h 2840182"/>
              <a:gd name="connsiteX30" fmla="*/ 443346 w 734613"/>
              <a:gd name="connsiteY30" fmla="*/ 1537855 h 2840182"/>
              <a:gd name="connsiteX31" fmla="*/ 484909 w 734613"/>
              <a:gd name="connsiteY31" fmla="*/ 1565564 h 2840182"/>
              <a:gd name="connsiteX32" fmla="*/ 623455 w 734613"/>
              <a:gd name="connsiteY32" fmla="*/ 1551710 h 2840182"/>
              <a:gd name="connsiteX33" fmla="*/ 720437 w 734613"/>
              <a:gd name="connsiteY33" fmla="*/ 1440873 h 2840182"/>
              <a:gd name="connsiteX34" fmla="*/ 734291 w 734613"/>
              <a:gd name="connsiteY34" fmla="*/ 1399310 h 2840182"/>
              <a:gd name="connsiteX35" fmla="*/ 512619 w 734613"/>
              <a:gd name="connsiteY35" fmla="*/ 1371600 h 2840182"/>
              <a:gd name="connsiteX36" fmla="*/ 471055 w 734613"/>
              <a:gd name="connsiteY36" fmla="*/ 1399310 h 2840182"/>
              <a:gd name="connsiteX37" fmla="*/ 457200 w 734613"/>
              <a:gd name="connsiteY37" fmla="*/ 1440873 h 2840182"/>
              <a:gd name="connsiteX38" fmla="*/ 429491 w 734613"/>
              <a:gd name="connsiteY38" fmla="*/ 1496291 h 2840182"/>
              <a:gd name="connsiteX39" fmla="*/ 401782 w 734613"/>
              <a:gd name="connsiteY39" fmla="*/ 1579419 h 2840182"/>
              <a:gd name="connsiteX40" fmla="*/ 374073 w 734613"/>
              <a:gd name="connsiteY40" fmla="*/ 2313710 h 2840182"/>
              <a:gd name="connsiteX41" fmla="*/ 346364 w 734613"/>
              <a:gd name="connsiteY41" fmla="*/ 2452255 h 2840182"/>
              <a:gd name="connsiteX42" fmla="*/ 332509 w 734613"/>
              <a:gd name="connsiteY42" fmla="*/ 2507673 h 2840182"/>
              <a:gd name="connsiteX43" fmla="*/ 249382 w 734613"/>
              <a:gd name="connsiteY43" fmla="*/ 2563091 h 2840182"/>
              <a:gd name="connsiteX44" fmla="*/ 193964 w 734613"/>
              <a:gd name="connsiteY44" fmla="*/ 2604655 h 2840182"/>
              <a:gd name="connsiteX45" fmla="*/ 152400 w 734613"/>
              <a:gd name="connsiteY45" fmla="*/ 2618510 h 2840182"/>
              <a:gd name="connsiteX46" fmla="*/ 124691 w 734613"/>
              <a:gd name="connsiteY46" fmla="*/ 2660073 h 2840182"/>
              <a:gd name="connsiteX47" fmla="*/ 83128 w 734613"/>
              <a:gd name="connsiteY47" fmla="*/ 2757055 h 2840182"/>
              <a:gd name="connsiteX48" fmla="*/ 69273 w 734613"/>
              <a:gd name="connsiteY48" fmla="*/ 2798619 h 2840182"/>
              <a:gd name="connsiteX49" fmla="*/ 41564 w 734613"/>
              <a:gd name="connsiteY49" fmla="*/ 2840182 h 2840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734613" h="2840182">
                <a:moveTo>
                  <a:pt x="0" y="0"/>
                </a:moveTo>
                <a:cubicBezTo>
                  <a:pt x="13855" y="23091"/>
                  <a:pt x="25407" y="47730"/>
                  <a:pt x="41564" y="69273"/>
                </a:cubicBezTo>
                <a:cubicBezTo>
                  <a:pt x="71419" y="109080"/>
                  <a:pt x="86781" y="111467"/>
                  <a:pt x="124691" y="138546"/>
                </a:cubicBezTo>
                <a:cubicBezTo>
                  <a:pt x="143481" y="151967"/>
                  <a:pt x="161636" y="166255"/>
                  <a:pt x="180109" y="180110"/>
                </a:cubicBezTo>
                <a:cubicBezTo>
                  <a:pt x="193964" y="175492"/>
                  <a:pt x="209789" y="174743"/>
                  <a:pt x="221673" y="166255"/>
                </a:cubicBezTo>
                <a:cubicBezTo>
                  <a:pt x="262704" y="136947"/>
                  <a:pt x="310191" y="97910"/>
                  <a:pt x="263237" y="41564"/>
                </a:cubicBezTo>
                <a:cubicBezTo>
                  <a:pt x="251047" y="26936"/>
                  <a:pt x="226292" y="32328"/>
                  <a:pt x="207819" y="27710"/>
                </a:cubicBezTo>
                <a:cubicBezTo>
                  <a:pt x="193964" y="32328"/>
                  <a:pt x="176582" y="31237"/>
                  <a:pt x="166255" y="41564"/>
                </a:cubicBezTo>
                <a:cubicBezTo>
                  <a:pt x="135560" y="72259"/>
                  <a:pt x="163504" y="186400"/>
                  <a:pt x="166255" y="193964"/>
                </a:cubicBezTo>
                <a:cubicBezTo>
                  <a:pt x="184519" y="244189"/>
                  <a:pt x="236620" y="241288"/>
                  <a:pt x="277091" y="249382"/>
                </a:cubicBezTo>
                <a:cubicBezTo>
                  <a:pt x="370415" y="342706"/>
                  <a:pt x="262431" y="248978"/>
                  <a:pt x="374073" y="304800"/>
                </a:cubicBezTo>
                <a:cubicBezTo>
                  <a:pt x="385756" y="310642"/>
                  <a:pt x="390914" y="325264"/>
                  <a:pt x="401782" y="332510"/>
                </a:cubicBezTo>
                <a:cubicBezTo>
                  <a:pt x="436023" y="355337"/>
                  <a:pt x="461818" y="361758"/>
                  <a:pt x="498764" y="374073"/>
                </a:cubicBezTo>
                <a:cubicBezTo>
                  <a:pt x="512619" y="383309"/>
                  <a:pt x="528554" y="390008"/>
                  <a:pt x="540328" y="401782"/>
                </a:cubicBezTo>
                <a:cubicBezTo>
                  <a:pt x="576298" y="437752"/>
                  <a:pt x="587651" y="468721"/>
                  <a:pt x="609600" y="512619"/>
                </a:cubicBezTo>
                <a:cubicBezTo>
                  <a:pt x="633887" y="706910"/>
                  <a:pt x="644306" y="742413"/>
                  <a:pt x="609600" y="1011382"/>
                </a:cubicBezTo>
                <a:cubicBezTo>
                  <a:pt x="607093" y="1030814"/>
                  <a:pt x="585049" y="1043225"/>
                  <a:pt x="568037" y="1052946"/>
                </a:cubicBezTo>
                <a:cubicBezTo>
                  <a:pt x="551505" y="1062393"/>
                  <a:pt x="531092" y="1062182"/>
                  <a:pt x="512619" y="1066800"/>
                </a:cubicBezTo>
                <a:cubicBezTo>
                  <a:pt x="466437" y="1062182"/>
                  <a:pt x="417691" y="1068807"/>
                  <a:pt x="374073" y="1052946"/>
                </a:cubicBezTo>
                <a:cubicBezTo>
                  <a:pt x="360348" y="1047955"/>
                  <a:pt x="360219" y="1025986"/>
                  <a:pt x="360219" y="1011382"/>
                </a:cubicBezTo>
                <a:cubicBezTo>
                  <a:pt x="360219" y="963183"/>
                  <a:pt x="377970" y="918080"/>
                  <a:pt x="415637" y="886691"/>
                </a:cubicBezTo>
                <a:cubicBezTo>
                  <a:pt x="426856" y="877342"/>
                  <a:pt x="443346" y="877455"/>
                  <a:pt x="457200" y="872837"/>
                </a:cubicBezTo>
                <a:cubicBezTo>
                  <a:pt x="471055" y="877455"/>
                  <a:pt x="490663" y="874540"/>
                  <a:pt x="498764" y="886691"/>
                </a:cubicBezTo>
                <a:cubicBezTo>
                  <a:pt x="536142" y="942758"/>
                  <a:pt x="486233" y="1146902"/>
                  <a:pt x="484909" y="1149928"/>
                </a:cubicBezTo>
                <a:cubicBezTo>
                  <a:pt x="474941" y="1172712"/>
                  <a:pt x="437377" y="1165559"/>
                  <a:pt x="415637" y="1177637"/>
                </a:cubicBezTo>
                <a:cubicBezTo>
                  <a:pt x="363134" y="1206805"/>
                  <a:pt x="352685" y="1226977"/>
                  <a:pt x="318655" y="1274619"/>
                </a:cubicBezTo>
                <a:cubicBezTo>
                  <a:pt x="308977" y="1288168"/>
                  <a:pt x="298393" y="1301289"/>
                  <a:pt x="290946" y="1316182"/>
                </a:cubicBezTo>
                <a:cubicBezTo>
                  <a:pt x="284415" y="1329244"/>
                  <a:pt x="281709" y="1343891"/>
                  <a:pt x="277091" y="1357746"/>
                </a:cubicBezTo>
                <a:cubicBezTo>
                  <a:pt x="281709" y="1394691"/>
                  <a:pt x="277118" y="1434012"/>
                  <a:pt x="290946" y="1468582"/>
                </a:cubicBezTo>
                <a:cubicBezTo>
                  <a:pt x="297130" y="1484042"/>
                  <a:pt x="318052" y="1488030"/>
                  <a:pt x="332509" y="1496291"/>
                </a:cubicBezTo>
                <a:cubicBezTo>
                  <a:pt x="388857" y="1528490"/>
                  <a:pt x="382736" y="1522702"/>
                  <a:pt x="443346" y="1537855"/>
                </a:cubicBezTo>
                <a:cubicBezTo>
                  <a:pt x="457200" y="1547091"/>
                  <a:pt x="468307" y="1564287"/>
                  <a:pt x="484909" y="1565564"/>
                </a:cubicBezTo>
                <a:cubicBezTo>
                  <a:pt x="531185" y="1569124"/>
                  <a:pt x="579747" y="1567320"/>
                  <a:pt x="623455" y="1551710"/>
                </a:cubicBezTo>
                <a:cubicBezTo>
                  <a:pt x="647951" y="1542961"/>
                  <a:pt x="704961" y="1461508"/>
                  <a:pt x="720437" y="1440873"/>
                </a:cubicBezTo>
                <a:cubicBezTo>
                  <a:pt x="725055" y="1427019"/>
                  <a:pt x="736692" y="1413715"/>
                  <a:pt x="734291" y="1399310"/>
                </a:cubicBezTo>
                <a:cubicBezTo>
                  <a:pt x="717813" y="1300443"/>
                  <a:pt x="539509" y="1369679"/>
                  <a:pt x="512619" y="1371600"/>
                </a:cubicBezTo>
                <a:cubicBezTo>
                  <a:pt x="498764" y="1380837"/>
                  <a:pt x="481457" y="1386308"/>
                  <a:pt x="471055" y="1399310"/>
                </a:cubicBezTo>
                <a:cubicBezTo>
                  <a:pt x="461932" y="1410714"/>
                  <a:pt x="462953" y="1427450"/>
                  <a:pt x="457200" y="1440873"/>
                </a:cubicBezTo>
                <a:cubicBezTo>
                  <a:pt x="449064" y="1459856"/>
                  <a:pt x="437161" y="1477115"/>
                  <a:pt x="429491" y="1496291"/>
                </a:cubicBezTo>
                <a:cubicBezTo>
                  <a:pt x="418643" y="1523410"/>
                  <a:pt x="401782" y="1579419"/>
                  <a:pt x="401782" y="1579419"/>
                </a:cubicBezTo>
                <a:cubicBezTo>
                  <a:pt x="363977" y="1957486"/>
                  <a:pt x="406927" y="1492360"/>
                  <a:pt x="374073" y="2313710"/>
                </a:cubicBezTo>
                <a:cubicBezTo>
                  <a:pt x="370224" y="2409937"/>
                  <a:pt x="365148" y="2386514"/>
                  <a:pt x="346364" y="2452255"/>
                </a:cubicBezTo>
                <a:cubicBezTo>
                  <a:pt x="341133" y="2470564"/>
                  <a:pt x="341956" y="2491141"/>
                  <a:pt x="332509" y="2507673"/>
                </a:cubicBezTo>
                <a:cubicBezTo>
                  <a:pt x="308089" y="2550408"/>
                  <a:pt x="289059" y="2549866"/>
                  <a:pt x="249382" y="2563091"/>
                </a:cubicBezTo>
                <a:cubicBezTo>
                  <a:pt x="230909" y="2576946"/>
                  <a:pt x="214012" y="2593199"/>
                  <a:pt x="193964" y="2604655"/>
                </a:cubicBezTo>
                <a:cubicBezTo>
                  <a:pt x="181284" y="2611901"/>
                  <a:pt x="163804" y="2609387"/>
                  <a:pt x="152400" y="2618510"/>
                </a:cubicBezTo>
                <a:cubicBezTo>
                  <a:pt x="139398" y="2628912"/>
                  <a:pt x="133927" y="2646219"/>
                  <a:pt x="124691" y="2660073"/>
                </a:cubicBezTo>
                <a:cubicBezTo>
                  <a:pt x="95859" y="2775406"/>
                  <a:pt x="130966" y="2661379"/>
                  <a:pt x="83128" y="2757055"/>
                </a:cubicBezTo>
                <a:cubicBezTo>
                  <a:pt x="76597" y="2770117"/>
                  <a:pt x="75804" y="2785557"/>
                  <a:pt x="69273" y="2798619"/>
                </a:cubicBezTo>
                <a:cubicBezTo>
                  <a:pt x="61826" y="2813512"/>
                  <a:pt x="41564" y="2840182"/>
                  <a:pt x="41564" y="2840182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1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72816"/>
            <a:ext cx="89644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voní         rozkvetlá       krásně       zahrada      jarní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z    obrovského     rybář     sumce     přehrady     vousatého     vytáhl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_________________________________________________________</a:t>
            </a:r>
          </a:p>
          <a:p>
            <a:pPr marL="0" indent="0">
              <a:buNone/>
            </a:pPr>
            <a:r>
              <a:rPr lang="cs-CZ" sz="2400" dirty="0"/>
              <a:t>m</a:t>
            </a:r>
            <a:r>
              <a:rPr lang="cs-CZ" sz="2400" dirty="0" smtClean="0"/>
              <a:t>amince    úklidem    malá    dětského    pomáhá    s    pokojíčku   Eliška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_________________________________________________________</a:t>
            </a:r>
          </a:p>
          <a:p>
            <a:pPr marL="0" indent="0">
              <a:buNone/>
            </a:pPr>
            <a:r>
              <a:rPr lang="cs-CZ" sz="2000" dirty="0"/>
              <a:t>h</a:t>
            </a:r>
            <a:r>
              <a:rPr lang="cs-CZ" sz="2000" dirty="0" smtClean="0"/>
              <a:t>ry    táboře   instruktoři   pro   připravili   letním   zajímavé   a   soutěže    na  děti</a:t>
            </a:r>
          </a:p>
          <a:p>
            <a:pPr marL="0" indent="0">
              <a:buNone/>
            </a:pPr>
            <a:r>
              <a:rPr lang="cs-CZ" sz="2000" b="1" dirty="0" smtClean="0"/>
              <a:t>_____________________________________________________________________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postavily    zahradě     stan    děti   na    malý    si     zelený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_________________________________________________________</a:t>
            </a:r>
          </a:p>
        </p:txBody>
      </p:sp>
      <p:sp>
        <p:nvSpPr>
          <p:cNvPr id="4" name="Mrak 3"/>
          <p:cNvSpPr/>
          <p:nvPr/>
        </p:nvSpPr>
        <p:spPr>
          <a:xfrm>
            <a:off x="467544" y="188640"/>
            <a:ext cx="8496944" cy="1418456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Přeházená  slova  seřaď  do  vět. 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Utvořené  věty  napiš.</a:t>
            </a:r>
            <a:endParaRPr lang="cs-CZ" sz="2400" b="1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5" name="Obrázek 4" descr="http://www.dreveny-nabytek.cz/images/tiny-tuzkovnik-rybar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049" y="5373216"/>
            <a:ext cx="1504633" cy="127571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6" name="Picture 2" descr="http://us.cdn2.123rf.com/168nwm/red33/red330905/red33090500023/4792496-ovce-vektorova-ilustra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93891"/>
            <a:ext cx="1600200" cy="154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45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467544" y="188640"/>
            <a:ext cx="8496944" cy="1152128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Z  písmen  v  obrázku  slož  podstatné  jméno  a  sloveso.  Utvoř  věty,  které  budou tato  slova  obsahovat.</a:t>
            </a:r>
            <a:endParaRPr lang="cs-CZ" sz="2000" b="1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Ovál 4"/>
          <p:cNvSpPr/>
          <p:nvPr/>
        </p:nvSpPr>
        <p:spPr>
          <a:xfrm>
            <a:off x="223486" y="1556792"/>
            <a:ext cx="1850504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2339752" y="1556792"/>
            <a:ext cx="1850504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 </a:t>
            </a:r>
            <a:r>
              <a:rPr lang="cs-CZ" sz="2400" b="1" dirty="0" smtClean="0"/>
              <a:t>   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5846" y="1654035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89132" y="2009527"/>
            <a:ext cx="330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7740" y="1654035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1603700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L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33002" y="2009526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98804" y="1603700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files.km-hodonin.webnode.cz/200000036-bb737bc6e0/zahradnik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75" y="3829934"/>
            <a:ext cx="2057425" cy="2844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716016" y="1654035"/>
            <a:ext cx="410881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__________________________________</a:t>
            </a:r>
          </a:p>
          <a:p>
            <a:endParaRPr lang="cs-CZ" b="1" dirty="0"/>
          </a:p>
          <a:p>
            <a:r>
              <a:rPr lang="cs-CZ" b="1" dirty="0" smtClean="0"/>
              <a:t>__________________________________</a:t>
            </a:r>
          </a:p>
          <a:p>
            <a:endParaRPr lang="cs-CZ" b="1" dirty="0"/>
          </a:p>
          <a:p>
            <a:r>
              <a:rPr lang="cs-CZ" b="1" dirty="0" smtClean="0"/>
              <a:t>__________________________________</a:t>
            </a:r>
          </a:p>
          <a:p>
            <a:endParaRPr lang="cs-CZ" b="1" dirty="0"/>
          </a:p>
          <a:p>
            <a:r>
              <a:rPr lang="cs-CZ" b="1" dirty="0" smtClean="0"/>
              <a:t>__________________________________</a:t>
            </a:r>
          </a:p>
          <a:p>
            <a:endParaRPr lang="cs-CZ" b="1" dirty="0"/>
          </a:p>
          <a:p>
            <a:r>
              <a:rPr lang="cs-CZ" b="1" dirty="0" smtClean="0"/>
              <a:t>______________________</a:t>
            </a:r>
          </a:p>
          <a:p>
            <a:endParaRPr lang="cs-CZ" b="1" dirty="0"/>
          </a:p>
          <a:p>
            <a:r>
              <a:rPr lang="cs-CZ" b="1" dirty="0" smtClean="0"/>
              <a:t>________________________</a:t>
            </a:r>
          </a:p>
          <a:p>
            <a:endParaRPr lang="cs-CZ" b="1" dirty="0"/>
          </a:p>
          <a:p>
            <a:r>
              <a:rPr lang="cs-CZ" b="1" dirty="0" smtClean="0"/>
              <a:t>___________________________</a:t>
            </a:r>
          </a:p>
          <a:p>
            <a:endParaRPr lang="cs-CZ" b="1" dirty="0"/>
          </a:p>
          <a:p>
            <a:r>
              <a:rPr lang="cs-CZ" b="1" dirty="0" smtClean="0"/>
              <a:t>_______________________</a:t>
            </a:r>
          </a:p>
          <a:p>
            <a:endParaRPr lang="cs-CZ" b="1" dirty="0"/>
          </a:p>
        </p:txBody>
      </p:sp>
      <p:sp>
        <p:nvSpPr>
          <p:cNvPr id="17" name="Ovál 16"/>
          <p:cNvSpPr/>
          <p:nvPr/>
        </p:nvSpPr>
        <p:spPr>
          <a:xfrm>
            <a:off x="212085" y="2619126"/>
            <a:ext cx="1850504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223486" y="3784278"/>
            <a:ext cx="1850504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 A      Z                  H</a:t>
            </a:r>
            <a:endParaRPr lang="cs-CZ" sz="2400" b="1" dirty="0"/>
          </a:p>
        </p:txBody>
      </p:sp>
      <p:sp>
        <p:nvSpPr>
          <p:cNvPr id="19" name="Ovál 18"/>
          <p:cNvSpPr/>
          <p:nvPr/>
        </p:nvSpPr>
        <p:spPr>
          <a:xfrm>
            <a:off x="251520" y="4941168"/>
            <a:ext cx="1850504" cy="91440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   Ž   L     S    O</a:t>
            </a:r>
            <a:endParaRPr lang="cs-CZ" sz="2400" b="1" dirty="0"/>
          </a:p>
        </p:txBody>
      </p:sp>
      <p:sp>
        <p:nvSpPr>
          <p:cNvPr id="21" name="Ovál 20"/>
          <p:cNvSpPr/>
          <p:nvPr/>
        </p:nvSpPr>
        <p:spPr>
          <a:xfrm>
            <a:off x="2361731" y="2642529"/>
            <a:ext cx="1850504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 </a:t>
            </a:r>
            <a:r>
              <a:rPr lang="cs-CZ" sz="2400" b="1" dirty="0" smtClean="0"/>
              <a:t>   O</a:t>
            </a:r>
            <a:endParaRPr lang="cs-CZ" sz="2400" b="1" dirty="0"/>
          </a:p>
        </p:txBody>
      </p:sp>
      <p:sp>
        <p:nvSpPr>
          <p:cNvPr id="22" name="Ovál 21"/>
          <p:cNvSpPr/>
          <p:nvPr/>
        </p:nvSpPr>
        <p:spPr>
          <a:xfrm>
            <a:off x="2440004" y="3720088"/>
            <a:ext cx="1850504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      Á         K   O</a:t>
            </a:r>
            <a:endParaRPr lang="cs-CZ" sz="2400" b="1" dirty="0"/>
          </a:p>
        </p:txBody>
      </p:sp>
      <p:sp>
        <p:nvSpPr>
          <p:cNvPr id="23" name="Ovál 22"/>
          <p:cNvSpPr/>
          <p:nvPr/>
        </p:nvSpPr>
        <p:spPr>
          <a:xfrm>
            <a:off x="2481567" y="4911289"/>
            <a:ext cx="1850504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 </a:t>
            </a:r>
            <a:r>
              <a:rPr lang="cs-CZ" sz="2400" b="1" dirty="0" smtClean="0"/>
              <a:t>   M     L      Í   J     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86851" y="2882401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3458" y="2849959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1912" y="2619126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Ů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178438" y="3063088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20746" y="2682332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07975" y="283225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Č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1223" y="3063087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01907" y="3063086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639680" y="2638064"/>
            <a:ext cx="386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3655916" y="2682332"/>
            <a:ext cx="336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440004" y="2882400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2749194" y="3113233"/>
            <a:ext cx="393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2925218" y="2818367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L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3142250" y="2587534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3140707" y="308799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3427965" y="3113232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293458" y="4010645"/>
            <a:ext cx="357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1623993" y="4010644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621912" y="4139790"/>
            <a:ext cx="378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1000542" y="3712856"/>
            <a:ext cx="386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1276851" y="4199673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474332" y="3774248"/>
            <a:ext cx="352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3142250" y="3712856"/>
            <a:ext cx="393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3763313" y="3908957"/>
            <a:ext cx="3674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2595598" y="4005080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1565082" y="516753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42" name="TextovéPole 1041"/>
          <p:cNvSpPr txBox="1"/>
          <p:nvPr/>
        </p:nvSpPr>
        <p:spPr>
          <a:xfrm>
            <a:off x="288342" y="5167535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596417" y="5021518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Á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44" name="TextovéPole 1043"/>
          <p:cNvSpPr txBox="1"/>
          <p:nvPr/>
        </p:nvSpPr>
        <p:spPr>
          <a:xfrm>
            <a:off x="947643" y="5483183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45" name="TextovéPole 1044"/>
          <p:cNvSpPr txBox="1"/>
          <p:nvPr/>
        </p:nvSpPr>
        <p:spPr>
          <a:xfrm>
            <a:off x="1796169" y="5252350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46" name="TextovéPole 1045"/>
          <p:cNvSpPr txBox="1"/>
          <p:nvPr/>
        </p:nvSpPr>
        <p:spPr>
          <a:xfrm>
            <a:off x="2597615" y="5137656"/>
            <a:ext cx="385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7" name="Mrak 56"/>
          <p:cNvSpPr/>
          <p:nvPr/>
        </p:nvSpPr>
        <p:spPr>
          <a:xfrm>
            <a:off x="389887" y="5864099"/>
            <a:ext cx="6696688" cy="733253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Podstatná jména podtrhni rovnou čarou, 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slovesa vlnovkou.</a:t>
            </a:r>
            <a:endParaRPr lang="cs-CZ" sz="1600" b="1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6912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/>
      <p:bldP spid="5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/>
              <a:t>v</a:t>
            </a:r>
            <a:r>
              <a:rPr lang="cs-CZ" b="1" u="sng" dirty="0" smtClean="0"/>
              <a:t>ěta  jednoduchá </a:t>
            </a:r>
          </a:p>
          <a:p>
            <a:pPr>
              <a:buFontTx/>
              <a:buChar char="-"/>
            </a:pPr>
            <a:r>
              <a:rPr lang="cs-CZ" sz="2400" dirty="0" smtClean="0"/>
              <a:t>obsahuje  pouze  jedno  sloveso</a:t>
            </a:r>
          </a:p>
          <a:p>
            <a:pPr>
              <a:buFontTx/>
              <a:buChar char="-"/>
            </a:pPr>
            <a:r>
              <a:rPr lang="cs-CZ" sz="2400" dirty="0"/>
              <a:t>n</a:t>
            </a:r>
            <a:r>
              <a:rPr lang="cs-CZ" sz="2400" dirty="0" smtClean="0"/>
              <a:t>a začátku  věty  jednoduché  píšeme  velké  písmeno</a:t>
            </a:r>
          </a:p>
          <a:p>
            <a:pPr>
              <a:buFontTx/>
              <a:buChar char="-"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př.:   </a:t>
            </a:r>
            <a:r>
              <a:rPr lang="cs-CZ" sz="2400" i="1" dirty="0" smtClean="0"/>
              <a:t>Odpoledne  maminka  </a:t>
            </a:r>
            <a:r>
              <a:rPr lang="cs-CZ" sz="2400" b="1" i="1" dirty="0" smtClean="0">
                <a:solidFill>
                  <a:srgbClr val="FF0000"/>
                </a:solidFill>
              </a:rPr>
              <a:t>zasadila</a:t>
            </a:r>
            <a:r>
              <a:rPr lang="cs-CZ" sz="2400" i="1" dirty="0" smtClean="0"/>
              <a:t>  malé  ředkvičky.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                           </a:t>
            </a:r>
            <a:endParaRPr lang="cs-CZ" sz="2400" dirty="0"/>
          </a:p>
          <a:p>
            <a:pPr marL="0" indent="0">
              <a:buNone/>
            </a:pPr>
            <a:r>
              <a:rPr lang="cs-CZ" b="1" u="sng" dirty="0" smtClean="0"/>
              <a:t>souvětí</a:t>
            </a:r>
          </a:p>
          <a:p>
            <a:pPr>
              <a:buFontTx/>
              <a:buChar char="-"/>
            </a:pPr>
            <a:r>
              <a:rPr lang="cs-CZ" sz="2400" dirty="0" smtClean="0"/>
              <a:t>je  spojení  dvou  (nebo více)  vět  ve  větný  celek</a:t>
            </a:r>
          </a:p>
          <a:p>
            <a:pPr>
              <a:buFontTx/>
              <a:buChar char="-"/>
            </a:pPr>
            <a:r>
              <a:rPr lang="cs-CZ" sz="2400" dirty="0" smtClean="0"/>
              <a:t>věty  v  souvětí  bývají  spojeny  </a:t>
            </a:r>
            <a:r>
              <a:rPr lang="cs-CZ" sz="2400" b="1" i="1" u="sng" dirty="0" smtClean="0"/>
              <a:t>spojovacími  výrazy</a:t>
            </a:r>
          </a:p>
          <a:p>
            <a:pPr>
              <a:buFontTx/>
              <a:buChar char="-"/>
            </a:pPr>
            <a:r>
              <a:rPr lang="cs-CZ" sz="2400" dirty="0"/>
              <a:t>o</a:t>
            </a:r>
            <a:r>
              <a:rPr lang="cs-CZ" sz="2400" dirty="0" smtClean="0"/>
              <a:t>bsahuje  dvě  a  více  sloves</a:t>
            </a:r>
          </a:p>
          <a:p>
            <a:pPr>
              <a:buFontTx/>
              <a:buChar char="-"/>
            </a:pPr>
            <a:r>
              <a:rPr lang="cs-CZ" sz="2400" dirty="0"/>
              <a:t>n</a:t>
            </a:r>
            <a:r>
              <a:rPr lang="cs-CZ" sz="2400" dirty="0" smtClean="0"/>
              <a:t>a  začátku  souvětí  píšeme  velké  písmeno</a:t>
            </a:r>
          </a:p>
          <a:p>
            <a:pPr>
              <a:buFontTx/>
              <a:buChar char="-"/>
            </a:pPr>
            <a:r>
              <a:rPr lang="cs-CZ" sz="2000" dirty="0" smtClean="0"/>
              <a:t>v </a:t>
            </a:r>
            <a:r>
              <a:rPr lang="cs-CZ" sz="2000" dirty="0"/>
              <a:t>souvětí se rozlišují </a:t>
            </a:r>
            <a:r>
              <a:rPr lang="cs-CZ" sz="2000" dirty="0">
                <a:hlinkClick r:id="rId2" action="ppaction://hlinkfile" tooltip="Hlavní věta"/>
              </a:rPr>
              <a:t>hlavní věty</a:t>
            </a:r>
            <a:r>
              <a:rPr lang="cs-CZ" sz="2000" dirty="0"/>
              <a:t> a </a:t>
            </a:r>
            <a:r>
              <a:rPr lang="cs-CZ" sz="2000" dirty="0">
                <a:hlinkClick r:id="rId3" action="ppaction://hlinkfile" tooltip="Vedlejší věta"/>
              </a:rPr>
              <a:t>vedlejší věty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ř.:   </a:t>
            </a:r>
            <a:r>
              <a:rPr lang="cs-CZ" sz="2400" i="1" dirty="0" smtClean="0"/>
              <a:t>Ondra  </a:t>
            </a:r>
            <a:r>
              <a:rPr lang="cs-CZ" sz="2400" b="1" i="1" dirty="0">
                <a:solidFill>
                  <a:srgbClr val="FF0000"/>
                </a:solidFill>
              </a:rPr>
              <a:t>s</a:t>
            </a:r>
            <a:r>
              <a:rPr lang="cs-CZ" sz="2400" b="1" i="1" dirty="0" smtClean="0">
                <a:solidFill>
                  <a:srgbClr val="FF0000"/>
                </a:solidFill>
              </a:rPr>
              <a:t>tavěl</a:t>
            </a:r>
            <a:r>
              <a:rPr lang="cs-CZ" sz="2400" i="1" dirty="0" smtClean="0"/>
              <a:t> hrad z kostek a malá  Anička  mu  </a:t>
            </a:r>
            <a:r>
              <a:rPr lang="cs-CZ" sz="2400" b="1" i="1" dirty="0" smtClean="0">
                <a:solidFill>
                  <a:srgbClr val="FF0000"/>
                </a:solidFill>
              </a:rPr>
              <a:t>pomáhala</a:t>
            </a:r>
            <a:r>
              <a:rPr lang="cs-CZ" sz="2400" i="1" dirty="0" smtClean="0"/>
              <a:t>. </a:t>
            </a:r>
            <a:endParaRPr lang="cs-CZ" sz="2400" i="1" dirty="0"/>
          </a:p>
        </p:txBody>
      </p:sp>
      <p:sp>
        <p:nvSpPr>
          <p:cNvPr id="4" name="Mrak 3"/>
          <p:cNvSpPr/>
          <p:nvPr/>
        </p:nvSpPr>
        <p:spPr>
          <a:xfrm>
            <a:off x="467544" y="0"/>
            <a:ext cx="8496944" cy="1340768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VĚTA  JEDNODUCHÁ   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A  SOUVĚTÍ</a:t>
            </a:r>
            <a:endParaRPr lang="cs-CZ" sz="3200" b="1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2050" name="Picture 2" descr="http://www.odeo.cz/fotky16721/fotos/1313_cs_533c-_mg_9156-cop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893" y="3356992"/>
            <a:ext cx="2647595" cy="20648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377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2605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1)  Malé  štěně  celé  odpoledne  dovádělo  na  zahradě.  </a:t>
            </a:r>
          </a:p>
          <a:p>
            <a:pPr marL="0" indent="0">
              <a:buNone/>
            </a:pPr>
            <a:r>
              <a:rPr lang="cs-CZ" sz="2400" dirty="0" smtClean="0"/>
              <a:t>2)  O  víkendu  k  nám  přijela  babička, ale  děda  zůstal  doma,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protože  se  necítil  dobře.</a:t>
            </a:r>
          </a:p>
          <a:p>
            <a:pPr marL="0" indent="0">
              <a:buNone/>
            </a:pPr>
            <a:r>
              <a:rPr lang="cs-CZ" sz="2400" dirty="0" smtClean="0"/>
              <a:t>3)   Kuchaři  často  přidávají  do  zeleninových  salátů  červenou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papriku.</a:t>
            </a:r>
          </a:p>
          <a:p>
            <a:pPr marL="457200" indent="-457200">
              <a:buAutoNum type="arabicParenR" startAt="4"/>
            </a:pPr>
            <a:r>
              <a:rPr lang="cs-CZ" sz="2400" dirty="0" smtClean="0"/>
              <a:t>Když  Robinson  ztroskotal  na  pustém  ostrově, musel  si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zvyknout  na  osamělý  život.</a:t>
            </a:r>
          </a:p>
          <a:p>
            <a:pPr marL="0" indent="0">
              <a:buNone/>
            </a:pPr>
            <a:r>
              <a:rPr lang="cs-CZ" sz="2400" dirty="0" smtClean="0"/>
              <a:t>5)   Karel  IV.  byl  synem  Jana  Lucemburského.</a:t>
            </a:r>
          </a:p>
          <a:p>
            <a:pPr marL="457200" indent="-457200">
              <a:buAutoNum type="arabicParenR" startAt="6"/>
            </a:pPr>
            <a:r>
              <a:rPr lang="cs-CZ" sz="2400" dirty="0" smtClean="0"/>
              <a:t>Kamarádi  se  domluvili  a  o  letních  prázdninách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vyrazili  na  kolech  po  evropských  státech.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Mrak 3"/>
          <p:cNvSpPr/>
          <p:nvPr/>
        </p:nvSpPr>
        <p:spPr>
          <a:xfrm>
            <a:off x="467544" y="188640"/>
            <a:ext cx="8496944" cy="1152128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Jsem  věta  jednoduchá  nebo  souvětí?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Své  rozhodnutí  zapiš  </a:t>
            </a:r>
            <a:r>
              <a:rPr lang="cs-CZ" sz="2000" b="1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do  obdélníku  </a:t>
            </a:r>
            <a:r>
              <a:rPr lang="cs-CZ" sz="20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za  textem.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ndalus" pitchFamily="18" charset="-78"/>
                <a:cs typeface="Andalus" pitchFamily="18" charset="-78"/>
              </a:rPr>
              <a:t>Slovesa  podtrhni  vlnovkou.</a:t>
            </a:r>
            <a:endParaRPr lang="cs-CZ" sz="2000" b="1" dirty="0">
              <a:solidFill>
                <a:schemeClr val="tx1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7155520" y="1484784"/>
            <a:ext cx="1042416" cy="432048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3865212" y="2500180"/>
            <a:ext cx="1042416" cy="432048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1728102" y="3313972"/>
            <a:ext cx="1042416" cy="432048"/>
          </a:xfrm>
          <a:prstGeom prst="beve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4139596" y="4144844"/>
            <a:ext cx="1042416" cy="432048"/>
          </a:xfrm>
          <a:prstGeom prst="beve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6113104" y="4621757"/>
            <a:ext cx="1042416" cy="432048"/>
          </a:xfrm>
          <a:prstGeom prst="bevel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 descr="labrador pup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881" y="4621757"/>
            <a:ext cx="1735204" cy="199847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Zkosené hrany 10"/>
          <p:cNvSpPr/>
          <p:nvPr/>
        </p:nvSpPr>
        <p:spPr>
          <a:xfrm>
            <a:off x="6088644" y="5517232"/>
            <a:ext cx="1042416" cy="432048"/>
          </a:xfrm>
          <a:prstGeom prst="beve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99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 smtClean="0"/>
              <a:t>Použité  zdroje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400" u="sng" dirty="0">
                <a:hlinkClick r:id="rId2"/>
              </a:rPr>
              <a:t>http://</a:t>
            </a:r>
            <a:r>
              <a:rPr lang="cs-CZ" sz="1400" u="sng" dirty="0" smtClean="0">
                <a:hlinkClick r:id="rId2"/>
              </a:rPr>
              <a:t>cae2k.com/db-photos-0/labrador-pup.html</a:t>
            </a:r>
            <a:r>
              <a:rPr lang="cs-CZ" sz="1400" dirty="0"/>
              <a:t> </a:t>
            </a:r>
          </a:p>
          <a:p>
            <a:pPr marL="0" indent="0">
              <a:buNone/>
            </a:pPr>
            <a:r>
              <a:rPr lang="cs-CZ" sz="1400" u="sng" dirty="0">
                <a:hlinkClick r:id="rId3"/>
              </a:rPr>
              <a:t>http://images.google.com/imgres?q=stavby+z+kostek&amp;hl=cs&amp;gbv=2&amp;biw=1366&amp;bih=608&amp;tbm=isch&amp;tbnid=h_XjTXXmA60T8M:&amp;imgrefurl=http://www.najduzbozi.cz/hledat/d%25C5%2599ev%25C4%259Bn%25C3%25A9%2Bkostky/od-nezadano/do-nezadano/radit-od-nejdrazsiho/&amp;docid=jEgHlTtX78teQM&amp;imgurl=http://www.odeo.cz/fotky16721/fotos/1313_cs_533c-_</a:t>
            </a:r>
            <a:r>
              <a:rPr lang="cs-CZ" sz="1400" u="sng" dirty="0" smtClean="0">
                <a:hlinkClick r:id="rId3"/>
              </a:rPr>
              <a:t>mg_9156-copy.jpg&amp;w=770&amp;h=600&amp;ei=nWOhT5-iC4LoOeml8V4&amp;zoom=1&amp;iact=hc&amp;vpx=294&amp;vpy=142&amp;dur=394&amp;hovh=198&amp;hovw=254&amp;tx=169&amp;ty=121&amp;sig=109203467014678765387&amp;page=1&amp;tbnh=127&amp;tbnw=163&amp;start=0&amp;ndsp=21&amp;ved=1t:429,r:1,s:0,i:66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>
                <a:hlinkClick r:id="rId4"/>
              </a:rPr>
              <a:t>http://images.google.com/imgres?q=zahradn%C3%ADk&amp;hl=cs&amp;biw=1366&amp;bih=608&amp;gbv=2&amp;tbm=isch&amp;tbnid=zWRzX1vwfAeYzM:&amp;imgrefurl=http://km-hodonin.webnode.cz/zajmove-utvary-2009-2010/dopoledni-programy-pro-nejmensi/pastelky/&amp;docid=YvN9Sr-E0k9zcM&amp;imgurl=http://</a:t>
            </a:r>
            <a:r>
              <a:rPr lang="cs-CZ" sz="1400" u="sng" dirty="0" smtClean="0">
                <a:hlinkClick r:id="rId4"/>
              </a:rPr>
              <a:t>files.km-hodonin.webnode.cz/200000036-bb737bc6e0/zahradnik2.png&amp;w=741&amp;h=1024&amp;ei=4lqhT5njKeTX0QXWnK2NCA&amp;zoom=1&amp;iact=hc&amp;vpx=111&amp;vpy=113&amp;dur=344&amp;hovh=264&amp;hovw=191&amp;tx=131&amp;ty=116&amp;sig=109203467014678765387&amp;page=1&amp;tbnh=136&amp;tbnw=97&amp;start=0&amp;ndsp=23&amp;ved=1t:429,r:0,s:0,i:66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>
                <a:hlinkClick r:id="rId5"/>
              </a:rPr>
              <a:t>http://images.google.com/imgres?q=ryb%C3%A1%C5%99&amp;hl=cs&amp;gbv=2&amp;biw=1366&amp;bih=608&amp;tbm=isch&amp;tbnid=2Jehsr8bUjCVDM:&amp;imgrefurl=http://www.dreveny-nabytek.cz/detail/11299-stojanek-tuzky-rybar&amp;docid=yLd1-xYoN5ad8M&amp;imgurl=http://</a:t>
            </a:r>
            <a:r>
              <a:rPr lang="cs-CZ" sz="1400" u="sng" dirty="0" smtClean="0">
                <a:hlinkClick r:id="rId5"/>
              </a:rPr>
              <a:t>www.dreveny-nabytek.cz/images/tiny-tuzkovnik-rybar.jpg&amp;w=708&amp;h=600&amp;ei=dCWgT76CJMi1tAbAnaDdAQ&amp;zoom=1&amp;iact=hc&amp;vpx=770&amp;vpy=142&amp;dur=145&amp;hovh=207&amp;hovw=244&amp;tx=152&amp;ty=127&amp;sig=109203467014678765387&amp;page=3&amp;tbnh=135&amp;tbnw=158&amp;start=50&amp;ndsp=28&amp;ved=1t:429,r:4,s:50,i:201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/>
              <a:t>http://images.google.com/imgres?q=ovce+kreslen%C3%A9&amp;hl=cs&amp;biw=1619&amp;bih=700&amp;gbv=2&amp;tbm=isch&amp;tbnid=YASG7GUsVkLUhM:&amp;imgrefurl=http://cz.123rf.com/photo_7414785_krajina-pozada-s-da-m-a-kreslena-ovce.html&amp;docid=OnJzVJ4qhwdRCM&amp;imgurl=http://</a:t>
            </a:r>
            <a:r>
              <a:rPr lang="cs-CZ" sz="1400" u="sng" dirty="0" smtClean="0"/>
              <a:t>us.cdn2.123rf.com/168nwm/red33/red330905/red33090500023/4792496-ovce-vektorova-ilustrace.jpg&amp;w=168&amp;h=162&amp;ei=ia7UT8bpBcKxhAf-vpDEAw&amp;zoom=1&amp;iact=hc&amp;vpx=1201&amp;vpy=342&amp;dur=408&amp;hovh=129&amp;hovw=134&amp;tx=70&amp;ty=70&amp;sig=109203467014678765387&amp;page=3&amp;tbnh=129&amp;tbnw=134&amp;start=54&amp;ndsp=30&amp;ved=1t:429,r:21,s:54,i:308</a:t>
            </a:r>
          </a:p>
          <a:p>
            <a:pPr marL="0" indent="0">
              <a:buNone/>
            </a:pPr>
            <a:r>
              <a:rPr lang="cs-CZ" sz="1400" u="sng" dirty="0">
                <a:hlinkClick r:id="rId6"/>
              </a:rPr>
              <a:t>http://www.modryhrosik.cz</a:t>
            </a:r>
            <a:r>
              <a:rPr lang="cs-CZ" sz="1400" u="sng" dirty="0" smtClean="0">
                <a:hlinkClick r:id="rId6"/>
              </a:rPr>
              <a:t>/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u="sng" dirty="0"/>
              <a:t>http://images.google.com/imgres?q=klaun&amp;hl=cs&amp;biw=1619&amp;bih=700&amp;gbv=2&amp;tbm=isch&amp;tbnid=TrELTYkAZ56qYM:&amp;imgrefurl=http://tere-orobitg.blogspot.com/2012/03/do-you-like-my-clown.html&amp;docid=GAz12SmBUFaVAM&amp;imgurl=http://4.bp.blogspot.com/-tHu7r9_t714/T1opClEZWFI/AAAAAAAAA_0/ZjlRIVqaW9Q/s1600/clown.gif&amp;w=277&amp;h=366&amp;ei=g6_UT8zLF8W2hQeKg-D2Aw&amp;zoom=1&amp;iact=hc&amp;vpx=976&amp;vpy=156&amp;dur=525&amp;hovh=258&amp;hovw=195&amp;tx=88&amp;ty=117&amp;sig=109203467014678765387&amp;page=3&amp;tbnh=167&amp;tbnw=126&amp;start=60&amp;ndsp=32&amp;ved=1t:429,r:5,s:60,i:342</a:t>
            </a:r>
            <a:endParaRPr lang="cs-CZ" sz="1400" u="sng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u="sng" dirty="0"/>
          </a:p>
          <a:p>
            <a:pPr marL="0" indent="0">
              <a:buNone/>
            </a:pPr>
            <a:endParaRPr lang="cs-CZ" sz="1400" u="sng" dirty="0" smtClean="0"/>
          </a:p>
          <a:p>
            <a:pPr marL="0" indent="0">
              <a:buNone/>
            </a:pPr>
            <a:endParaRPr lang="cs-CZ" sz="1400" u="sng" dirty="0" smtClean="0"/>
          </a:p>
        </p:txBody>
      </p:sp>
    </p:spTree>
    <p:extLst>
      <p:ext uri="{BB962C8B-B14F-4D97-AF65-F5344CB8AC3E}">
        <p14:creationId xmlns:p14="http://schemas.microsoft.com/office/powerpoint/2010/main" val="48725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384</Words>
  <Application>Microsoft Office PowerPoint</Application>
  <PresentationFormat>Předvádění na obrazovce (4:3)</PresentationFormat>
  <Paragraphs>126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24</cp:revision>
  <dcterms:created xsi:type="dcterms:W3CDTF">2012-05-01T18:41:55Z</dcterms:created>
  <dcterms:modified xsi:type="dcterms:W3CDTF">2014-05-20T12:17:33Z</dcterms:modified>
</cp:coreProperties>
</file>