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84" y="-9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E510D-B676-4334-8CBB-3E6B6481560D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5D92C-F0F3-46F0-8C2A-6AA6E89B9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E510D-B676-4334-8CBB-3E6B6481560D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5D92C-F0F3-46F0-8C2A-6AA6E89B9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E510D-B676-4334-8CBB-3E6B6481560D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5D92C-F0F3-46F0-8C2A-6AA6E89B9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E510D-B676-4334-8CBB-3E6B6481560D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5D92C-F0F3-46F0-8C2A-6AA6E89B9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E510D-B676-4334-8CBB-3E6B6481560D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5D92C-F0F3-46F0-8C2A-6AA6E89B9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E510D-B676-4334-8CBB-3E6B6481560D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5D92C-F0F3-46F0-8C2A-6AA6E89B9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E510D-B676-4334-8CBB-3E6B6481560D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5D92C-F0F3-46F0-8C2A-6AA6E89B9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E510D-B676-4334-8CBB-3E6B6481560D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5D92C-F0F3-46F0-8C2A-6AA6E89B9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E510D-B676-4334-8CBB-3E6B6481560D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5D92C-F0F3-46F0-8C2A-6AA6E89B9E1A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E510D-B676-4334-8CBB-3E6B6481560D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5D92C-F0F3-46F0-8C2A-6AA6E89B9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E510D-B676-4334-8CBB-3E6B6481560D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F5D92C-F0F3-46F0-8C2A-6AA6E89B9E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7E510D-B676-4334-8CBB-3E6B6481560D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F5D92C-F0F3-46F0-8C2A-6AA6E89B9E1A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clovicek.cz/hracky/panenky/3290-hadrova-panenka/" TargetMode="External"/><Relationship Id="rId2" Type="http://schemas.openxmlformats.org/officeDocument/2006/relationships/hyperlink" Target="http://images.google.com/imgres?q=pan%C3%A1%C4%8Dek+z+pap%C3%ADru&amp;hl=cs&amp;biw=1619&amp;bih=700&amp;gbv=2&amp;tbm=isch&amp;tbnid=7oKLmGFVIYskxM:&amp;imgrefurl=http://www.wiky.cz/hadrovy-panacek-wayne.html?pid%3D87&amp;docid=qvFMaacpbykvmM&amp;itg=1&amp;imgurl=http://www.wiky.cz/files/26f15f792f78a1749b1478a710b5df91.jpeg&amp;w=670&amp;h=800&amp;ei=-BjKT_jzH8vKswb4z93aBg&amp;zoom=1&amp;iact=hc&amp;vpx=841&amp;vpy=162&amp;dur=473&amp;hovh=245&amp;hovw=205&amp;tx=130&amp;ty=145&amp;sig=109203467014678765387&amp;page=3&amp;tbnh=155&amp;tbnw=129&amp;start=53&amp;ndsp=31&amp;ved=1t:429,r:12,s:53,i:21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925" y="303213"/>
            <a:ext cx="4248150" cy="6259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6090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dorovný svitek 4"/>
          <p:cNvSpPr/>
          <p:nvPr/>
        </p:nvSpPr>
        <p:spPr>
          <a:xfrm>
            <a:off x="1259632" y="188640"/>
            <a:ext cx="6552728" cy="2545440"/>
          </a:xfrm>
          <a:prstGeom prst="horizontalScroll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>
                <a:solidFill>
                  <a:schemeClr val="bg1"/>
                </a:solidFill>
              </a:rPr>
              <a:t>SKLADBA</a:t>
            </a:r>
            <a:endParaRPr lang="cs-CZ" sz="9600" dirty="0">
              <a:solidFill>
                <a:schemeClr val="bg1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717032"/>
            <a:ext cx="3535040" cy="2828032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0" name="Obláček 9"/>
          <p:cNvSpPr/>
          <p:nvPr/>
        </p:nvSpPr>
        <p:spPr>
          <a:xfrm rot="20445744">
            <a:off x="243433" y="2509973"/>
            <a:ext cx="5594920" cy="2167810"/>
          </a:xfrm>
          <a:prstGeom prst="cloudCallout">
            <a:avLst>
              <a:gd name="adj1" fmla="val 40167"/>
              <a:gd name="adj2" fmla="val 121502"/>
            </a:avLst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SKLADEBNÍ  DVOJICE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882" y="5723649"/>
            <a:ext cx="53190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     </a:t>
            </a:r>
            <a:r>
              <a:rPr lang="cs-CZ" sz="1600" b="1" u="sng" dirty="0" smtClean="0">
                <a:solidFill>
                  <a:schemeClr val="bg1"/>
                </a:solidFill>
              </a:rPr>
              <a:t>Jabloň</a:t>
            </a:r>
            <a:r>
              <a:rPr lang="cs-CZ" sz="1600" b="1" dirty="0" smtClean="0">
                <a:solidFill>
                  <a:schemeClr val="bg1"/>
                </a:solidFill>
              </a:rPr>
              <a:t>  před  domem  krásně  rozkvetla.</a:t>
            </a:r>
            <a:endParaRPr lang="cs-CZ" sz="1600" b="1" dirty="0">
              <a:solidFill>
                <a:schemeClr val="bg1"/>
              </a:solidFill>
            </a:endParaRPr>
          </a:p>
        </p:txBody>
      </p:sp>
      <p:cxnSp>
        <p:nvCxnSpPr>
          <p:cNvPr id="36" name="Přímá spojnice 35"/>
          <p:cNvCxnSpPr/>
          <p:nvPr/>
        </p:nvCxnSpPr>
        <p:spPr>
          <a:xfrm>
            <a:off x="1081305" y="5373216"/>
            <a:ext cx="331236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1081305" y="5536148"/>
            <a:ext cx="331236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1081305" y="5373216"/>
            <a:ext cx="0" cy="35043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308073" y="6062203"/>
            <a:ext cx="0" cy="2254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4393673" y="5373216"/>
            <a:ext cx="0" cy="35043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Volný tvar 55"/>
          <p:cNvSpPr/>
          <p:nvPr/>
        </p:nvSpPr>
        <p:spPr>
          <a:xfrm>
            <a:off x="4100945" y="6040582"/>
            <a:ext cx="1149928" cy="83127"/>
          </a:xfrm>
          <a:custGeom>
            <a:avLst/>
            <a:gdLst>
              <a:gd name="connsiteX0" fmla="*/ 0 w 1149928"/>
              <a:gd name="connsiteY0" fmla="*/ 69273 h 83127"/>
              <a:gd name="connsiteX1" fmla="*/ 152400 w 1149928"/>
              <a:gd name="connsiteY1" fmla="*/ 27709 h 83127"/>
              <a:gd name="connsiteX2" fmla="*/ 166255 w 1149928"/>
              <a:gd name="connsiteY2" fmla="*/ 69273 h 83127"/>
              <a:gd name="connsiteX3" fmla="*/ 207819 w 1149928"/>
              <a:gd name="connsiteY3" fmla="*/ 83127 h 83127"/>
              <a:gd name="connsiteX4" fmla="*/ 360219 w 1149928"/>
              <a:gd name="connsiteY4" fmla="*/ 41563 h 83127"/>
              <a:gd name="connsiteX5" fmla="*/ 401782 w 1149928"/>
              <a:gd name="connsiteY5" fmla="*/ 13854 h 83127"/>
              <a:gd name="connsiteX6" fmla="*/ 484910 w 1149928"/>
              <a:gd name="connsiteY6" fmla="*/ 69273 h 83127"/>
              <a:gd name="connsiteX7" fmla="*/ 540328 w 1149928"/>
              <a:gd name="connsiteY7" fmla="*/ 83127 h 83127"/>
              <a:gd name="connsiteX8" fmla="*/ 651164 w 1149928"/>
              <a:gd name="connsiteY8" fmla="*/ 69273 h 83127"/>
              <a:gd name="connsiteX9" fmla="*/ 678873 w 1149928"/>
              <a:gd name="connsiteY9" fmla="*/ 41563 h 83127"/>
              <a:gd name="connsiteX10" fmla="*/ 720437 w 1149928"/>
              <a:gd name="connsiteY10" fmla="*/ 13854 h 83127"/>
              <a:gd name="connsiteX11" fmla="*/ 817419 w 1149928"/>
              <a:gd name="connsiteY11" fmla="*/ 27709 h 83127"/>
              <a:gd name="connsiteX12" fmla="*/ 858982 w 1149928"/>
              <a:gd name="connsiteY12" fmla="*/ 55418 h 83127"/>
              <a:gd name="connsiteX13" fmla="*/ 900546 w 1149928"/>
              <a:gd name="connsiteY13" fmla="*/ 69273 h 83127"/>
              <a:gd name="connsiteX14" fmla="*/ 1066800 w 1149928"/>
              <a:gd name="connsiteY14" fmla="*/ 41563 h 83127"/>
              <a:gd name="connsiteX15" fmla="*/ 1108364 w 1149928"/>
              <a:gd name="connsiteY15" fmla="*/ 13854 h 83127"/>
              <a:gd name="connsiteX16" fmla="*/ 1149928 w 1149928"/>
              <a:gd name="connsiteY16" fmla="*/ 0 h 83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49928" h="83127">
                <a:moveTo>
                  <a:pt x="0" y="69273"/>
                </a:moveTo>
                <a:cubicBezTo>
                  <a:pt x="56320" y="24216"/>
                  <a:pt x="73247" y="-17522"/>
                  <a:pt x="152400" y="27709"/>
                </a:cubicBezTo>
                <a:cubicBezTo>
                  <a:pt x="165080" y="34955"/>
                  <a:pt x="155928" y="58946"/>
                  <a:pt x="166255" y="69273"/>
                </a:cubicBezTo>
                <a:cubicBezTo>
                  <a:pt x="176582" y="79600"/>
                  <a:pt x="193964" y="78509"/>
                  <a:pt x="207819" y="83127"/>
                </a:cubicBezTo>
                <a:cubicBezTo>
                  <a:pt x="244999" y="75691"/>
                  <a:pt x="330083" y="61654"/>
                  <a:pt x="360219" y="41563"/>
                </a:cubicBezTo>
                <a:lnTo>
                  <a:pt x="401782" y="13854"/>
                </a:lnTo>
                <a:cubicBezTo>
                  <a:pt x="531556" y="57113"/>
                  <a:pt x="339611" y="-13754"/>
                  <a:pt x="484910" y="69273"/>
                </a:cubicBezTo>
                <a:cubicBezTo>
                  <a:pt x="501442" y="78720"/>
                  <a:pt x="521855" y="78509"/>
                  <a:pt x="540328" y="83127"/>
                </a:cubicBezTo>
                <a:cubicBezTo>
                  <a:pt x="577273" y="78509"/>
                  <a:pt x="615501" y="79972"/>
                  <a:pt x="651164" y="69273"/>
                </a:cubicBezTo>
                <a:cubicBezTo>
                  <a:pt x="663675" y="65520"/>
                  <a:pt x="668673" y="49723"/>
                  <a:pt x="678873" y="41563"/>
                </a:cubicBezTo>
                <a:cubicBezTo>
                  <a:pt x="691875" y="31161"/>
                  <a:pt x="706582" y="23090"/>
                  <a:pt x="720437" y="13854"/>
                </a:cubicBezTo>
                <a:cubicBezTo>
                  <a:pt x="752764" y="18472"/>
                  <a:pt x="786141" y="18325"/>
                  <a:pt x="817419" y="27709"/>
                </a:cubicBezTo>
                <a:cubicBezTo>
                  <a:pt x="833368" y="32494"/>
                  <a:pt x="844089" y="47971"/>
                  <a:pt x="858982" y="55418"/>
                </a:cubicBezTo>
                <a:cubicBezTo>
                  <a:pt x="872044" y="61949"/>
                  <a:pt x="886691" y="64655"/>
                  <a:pt x="900546" y="69273"/>
                </a:cubicBezTo>
                <a:cubicBezTo>
                  <a:pt x="940060" y="64882"/>
                  <a:pt x="1020377" y="64775"/>
                  <a:pt x="1066800" y="41563"/>
                </a:cubicBezTo>
                <a:cubicBezTo>
                  <a:pt x="1081693" y="34116"/>
                  <a:pt x="1093471" y="21300"/>
                  <a:pt x="1108364" y="13854"/>
                </a:cubicBezTo>
                <a:cubicBezTo>
                  <a:pt x="1121426" y="7323"/>
                  <a:pt x="1149928" y="0"/>
                  <a:pt x="1149928" y="0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241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/>
      <p:bldP spid="5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dorovný svitek 4"/>
          <p:cNvSpPr/>
          <p:nvPr/>
        </p:nvSpPr>
        <p:spPr>
          <a:xfrm>
            <a:off x="899592" y="188640"/>
            <a:ext cx="6984776" cy="1033272"/>
          </a:xfrm>
          <a:prstGeom prst="horizontalScroll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skladební dvojice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1516142"/>
            <a:ext cx="7587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u="sng" dirty="0" smtClean="0">
                <a:solidFill>
                  <a:schemeClr val="bg1"/>
                </a:solidFill>
              </a:rPr>
              <a:t>Základní skladební dvojice</a:t>
            </a:r>
            <a:r>
              <a:rPr lang="cs-CZ" dirty="0" smtClean="0">
                <a:solidFill>
                  <a:schemeClr val="bg1"/>
                </a:solidFill>
              </a:rPr>
              <a:t> – se skládá ze </a:t>
            </a:r>
            <a:r>
              <a:rPr lang="cs-CZ" b="1" dirty="0" smtClean="0">
                <a:solidFill>
                  <a:srgbClr val="FFFF00"/>
                </a:solidFill>
              </a:rPr>
              <a:t>dvou větných členů</a:t>
            </a:r>
            <a:endParaRPr lang="cs-CZ" b="1" i="1" u="sng" dirty="0">
              <a:solidFill>
                <a:srgbClr val="FFFF0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679682" y="1872542"/>
            <a:ext cx="828092" cy="457200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7020272" y="1885474"/>
            <a:ext cx="864096" cy="457200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Mrak 16"/>
          <p:cNvSpPr/>
          <p:nvPr/>
        </p:nvSpPr>
        <p:spPr>
          <a:xfrm>
            <a:off x="2004267" y="2054576"/>
            <a:ext cx="2592288" cy="570829"/>
          </a:xfrm>
          <a:prstGeom prst="cloud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PODMĚTU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6228184" y="2374519"/>
            <a:ext cx="2454002" cy="570829"/>
          </a:xfrm>
          <a:prstGeom prst="cloud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PŘÍSUDKU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www.wiky.cz/files/26f15f792f78a1749b1478a710b5df91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717311"/>
            <a:ext cx="2086660" cy="2489999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Vývojový diagram: spojnice 19"/>
          <p:cNvSpPr/>
          <p:nvPr/>
        </p:nvSpPr>
        <p:spPr>
          <a:xfrm>
            <a:off x="1323019" y="2760291"/>
            <a:ext cx="228600" cy="200653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1575805" y="3055036"/>
            <a:ext cx="365281" cy="212271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2261856" y="2625405"/>
            <a:ext cx="4310126" cy="1745131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771800" y="2862952"/>
            <a:ext cx="359004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1400" b="1" dirty="0" smtClean="0">
                <a:solidFill>
                  <a:schemeClr val="bg1"/>
                </a:solidFill>
              </a:rPr>
              <a:t>základní větný člen</a:t>
            </a:r>
          </a:p>
          <a:p>
            <a:pPr marL="285750" indent="-285750">
              <a:buFontTx/>
              <a:buChar char="-"/>
            </a:pPr>
            <a:r>
              <a:rPr lang="cs-CZ" sz="1400" i="1" u="sng" dirty="0">
                <a:solidFill>
                  <a:schemeClr val="bg1"/>
                </a:solidFill>
              </a:rPr>
              <a:t>v</a:t>
            </a:r>
            <a:r>
              <a:rPr lang="cs-CZ" sz="1400" i="1" u="sng" dirty="0" smtClean="0">
                <a:solidFill>
                  <a:schemeClr val="bg1"/>
                </a:solidFill>
              </a:rPr>
              <a:t>yjadřuje</a:t>
            </a:r>
            <a:r>
              <a:rPr lang="cs-CZ" sz="1400" dirty="0" smtClean="0">
                <a:solidFill>
                  <a:schemeClr val="bg1"/>
                </a:solidFill>
              </a:rPr>
              <a:t> – </a:t>
            </a:r>
            <a:r>
              <a:rPr lang="cs-CZ" sz="1400" b="1" i="1" dirty="0" smtClean="0">
                <a:solidFill>
                  <a:srgbClr val="FF0000"/>
                </a:solidFill>
              </a:rPr>
              <a:t>kdo</a:t>
            </a:r>
            <a:r>
              <a:rPr lang="cs-CZ" sz="1400" dirty="0" smtClean="0">
                <a:solidFill>
                  <a:schemeClr val="bg1"/>
                </a:solidFill>
              </a:rPr>
              <a:t> (co) něco dělá</a:t>
            </a:r>
          </a:p>
          <a:p>
            <a:pPr marL="285750" indent="-285750">
              <a:buFontTx/>
              <a:buChar char="-"/>
            </a:pPr>
            <a:r>
              <a:rPr lang="cs-CZ" sz="1400" dirty="0">
                <a:solidFill>
                  <a:schemeClr val="bg1"/>
                </a:solidFill>
              </a:rPr>
              <a:t>o</a:t>
            </a:r>
            <a:r>
              <a:rPr lang="cs-CZ" sz="1400" dirty="0" smtClean="0">
                <a:solidFill>
                  <a:schemeClr val="bg1"/>
                </a:solidFill>
              </a:rPr>
              <a:t>bvykle bývá vyjádřen podstatným jménem </a:t>
            </a:r>
            <a:r>
              <a:rPr lang="cs-CZ" sz="1400" b="1" dirty="0" smtClean="0">
                <a:solidFill>
                  <a:schemeClr val="bg1"/>
                </a:solidFill>
              </a:rPr>
              <a:t>v 1.pádu</a:t>
            </a:r>
          </a:p>
          <a:p>
            <a:pPr marL="285750" indent="-285750">
              <a:buFontTx/>
              <a:buChar char="-"/>
            </a:pPr>
            <a:r>
              <a:rPr lang="cs-CZ" sz="1400" dirty="0">
                <a:solidFill>
                  <a:schemeClr val="bg1"/>
                </a:solidFill>
              </a:rPr>
              <a:t>p</a:t>
            </a:r>
            <a:r>
              <a:rPr lang="cs-CZ" sz="1400" dirty="0" smtClean="0">
                <a:solidFill>
                  <a:schemeClr val="bg1"/>
                </a:solidFill>
              </a:rPr>
              <a:t>táme se na něj otázkami 1. pádu </a:t>
            </a:r>
            <a:r>
              <a:rPr lang="cs-CZ" sz="1400" b="1" dirty="0" smtClean="0">
                <a:solidFill>
                  <a:schemeClr val="bg1"/>
                </a:solidFill>
              </a:rPr>
              <a:t>kdo? </a:t>
            </a:r>
            <a:r>
              <a:rPr lang="cs-CZ" sz="1400" b="1" dirty="0">
                <a:solidFill>
                  <a:schemeClr val="bg1"/>
                </a:solidFill>
              </a:rPr>
              <a:t>c</a:t>
            </a:r>
            <a:r>
              <a:rPr lang="cs-CZ" sz="1400" b="1" dirty="0" smtClean="0">
                <a:solidFill>
                  <a:schemeClr val="bg1"/>
                </a:solidFill>
              </a:rPr>
              <a:t>o?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23527" y="4184073"/>
            <a:ext cx="1434917" cy="372927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PODMĚT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8" name="Picture 4" descr="http://www.eclovicek.cz/photos/original/hadrova-panenka-julie-32-cm-vyso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02" y="1872542"/>
            <a:ext cx="1926565" cy="2318258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Vývojový diagram: spojnice 29"/>
          <p:cNvSpPr/>
          <p:nvPr/>
        </p:nvSpPr>
        <p:spPr>
          <a:xfrm>
            <a:off x="1437319" y="3031671"/>
            <a:ext cx="365281" cy="212271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1140378" y="2751680"/>
            <a:ext cx="365281" cy="212271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67025" y="3344384"/>
            <a:ext cx="1544764" cy="37292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PŘÍSUDEK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9" name="Vývojový diagram: spojnice 18"/>
          <p:cNvSpPr/>
          <p:nvPr/>
        </p:nvSpPr>
        <p:spPr>
          <a:xfrm>
            <a:off x="1575805" y="4476671"/>
            <a:ext cx="4708613" cy="1745131"/>
          </a:xfrm>
          <a:prstGeom prst="flowChartConnector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25" name="Vývojový diagram: spojnice 24"/>
          <p:cNvSpPr/>
          <p:nvPr/>
        </p:nvSpPr>
        <p:spPr>
          <a:xfrm>
            <a:off x="7401821" y="4264400"/>
            <a:ext cx="365281" cy="212271"/>
          </a:xfrm>
          <a:prstGeom prst="flowChartConnector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6837631" y="4450864"/>
            <a:ext cx="365281" cy="212271"/>
          </a:xfrm>
          <a:prstGeom prst="flowChartConnector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6256503" y="4758223"/>
            <a:ext cx="365281" cy="212271"/>
          </a:xfrm>
          <a:prstGeom prst="flowChartConnector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936328" y="4758222"/>
            <a:ext cx="4309193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1400" dirty="0" smtClean="0">
                <a:solidFill>
                  <a:schemeClr val="bg1"/>
                </a:solidFill>
              </a:rPr>
              <a:t>základní větný člen</a:t>
            </a:r>
          </a:p>
          <a:p>
            <a:pPr marL="285750" indent="-285750">
              <a:buFontTx/>
              <a:buChar char="-"/>
            </a:pPr>
            <a:r>
              <a:rPr lang="cs-CZ" sz="1400" i="1" u="sng" dirty="0">
                <a:solidFill>
                  <a:schemeClr val="bg1"/>
                </a:solidFill>
              </a:rPr>
              <a:t>v</a:t>
            </a:r>
            <a:r>
              <a:rPr lang="cs-CZ" sz="1400" i="1" u="sng" dirty="0" smtClean="0">
                <a:solidFill>
                  <a:schemeClr val="bg1"/>
                </a:solidFill>
              </a:rPr>
              <a:t>yjadřuje</a:t>
            </a:r>
            <a:r>
              <a:rPr lang="cs-CZ" sz="1400" dirty="0" smtClean="0">
                <a:solidFill>
                  <a:schemeClr val="bg1"/>
                </a:solidFill>
              </a:rPr>
              <a:t> – </a:t>
            </a:r>
            <a:r>
              <a:rPr lang="cs-CZ" sz="1400" b="1" i="1" dirty="0" smtClean="0">
                <a:solidFill>
                  <a:srgbClr val="FF0000"/>
                </a:solidFill>
              </a:rPr>
              <a:t>co</a:t>
            </a:r>
            <a:r>
              <a:rPr lang="cs-CZ" sz="1400" dirty="0" smtClean="0">
                <a:solidFill>
                  <a:schemeClr val="bg1"/>
                </a:solidFill>
              </a:rPr>
              <a:t> dělá podmět</a:t>
            </a:r>
          </a:p>
          <a:p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                   (co se o podmětu vypovídá)</a:t>
            </a:r>
          </a:p>
          <a:p>
            <a:pPr marL="285750" indent="-285750">
              <a:buFontTx/>
              <a:buChar char="-"/>
            </a:pPr>
            <a:r>
              <a:rPr lang="cs-CZ" sz="1400" dirty="0" smtClean="0">
                <a:solidFill>
                  <a:schemeClr val="bg1"/>
                </a:solidFill>
              </a:rPr>
              <a:t>základem přísudku bývá většinou </a:t>
            </a:r>
            <a:r>
              <a:rPr lang="cs-CZ" sz="1400" b="1" i="1" dirty="0" smtClean="0">
                <a:solidFill>
                  <a:schemeClr val="bg1"/>
                </a:solidFill>
              </a:rPr>
              <a:t>sloveso</a:t>
            </a:r>
          </a:p>
          <a:p>
            <a:r>
              <a:rPr lang="cs-CZ" sz="1400" b="1" i="1" dirty="0" smtClean="0">
                <a:solidFill>
                  <a:schemeClr val="bg1"/>
                </a:solidFill>
              </a:rPr>
              <a:t>     </a:t>
            </a:r>
            <a:r>
              <a:rPr lang="cs-CZ" sz="1400" dirty="0" smtClean="0">
                <a:solidFill>
                  <a:schemeClr val="bg1"/>
                </a:solidFill>
              </a:rPr>
              <a:t>v určitém tvaru</a:t>
            </a:r>
          </a:p>
        </p:txBody>
      </p:sp>
      <p:sp>
        <p:nvSpPr>
          <p:cNvPr id="29" name="Vývojový diagram: spojnice 28"/>
          <p:cNvSpPr/>
          <p:nvPr/>
        </p:nvSpPr>
        <p:spPr>
          <a:xfrm>
            <a:off x="1802600" y="3272117"/>
            <a:ext cx="365281" cy="212271"/>
          </a:xfrm>
          <a:prstGeom prst="flowChartConnector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94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17" grpId="0" animBg="1"/>
      <p:bldP spid="18" grpId="0" animBg="1"/>
      <p:bldP spid="21" grpId="0" animBg="1"/>
      <p:bldP spid="24" grpId="0"/>
      <p:bldP spid="27" grpId="0" animBg="1"/>
      <p:bldP spid="34" grpId="0" animBg="1"/>
      <p:bldP spid="19" grpId="0" animBg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7"/>
            <a:ext cx="8856984" cy="4446022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899592" y="188640"/>
            <a:ext cx="6984776" cy="1033272"/>
          </a:xfrm>
          <a:prstGeom prst="horizontalScroll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skladební dvojice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1633" y="1394149"/>
            <a:ext cx="8606202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Postavení  podmětu  a  přísudku  </a:t>
            </a:r>
            <a:r>
              <a:rPr lang="cs-CZ" b="1" i="1" u="sng" dirty="0" smtClean="0">
                <a:solidFill>
                  <a:srgbClr val="FFFF00"/>
                </a:solidFill>
              </a:rPr>
              <a:t>není stálé </a:t>
            </a:r>
            <a:r>
              <a:rPr lang="cs-CZ" dirty="0" smtClean="0">
                <a:solidFill>
                  <a:schemeClr val="bg1"/>
                </a:solidFill>
              </a:rPr>
              <a:t>(pevné).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b="1" i="1" dirty="0" smtClean="0">
                <a:solidFill>
                  <a:schemeClr val="bg1"/>
                </a:solidFill>
              </a:rPr>
              <a:t>PODMĚT</a:t>
            </a:r>
            <a:r>
              <a:rPr lang="cs-CZ" dirty="0" smtClean="0">
                <a:solidFill>
                  <a:schemeClr val="bg1"/>
                </a:solidFill>
              </a:rPr>
              <a:t>  může být ve větě :  1)  </a:t>
            </a:r>
            <a:r>
              <a:rPr lang="cs-CZ" dirty="0" smtClean="0">
                <a:solidFill>
                  <a:srgbClr val="FF0000"/>
                </a:solidFill>
              </a:rPr>
              <a:t>před  </a:t>
            </a:r>
            <a:r>
              <a:rPr lang="cs-CZ" b="1" dirty="0" smtClean="0">
                <a:solidFill>
                  <a:srgbClr val="FF0000"/>
                </a:solidFill>
              </a:rPr>
              <a:t>přísudkem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                                               </a:t>
            </a:r>
            <a:r>
              <a:rPr lang="cs-CZ" dirty="0" smtClean="0">
                <a:solidFill>
                  <a:schemeClr val="bg1"/>
                </a:solidFill>
              </a:rPr>
              <a:t>př.:  </a:t>
            </a:r>
            <a:r>
              <a:rPr lang="cs-CZ" b="1" u="sng" dirty="0" smtClean="0">
                <a:solidFill>
                  <a:schemeClr val="bg1"/>
                </a:solidFill>
              </a:rPr>
              <a:t>Maminka</a:t>
            </a:r>
            <a:r>
              <a:rPr lang="cs-CZ" b="1" dirty="0" smtClean="0">
                <a:solidFill>
                  <a:schemeClr val="bg1"/>
                </a:solidFill>
              </a:rPr>
              <a:t>  upekla</a:t>
            </a:r>
            <a:r>
              <a:rPr lang="cs-CZ" dirty="0" smtClean="0">
                <a:solidFill>
                  <a:schemeClr val="bg1"/>
                </a:solidFill>
              </a:rPr>
              <a:t>  výborný  koláč.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                                            </a:t>
            </a:r>
            <a:r>
              <a:rPr lang="cs-CZ" b="1" i="1" dirty="0" smtClean="0">
                <a:solidFill>
                  <a:schemeClr val="bg1"/>
                </a:solidFill>
              </a:rPr>
              <a:t>podmět</a:t>
            </a:r>
            <a:r>
              <a:rPr lang="cs-CZ" dirty="0" smtClean="0">
                <a:solidFill>
                  <a:schemeClr val="bg1"/>
                </a:solidFill>
              </a:rPr>
              <a:t>:  maminka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           </a:t>
            </a:r>
            <a:r>
              <a:rPr lang="cs-CZ" b="1" dirty="0" smtClean="0">
                <a:solidFill>
                  <a:schemeClr val="bg1"/>
                </a:solidFill>
              </a:rPr>
              <a:t>přísudek</a:t>
            </a:r>
            <a:r>
              <a:rPr lang="cs-CZ" dirty="0" smtClean="0">
                <a:solidFill>
                  <a:schemeClr val="bg1"/>
                </a:solidFill>
              </a:rPr>
              <a:t>:  upekla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                                           2)  </a:t>
            </a:r>
            <a:r>
              <a:rPr lang="cs-CZ" dirty="0" smtClean="0">
                <a:solidFill>
                  <a:srgbClr val="FF0000"/>
                </a:solidFill>
              </a:rPr>
              <a:t>za  </a:t>
            </a:r>
            <a:r>
              <a:rPr lang="cs-CZ" b="1" dirty="0" smtClean="0">
                <a:solidFill>
                  <a:srgbClr val="FF0000"/>
                </a:solidFill>
              </a:rPr>
              <a:t>přísudkem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</a:t>
            </a:r>
            <a:r>
              <a:rPr lang="cs-CZ" dirty="0" smtClean="0">
                <a:solidFill>
                  <a:schemeClr val="bg1"/>
                </a:solidFill>
              </a:rPr>
              <a:t>př.:  Na  noční  obloze  </a:t>
            </a:r>
            <a:r>
              <a:rPr lang="cs-CZ" b="1" dirty="0" smtClean="0">
                <a:solidFill>
                  <a:schemeClr val="bg1"/>
                </a:solidFill>
              </a:rPr>
              <a:t>září  </a:t>
            </a:r>
            <a:r>
              <a:rPr lang="cs-CZ" b="1" u="sng" dirty="0" smtClean="0">
                <a:solidFill>
                  <a:schemeClr val="bg1"/>
                </a:solidFill>
              </a:rPr>
              <a:t>hvězdy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                              </a:t>
            </a:r>
          </a:p>
          <a:p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                                      podmět:</a:t>
            </a:r>
            <a:r>
              <a:rPr lang="cs-CZ" dirty="0" smtClean="0">
                <a:solidFill>
                  <a:schemeClr val="bg1"/>
                </a:solidFill>
              </a:rPr>
              <a:t>  hvězdy</a:t>
            </a:r>
          </a:p>
          <a:p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                                      přísudek:  </a:t>
            </a:r>
            <a:r>
              <a:rPr lang="cs-CZ" dirty="0" smtClean="0">
                <a:solidFill>
                  <a:schemeClr val="bg1"/>
                </a:solidFill>
              </a:rPr>
              <a:t>září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5971309" y="2784764"/>
            <a:ext cx="914400" cy="84910"/>
          </a:xfrm>
          <a:custGeom>
            <a:avLst/>
            <a:gdLst>
              <a:gd name="connsiteX0" fmla="*/ 0 w 914400"/>
              <a:gd name="connsiteY0" fmla="*/ 69272 h 84910"/>
              <a:gd name="connsiteX1" fmla="*/ 69273 w 914400"/>
              <a:gd name="connsiteY1" fmla="*/ 27709 h 84910"/>
              <a:gd name="connsiteX2" fmla="*/ 193964 w 914400"/>
              <a:gd name="connsiteY2" fmla="*/ 55418 h 84910"/>
              <a:gd name="connsiteX3" fmla="*/ 235527 w 914400"/>
              <a:gd name="connsiteY3" fmla="*/ 83127 h 84910"/>
              <a:gd name="connsiteX4" fmla="*/ 415636 w 914400"/>
              <a:gd name="connsiteY4" fmla="*/ 55418 h 84910"/>
              <a:gd name="connsiteX5" fmla="*/ 526473 w 914400"/>
              <a:gd name="connsiteY5" fmla="*/ 69272 h 84910"/>
              <a:gd name="connsiteX6" fmla="*/ 637309 w 914400"/>
              <a:gd name="connsiteY6" fmla="*/ 41563 h 84910"/>
              <a:gd name="connsiteX7" fmla="*/ 803564 w 914400"/>
              <a:gd name="connsiteY7" fmla="*/ 55418 h 84910"/>
              <a:gd name="connsiteX8" fmla="*/ 845127 w 914400"/>
              <a:gd name="connsiteY8" fmla="*/ 69272 h 84910"/>
              <a:gd name="connsiteX9" fmla="*/ 886691 w 914400"/>
              <a:gd name="connsiteY9" fmla="*/ 41563 h 84910"/>
              <a:gd name="connsiteX10" fmla="*/ 914400 w 914400"/>
              <a:gd name="connsiteY10" fmla="*/ 0 h 84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14400" h="84910">
                <a:moveTo>
                  <a:pt x="0" y="69272"/>
                </a:moveTo>
                <a:cubicBezTo>
                  <a:pt x="23091" y="55418"/>
                  <a:pt x="42868" y="32990"/>
                  <a:pt x="69273" y="27709"/>
                </a:cubicBezTo>
                <a:cubicBezTo>
                  <a:pt x="79048" y="25754"/>
                  <a:pt x="178909" y="51654"/>
                  <a:pt x="193964" y="55418"/>
                </a:cubicBezTo>
                <a:cubicBezTo>
                  <a:pt x="207818" y="64654"/>
                  <a:pt x="218925" y="81850"/>
                  <a:pt x="235527" y="83127"/>
                </a:cubicBezTo>
                <a:cubicBezTo>
                  <a:pt x="322588" y="89824"/>
                  <a:pt x="350814" y="77025"/>
                  <a:pt x="415636" y="55418"/>
                </a:cubicBezTo>
                <a:cubicBezTo>
                  <a:pt x="452582" y="60036"/>
                  <a:pt x="489240" y="69272"/>
                  <a:pt x="526473" y="69272"/>
                </a:cubicBezTo>
                <a:cubicBezTo>
                  <a:pt x="559915" y="69272"/>
                  <a:pt x="604508" y="52497"/>
                  <a:pt x="637309" y="41563"/>
                </a:cubicBezTo>
                <a:cubicBezTo>
                  <a:pt x="692727" y="46181"/>
                  <a:pt x="748441" y="48068"/>
                  <a:pt x="803564" y="55418"/>
                </a:cubicBezTo>
                <a:cubicBezTo>
                  <a:pt x="818040" y="57348"/>
                  <a:pt x="830722" y="71673"/>
                  <a:pt x="845127" y="69272"/>
                </a:cubicBezTo>
                <a:cubicBezTo>
                  <a:pt x="861552" y="66534"/>
                  <a:pt x="872836" y="50799"/>
                  <a:pt x="886691" y="41563"/>
                </a:cubicBezTo>
                <a:lnTo>
                  <a:pt x="914400" y="0"/>
                </a:ln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5292081" y="2295364"/>
            <a:ext cx="1136429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292081" y="2430134"/>
            <a:ext cx="1136429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92080" y="2295364"/>
            <a:ext cx="0" cy="2695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6428509" y="2295364"/>
            <a:ext cx="1" cy="26954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Volný tvar 27"/>
          <p:cNvSpPr/>
          <p:nvPr/>
        </p:nvSpPr>
        <p:spPr>
          <a:xfrm>
            <a:off x="6747164" y="4987636"/>
            <a:ext cx="665018" cy="125495"/>
          </a:xfrm>
          <a:custGeom>
            <a:avLst/>
            <a:gdLst>
              <a:gd name="connsiteX0" fmla="*/ 0 w 665018"/>
              <a:gd name="connsiteY0" fmla="*/ 110837 h 125495"/>
              <a:gd name="connsiteX1" fmla="*/ 83127 w 665018"/>
              <a:gd name="connsiteY1" fmla="*/ 27709 h 125495"/>
              <a:gd name="connsiteX2" fmla="*/ 124691 w 665018"/>
              <a:gd name="connsiteY2" fmla="*/ 41564 h 125495"/>
              <a:gd name="connsiteX3" fmla="*/ 207818 w 665018"/>
              <a:gd name="connsiteY3" fmla="*/ 110837 h 125495"/>
              <a:gd name="connsiteX4" fmla="*/ 249381 w 665018"/>
              <a:gd name="connsiteY4" fmla="*/ 83128 h 125495"/>
              <a:gd name="connsiteX5" fmla="*/ 304800 w 665018"/>
              <a:gd name="connsiteY5" fmla="*/ 27709 h 125495"/>
              <a:gd name="connsiteX6" fmla="*/ 360218 w 665018"/>
              <a:gd name="connsiteY6" fmla="*/ 96982 h 125495"/>
              <a:gd name="connsiteX7" fmla="*/ 401781 w 665018"/>
              <a:gd name="connsiteY7" fmla="*/ 110837 h 125495"/>
              <a:gd name="connsiteX8" fmla="*/ 484909 w 665018"/>
              <a:gd name="connsiteY8" fmla="*/ 96982 h 125495"/>
              <a:gd name="connsiteX9" fmla="*/ 498763 w 665018"/>
              <a:gd name="connsiteY9" fmla="*/ 41564 h 125495"/>
              <a:gd name="connsiteX10" fmla="*/ 512618 w 665018"/>
              <a:gd name="connsiteY10" fmla="*/ 0 h 125495"/>
              <a:gd name="connsiteX11" fmla="*/ 568036 w 665018"/>
              <a:gd name="connsiteY11" fmla="*/ 13855 h 125495"/>
              <a:gd name="connsiteX12" fmla="*/ 581891 w 665018"/>
              <a:gd name="connsiteY12" fmla="*/ 69273 h 125495"/>
              <a:gd name="connsiteX13" fmla="*/ 595745 w 665018"/>
              <a:gd name="connsiteY13" fmla="*/ 110837 h 125495"/>
              <a:gd name="connsiteX14" fmla="*/ 637309 w 665018"/>
              <a:gd name="connsiteY14" fmla="*/ 124691 h 125495"/>
              <a:gd name="connsiteX15" fmla="*/ 665018 w 665018"/>
              <a:gd name="connsiteY15" fmla="*/ 124691 h 1254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65018" h="125495">
                <a:moveTo>
                  <a:pt x="0" y="110837"/>
                </a:moveTo>
                <a:cubicBezTo>
                  <a:pt x="24328" y="70290"/>
                  <a:pt x="29439" y="27709"/>
                  <a:pt x="83127" y="27709"/>
                </a:cubicBezTo>
                <a:cubicBezTo>
                  <a:pt x="97731" y="27709"/>
                  <a:pt x="110836" y="36946"/>
                  <a:pt x="124691" y="41564"/>
                </a:cubicBezTo>
                <a:cubicBezTo>
                  <a:pt x="158421" y="142755"/>
                  <a:pt x="124064" y="131775"/>
                  <a:pt x="207818" y="110837"/>
                </a:cubicBezTo>
                <a:cubicBezTo>
                  <a:pt x="221672" y="101601"/>
                  <a:pt x="238979" y="96130"/>
                  <a:pt x="249381" y="83128"/>
                </a:cubicBezTo>
                <a:cubicBezTo>
                  <a:pt x="303120" y="15954"/>
                  <a:pt x="214116" y="57938"/>
                  <a:pt x="304800" y="27709"/>
                </a:cubicBezTo>
                <a:cubicBezTo>
                  <a:pt x="404454" y="60928"/>
                  <a:pt x="290632" y="9999"/>
                  <a:pt x="360218" y="96982"/>
                </a:cubicBezTo>
                <a:cubicBezTo>
                  <a:pt x="369341" y="108386"/>
                  <a:pt x="387927" y="106219"/>
                  <a:pt x="401781" y="110837"/>
                </a:cubicBezTo>
                <a:cubicBezTo>
                  <a:pt x="429490" y="106219"/>
                  <a:pt x="462050" y="113310"/>
                  <a:pt x="484909" y="96982"/>
                </a:cubicBezTo>
                <a:cubicBezTo>
                  <a:pt x="500403" y="85915"/>
                  <a:pt x="493532" y="59873"/>
                  <a:pt x="498763" y="41564"/>
                </a:cubicBezTo>
                <a:cubicBezTo>
                  <a:pt x="502775" y="27522"/>
                  <a:pt x="508000" y="13855"/>
                  <a:pt x="512618" y="0"/>
                </a:cubicBezTo>
                <a:cubicBezTo>
                  <a:pt x="531091" y="4618"/>
                  <a:pt x="554572" y="391"/>
                  <a:pt x="568036" y="13855"/>
                </a:cubicBezTo>
                <a:cubicBezTo>
                  <a:pt x="581500" y="27319"/>
                  <a:pt x="576660" y="50964"/>
                  <a:pt x="581891" y="69273"/>
                </a:cubicBezTo>
                <a:cubicBezTo>
                  <a:pt x="585903" y="83315"/>
                  <a:pt x="585418" y="100510"/>
                  <a:pt x="595745" y="110837"/>
                </a:cubicBezTo>
                <a:cubicBezTo>
                  <a:pt x="606072" y="121164"/>
                  <a:pt x="622989" y="121827"/>
                  <a:pt x="637309" y="124691"/>
                </a:cubicBezTo>
                <a:cubicBezTo>
                  <a:pt x="646366" y="126502"/>
                  <a:pt x="655782" y="124691"/>
                  <a:pt x="665018" y="124691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/>
          <p:nvPr/>
        </p:nvCxnSpPr>
        <p:spPr>
          <a:xfrm>
            <a:off x="6885709" y="4570931"/>
            <a:ext cx="1136429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885887" y="4653136"/>
            <a:ext cx="1136429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885887" y="4570931"/>
            <a:ext cx="0" cy="22622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8022139" y="4570931"/>
            <a:ext cx="177" cy="22622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Picture 4" descr="http://www.eclovicek.cz/photos/original/hadrova-panenka-julie-32-cm-vyso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7" y="4036859"/>
            <a:ext cx="1580266" cy="1901553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http://www.wiky.cz/files/26f15f792f78a1749b1478a710b5df91.jpe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1903" y="4036859"/>
            <a:ext cx="1606200" cy="1916669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Obdélník 45"/>
          <p:cNvSpPr/>
          <p:nvPr/>
        </p:nvSpPr>
        <p:spPr>
          <a:xfrm>
            <a:off x="118801" y="6008999"/>
            <a:ext cx="1434917" cy="372927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PODMĚT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1872748" y="6008998"/>
            <a:ext cx="1544764" cy="37292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PŘÍSUDEK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59" name="Přímá spojnice 58"/>
          <p:cNvCxnSpPr/>
          <p:nvPr/>
        </p:nvCxnSpPr>
        <p:spPr>
          <a:xfrm>
            <a:off x="836259" y="3429000"/>
            <a:ext cx="178874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836258" y="3581400"/>
            <a:ext cx="1788745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836260" y="3429000"/>
            <a:ext cx="0" cy="36580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2625003" y="3429000"/>
            <a:ext cx="1" cy="36580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001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6" grpId="0" animBg="1"/>
      <p:bldP spid="4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899592" y="188640"/>
            <a:ext cx="6984776" cy="1033272"/>
          </a:xfrm>
          <a:prstGeom prst="horizontalScroll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skladební dvojice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1403484"/>
            <a:ext cx="8319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Základní větné členy (podmět a přísudek) </a:t>
            </a:r>
            <a:r>
              <a:rPr lang="cs-CZ" b="1" i="1" dirty="0" smtClean="0">
                <a:solidFill>
                  <a:schemeClr val="bg1"/>
                </a:solidFill>
              </a:rPr>
              <a:t>mohou samy tvořit větu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2267745" y="1772816"/>
            <a:ext cx="6231032" cy="1080120"/>
          </a:xfrm>
          <a:prstGeom prst="cloudCallout">
            <a:avLst>
              <a:gd name="adj1" fmla="val -55964"/>
              <a:gd name="adj2" fmla="val 220270"/>
            </a:avLst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u="sng" dirty="0" smtClean="0">
                <a:solidFill>
                  <a:schemeClr val="bg1"/>
                </a:solidFill>
              </a:rPr>
              <a:t>Slunce</a:t>
            </a:r>
            <a:r>
              <a:rPr lang="cs-CZ" sz="2000" i="1" dirty="0" smtClean="0">
                <a:solidFill>
                  <a:schemeClr val="bg1"/>
                </a:solidFill>
              </a:rPr>
              <a:t>  hřeje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5278582" y="2382982"/>
            <a:ext cx="748145" cy="127222"/>
          </a:xfrm>
          <a:custGeom>
            <a:avLst/>
            <a:gdLst>
              <a:gd name="connsiteX0" fmla="*/ 0 w 748145"/>
              <a:gd name="connsiteY0" fmla="*/ 110836 h 127222"/>
              <a:gd name="connsiteX1" fmla="*/ 69273 w 748145"/>
              <a:gd name="connsiteY1" fmla="*/ 69273 h 127222"/>
              <a:gd name="connsiteX2" fmla="*/ 166254 w 748145"/>
              <a:gd name="connsiteY2" fmla="*/ 110836 h 127222"/>
              <a:gd name="connsiteX3" fmla="*/ 235527 w 748145"/>
              <a:gd name="connsiteY3" fmla="*/ 96982 h 127222"/>
              <a:gd name="connsiteX4" fmla="*/ 277091 w 748145"/>
              <a:gd name="connsiteY4" fmla="*/ 69273 h 127222"/>
              <a:gd name="connsiteX5" fmla="*/ 360218 w 748145"/>
              <a:gd name="connsiteY5" fmla="*/ 83127 h 127222"/>
              <a:gd name="connsiteX6" fmla="*/ 387927 w 748145"/>
              <a:gd name="connsiteY6" fmla="*/ 124691 h 127222"/>
              <a:gd name="connsiteX7" fmla="*/ 498763 w 748145"/>
              <a:gd name="connsiteY7" fmla="*/ 83127 h 127222"/>
              <a:gd name="connsiteX8" fmla="*/ 581891 w 748145"/>
              <a:gd name="connsiteY8" fmla="*/ 96982 h 127222"/>
              <a:gd name="connsiteX9" fmla="*/ 623454 w 748145"/>
              <a:gd name="connsiteY9" fmla="*/ 110836 h 127222"/>
              <a:gd name="connsiteX10" fmla="*/ 706582 w 748145"/>
              <a:gd name="connsiteY10" fmla="*/ 83127 h 127222"/>
              <a:gd name="connsiteX11" fmla="*/ 734291 w 748145"/>
              <a:gd name="connsiteY11" fmla="*/ 41563 h 127222"/>
              <a:gd name="connsiteX12" fmla="*/ 748145 w 748145"/>
              <a:gd name="connsiteY12" fmla="*/ 0 h 127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8145" h="127222">
                <a:moveTo>
                  <a:pt x="0" y="110836"/>
                </a:moveTo>
                <a:cubicBezTo>
                  <a:pt x="23091" y="96982"/>
                  <a:pt x="42986" y="75115"/>
                  <a:pt x="69273" y="69273"/>
                </a:cubicBezTo>
                <a:cubicBezTo>
                  <a:pt x="102823" y="61817"/>
                  <a:pt x="142096" y="94731"/>
                  <a:pt x="166254" y="110836"/>
                </a:cubicBezTo>
                <a:cubicBezTo>
                  <a:pt x="189345" y="106218"/>
                  <a:pt x="213478" y="105250"/>
                  <a:pt x="235527" y="96982"/>
                </a:cubicBezTo>
                <a:cubicBezTo>
                  <a:pt x="251118" y="91135"/>
                  <a:pt x="260542" y="71112"/>
                  <a:pt x="277091" y="69273"/>
                </a:cubicBezTo>
                <a:cubicBezTo>
                  <a:pt x="305010" y="66171"/>
                  <a:pt x="332509" y="78509"/>
                  <a:pt x="360218" y="83127"/>
                </a:cubicBezTo>
                <a:cubicBezTo>
                  <a:pt x="369454" y="96982"/>
                  <a:pt x="371916" y="120117"/>
                  <a:pt x="387927" y="124691"/>
                </a:cubicBezTo>
                <a:cubicBezTo>
                  <a:pt x="429871" y="136675"/>
                  <a:pt x="468476" y="103319"/>
                  <a:pt x="498763" y="83127"/>
                </a:cubicBezTo>
                <a:cubicBezTo>
                  <a:pt x="526472" y="87745"/>
                  <a:pt x="554468" y="90888"/>
                  <a:pt x="581891" y="96982"/>
                </a:cubicBezTo>
                <a:cubicBezTo>
                  <a:pt x="596147" y="100150"/>
                  <a:pt x="608940" y="112449"/>
                  <a:pt x="623454" y="110836"/>
                </a:cubicBezTo>
                <a:cubicBezTo>
                  <a:pt x="652484" y="107610"/>
                  <a:pt x="678873" y="92363"/>
                  <a:pt x="706582" y="83127"/>
                </a:cubicBezTo>
                <a:cubicBezTo>
                  <a:pt x="715818" y="69272"/>
                  <a:pt x="726844" y="56456"/>
                  <a:pt x="734291" y="41563"/>
                </a:cubicBezTo>
                <a:cubicBezTo>
                  <a:pt x="740822" y="28501"/>
                  <a:pt x="748145" y="0"/>
                  <a:pt x="748145" y="0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4932040" y="1982625"/>
            <a:ext cx="72061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932040" y="2047107"/>
            <a:ext cx="72061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932040" y="1982625"/>
            <a:ext cx="0" cy="1289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932040" y="1982625"/>
            <a:ext cx="0" cy="16512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652654" y="1982625"/>
            <a:ext cx="0" cy="16512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831760" y="3284982"/>
            <a:ext cx="52403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V  základní skladební dvojici se </a:t>
            </a:r>
            <a:r>
              <a:rPr lang="cs-CZ" sz="1600" b="1" dirty="0" smtClean="0">
                <a:solidFill>
                  <a:schemeClr val="bg1"/>
                </a:solidFill>
              </a:rPr>
              <a:t>můžeme zeptat</a:t>
            </a:r>
          </a:p>
          <a:p>
            <a:r>
              <a:rPr lang="cs-CZ" sz="1600" b="1" dirty="0">
                <a:solidFill>
                  <a:schemeClr val="bg1"/>
                </a:solidFill>
              </a:rPr>
              <a:t>j</a:t>
            </a:r>
            <a:r>
              <a:rPr lang="cs-CZ" sz="1600" b="1" dirty="0" smtClean="0">
                <a:solidFill>
                  <a:schemeClr val="bg1"/>
                </a:solidFill>
              </a:rPr>
              <a:t>edním členem na druhý.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803430" y="5056909"/>
            <a:ext cx="3466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Co dělá slunce?        </a:t>
            </a:r>
            <a:r>
              <a:rPr lang="cs-CZ" b="1" dirty="0" smtClean="0">
                <a:solidFill>
                  <a:schemeClr val="bg1"/>
                </a:solidFill>
              </a:rPr>
              <a:t>HŘEJE</a:t>
            </a:r>
          </a:p>
        </p:txBody>
      </p:sp>
      <p:sp>
        <p:nvSpPr>
          <p:cNvPr id="33" name="Mrak 32"/>
          <p:cNvSpPr/>
          <p:nvPr/>
        </p:nvSpPr>
        <p:spPr>
          <a:xfrm>
            <a:off x="3919795" y="4080163"/>
            <a:ext cx="3465718" cy="976746"/>
          </a:xfrm>
          <a:prstGeom prst="cloud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u="sng" dirty="0" smtClean="0">
                <a:solidFill>
                  <a:schemeClr val="bg1"/>
                </a:solidFill>
              </a:rPr>
              <a:t>Slunce</a:t>
            </a:r>
            <a:r>
              <a:rPr lang="cs-CZ" i="1" dirty="0" smtClean="0">
                <a:solidFill>
                  <a:schemeClr val="bg1"/>
                </a:solidFill>
              </a:rPr>
              <a:t>  hřeje.</a:t>
            </a:r>
            <a:endParaRPr lang="cs-CZ" i="1" dirty="0">
              <a:solidFill>
                <a:schemeClr val="bg1"/>
              </a:solidFill>
            </a:endParaRPr>
          </a:p>
        </p:txBody>
      </p:sp>
      <p:sp>
        <p:nvSpPr>
          <p:cNvPr id="34" name="Volný tvar 33"/>
          <p:cNvSpPr/>
          <p:nvPr/>
        </p:nvSpPr>
        <p:spPr>
          <a:xfrm>
            <a:off x="5596971" y="4572361"/>
            <a:ext cx="748145" cy="127222"/>
          </a:xfrm>
          <a:custGeom>
            <a:avLst/>
            <a:gdLst>
              <a:gd name="connsiteX0" fmla="*/ 0 w 748145"/>
              <a:gd name="connsiteY0" fmla="*/ 110836 h 127222"/>
              <a:gd name="connsiteX1" fmla="*/ 69273 w 748145"/>
              <a:gd name="connsiteY1" fmla="*/ 69273 h 127222"/>
              <a:gd name="connsiteX2" fmla="*/ 166254 w 748145"/>
              <a:gd name="connsiteY2" fmla="*/ 110836 h 127222"/>
              <a:gd name="connsiteX3" fmla="*/ 235527 w 748145"/>
              <a:gd name="connsiteY3" fmla="*/ 96982 h 127222"/>
              <a:gd name="connsiteX4" fmla="*/ 277091 w 748145"/>
              <a:gd name="connsiteY4" fmla="*/ 69273 h 127222"/>
              <a:gd name="connsiteX5" fmla="*/ 360218 w 748145"/>
              <a:gd name="connsiteY5" fmla="*/ 83127 h 127222"/>
              <a:gd name="connsiteX6" fmla="*/ 387927 w 748145"/>
              <a:gd name="connsiteY6" fmla="*/ 124691 h 127222"/>
              <a:gd name="connsiteX7" fmla="*/ 498763 w 748145"/>
              <a:gd name="connsiteY7" fmla="*/ 83127 h 127222"/>
              <a:gd name="connsiteX8" fmla="*/ 581891 w 748145"/>
              <a:gd name="connsiteY8" fmla="*/ 96982 h 127222"/>
              <a:gd name="connsiteX9" fmla="*/ 623454 w 748145"/>
              <a:gd name="connsiteY9" fmla="*/ 110836 h 127222"/>
              <a:gd name="connsiteX10" fmla="*/ 706582 w 748145"/>
              <a:gd name="connsiteY10" fmla="*/ 83127 h 127222"/>
              <a:gd name="connsiteX11" fmla="*/ 734291 w 748145"/>
              <a:gd name="connsiteY11" fmla="*/ 41563 h 127222"/>
              <a:gd name="connsiteX12" fmla="*/ 748145 w 748145"/>
              <a:gd name="connsiteY12" fmla="*/ 0 h 127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8145" h="127222">
                <a:moveTo>
                  <a:pt x="0" y="110836"/>
                </a:moveTo>
                <a:cubicBezTo>
                  <a:pt x="23091" y="96982"/>
                  <a:pt x="42986" y="75115"/>
                  <a:pt x="69273" y="69273"/>
                </a:cubicBezTo>
                <a:cubicBezTo>
                  <a:pt x="102823" y="61817"/>
                  <a:pt x="142096" y="94731"/>
                  <a:pt x="166254" y="110836"/>
                </a:cubicBezTo>
                <a:cubicBezTo>
                  <a:pt x="189345" y="106218"/>
                  <a:pt x="213478" y="105250"/>
                  <a:pt x="235527" y="96982"/>
                </a:cubicBezTo>
                <a:cubicBezTo>
                  <a:pt x="251118" y="91135"/>
                  <a:pt x="260542" y="71112"/>
                  <a:pt x="277091" y="69273"/>
                </a:cubicBezTo>
                <a:cubicBezTo>
                  <a:pt x="305010" y="66171"/>
                  <a:pt x="332509" y="78509"/>
                  <a:pt x="360218" y="83127"/>
                </a:cubicBezTo>
                <a:cubicBezTo>
                  <a:pt x="369454" y="96982"/>
                  <a:pt x="371916" y="120117"/>
                  <a:pt x="387927" y="124691"/>
                </a:cubicBezTo>
                <a:cubicBezTo>
                  <a:pt x="429871" y="136675"/>
                  <a:pt x="468476" y="103319"/>
                  <a:pt x="498763" y="83127"/>
                </a:cubicBezTo>
                <a:cubicBezTo>
                  <a:pt x="526472" y="87745"/>
                  <a:pt x="554468" y="90888"/>
                  <a:pt x="581891" y="96982"/>
                </a:cubicBezTo>
                <a:cubicBezTo>
                  <a:pt x="596147" y="100150"/>
                  <a:pt x="608940" y="112449"/>
                  <a:pt x="623454" y="110836"/>
                </a:cubicBezTo>
                <a:cubicBezTo>
                  <a:pt x="652484" y="107610"/>
                  <a:pt x="678873" y="92363"/>
                  <a:pt x="706582" y="83127"/>
                </a:cubicBezTo>
                <a:cubicBezTo>
                  <a:pt x="715818" y="69272"/>
                  <a:pt x="726844" y="56456"/>
                  <a:pt x="734291" y="41563"/>
                </a:cubicBezTo>
                <a:cubicBezTo>
                  <a:pt x="740822" y="28501"/>
                  <a:pt x="748145" y="0"/>
                  <a:pt x="748145" y="0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ouk 36"/>
          <p:cNvSpPr/>
          <p:nvPr/>
        </p:nvSpPr>
        <p:spPr>
          <a:xfrm rot="7937943">
            <a:off x="5006779" y="3953848"/>
            <a:ext cx="914400" cy="9144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0" name="Volný tvar 39"/>
          <p:cNvSpPr/>
          <p:nvPr/>
        </p:nvSpPr>
        <p:spPr>
          <a:xfrm>
            <a:off x="5181600" y="4946073"/>
            <a:ext cx="0" cy="0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5652655" y="4738255"/>
            <a:ext cx="138545" cy="41563"/>
          </a:xfrm>
          <a:custGeom>
            <a:avLst/>
            <a:gdLst>
              <a:gd name="connsiteX0" fmla="*/ 0 w 138545"/>
              <a:gd name="connsiteY0" fmla="*/ 41563 h 41563"/>
              <a:gd name="connsiteX1" fmla="*/ 69272 w 138545"/>
              <a:gd name="connsiteY1" fmla="*/ 27709 h 41563"/>
              <a:gd name="connsiteX2" fmla="*/ 138545 w 138545"/>
              <a:gd name="connsiteY2" fmla="*/ 0 h 41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8545" h="41563">
                <a:moveTo>
                  <a:pt x="0" y="41563"/>
                </a:moveTo>
                <a:cubicBezTo>
                  <a:pt x="23091" y="36945"/>
                  <a:pt x="46427" y="33420"/>
                  <a:pt x="69272" y="27709"/>
                </a:cubicBezTo>
                <a:cubicBezTo>
                  <a:pt x="103509" y="19150"/>
                  <a:pt x="109881" y="14331"/>
                  <a:pt x="138545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5721122" y="4752109"/>
            <a:ext cx="56223" cy="138546"/>
          </a:xfrm>
          <a:custGeom>
            <a:avLst/>
            <a:gdLst>
              <a:gd name="connsiteX0" fmla="*/ 56223 w 56223"/>
              <a:gd name="connsiteY0" fmla="*/ 0 h 138546"/>
              <a:gd name="connsiteX1" fmla="*/ 805 w 56223"/>
              <a:gd name="connsiteY1" fmla="*/ 110836 h 138546"/>
              <a:gd name="connsiteX2" fmla="*/ 805 w 56223"/>
              <a:gd name="connsiteY2" fmla="*/ 138546 h 1385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6223" h="138546">
                <a:moveTo>
                  <a:pt x="56223" y="0"/>
                </a:moveTo>
                <a:cubicBezTo>
                  <a:pt x="31898" y="40543"/>
                  <a:pt x="9753" y="66099"/>
                  <a:pt x="805" y="110836"/>
                </a:cubicBezTo>
                <a:cubicBezTo>
                  <a:pt x="-1007" y="119893"/>
                  <a:pt x="805" y="129309"/>
                  <a:pt x="805" y="138546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825610" y="6228681"/>
            <a:ext cx="3658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>
                <a:solidFill>
                  <a:schemeClr val="bg1"/>
                </a:solidFill>
              </a:rPr>
              <a:t>Kdo (co)  </a:t>
            </a:r>
            <a:r>
              <a:rPr lang="cs-CZ" i="1" dirty="0" smtClean="0">
                <a:solidFill>
                  <a:schemeClr val="bg1"/>
                </a:solidFill>
              </a:rPr>
              <a:t>hřeje?</a:t>
            </a:r>
            <a:r>
              <a:rPr lang="cs-CZ" dirty="0" smtClean="0">
                <a:solidFill>
                  <a:schemeClr val="bg1"/>
                </a:solidFill>
              </a:rPr>
              <a:t>       </a:t>
            </a:r>
            <a:r>
              <a:rPr lang="cs-CZ" b="1" dirty="0" smtClean="0">
                <a:solidFill>
                  <a:schemeClr val="bg1"/>
                </a:solidFill>
              </a:rPr>
              <a:t>SLUNCE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6" name="Mrak 45"/>
          <p:cNvSpPr/>
          <p:nvPr/>
        </p:nvSpPr>
        <p:spPr>
          <a:xfrm>
            <a:off x="4044486" y="5426241"/>
            <a:ext cx="3465718" cy="739063"/>
          </a:xfrm>
          <a:prstGeom prst="cloud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u="sng" dirty="0" smtClean="0">
                <a:solidFill>
                  <a:schemeClr val="bg1"/>
                </a:solidFill>
              </a:rPr>
              <a:t>Slunce</a:t>
            </a:r>
            <a:r>
              <a:rPr lang="cs-CZ" i="1" dirty="0" smtClean="0">
                <a:solidFill>
                  <a:schemeClr val="bg1"/>
                </a:solidFill>
              </a:rPr>
              <a:t>  hřeje.</a:t>
            </a:r>
            <a:endParaRPr lang="cs-CZ" i="1" dirty="0">
              <a:solidFill>
                <a:schemeClr val="bg1"/>
              </a:solidFill>
            </a:endParaRPr>
          </a:p>
        </p:txBody>
      </p:sp>
      <p:sp>
        <p:nvSpPr>
          <p:cNvPr id="47" name="Oblouk 46"/>
          <p:cNvSpPr/>
          <p:nvPr/>
        </p:nvSpPr>
        <p:spPr>
          <a:xfrm rot="7937943">
            <a:off x="5195455" y="5134733"/>
            <a:ext cx="914400" cy="9144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48" name="Volný tvar 47"/>
          <p:cNvSpPr/>
          <p:nvPr/>
        </p:nvSpPr>
        <p:spPr>
          <a:xfrm>
            <a:off x="5361709" y="5929745"/>
            <a:ext cx="55418" cy="124691"/>
          </a:xfrm>
          <a:custGeom>
            <a:avLst/>
            <a:gdLst>
              <a:gd name="connsiteX0" fmla="*/ 0 w 55418"/>
              <a:gd name="connsiteY0" fmla="*/ 0 h 124691"/>
              <a:gd name="connsiteX1" fmla="*/ 13855 w 55418"/>
              <a:gd name="connsiteY1" fmla="*/ 69273 h 124691"/>
              <a:gd name="connsiteX2" fmla="*/ 55418 w 55418"/>
              <a:gd name="connsiteY2" fmla="*/ 124691 h 124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5418" h="124691">
                <a:moveTo>
                  <a:pt x="0" y="0"/>
                </a:moveTo>
                <a:cubicBezTo>
                  <a:pt x="4618" y="23091"/>
                  <a:pt x="5587" y="47224"/>
                  <a:pt x="13855" y="69273"/>
                </a:cubicBezTo>
                <a:cubicBezTo>
                  <a:pt x="23255" y="94339"/>
                  <a:pt x="38392" y="107665"/>
                  <a:pt x="55418" y="124691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>
            <a:off x="5375564" y="5943600"/>
            <a:ext cx="138545" cy="13855"/>
          </a:xfrm>
          <a:custGeom>
            <a:avLst/>
            <a:gdLst>
              <a:gd name="connsiteX0" fmla="*/ 0 w 138545"/>
              <a:gd name="connsiteY0" fmla="*/ 0 h 13855"/>
              <a:gd name="connsiteX1" fmla="*/ 138545 w 138545"/>
              <a:gd name="connsiteY1" fmla="*/ 13855 h 13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8545" h="13855">
                <a:moveTo>
                  <a:pt x="0" y="0"/>
                </a:moveTo>
                <a:lnTo>
                  <a:pt x="138545" y="13855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t3.gstatic.com/images?q=tbn:ANd9GcQzBohBInVSLW0WyqjuZIAaW5XaUiwF42A040kbCrjUg2CShWK-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51" y="3399997"/>
            <a:ext cx="3125262" cy="2975794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Vývojový diagram: spojnice 51"/>
          <p:cNvSpPr/>
          <p:nvPr/>
        </p:nvSpPr>
        <p:spPr>
          <a:xfrm>
            <a:off x="1575555" y="4947493"/>
            <a:ext cx="228600" cy="218832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/>
          <p:cNvSpPr/>
          <p:nvPr/>
        </p:nvSpPr>
        <p:spPr>
          <a:xfrm>
            <a:off x="2039144" y="4635972"/>
            <a:ext cx="372615" cy="282443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/>
          <p:cNvSpPr/>
          <p:nvPr/>
        </p:nvSpPr>
        <p:spPr>
          <a:xfrm>
            <a:off x="2360863" y="4208382"/>
            <a:ext cx="372615" cy="260901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/>
          <p:cNvSpPr/>
          <p:nvPr/>
        </p:nvSpPr>
        <p:spPr>
          <a:xfrm>
            <a:off x="2797700" y="3744700"/>
            <a:ext cx="372615" cy="282443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/>
          <p:cNvSpPr/>
          <p:nvPr/>
        </p:nvSpPr>
        <p:spPr>
          <a:xfrm>
            <a:off x="3218089" y="3303150"/>
            <a:ext cx="613671" cy="294089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/>
          <p:cNvSpPr/>
          <p:nvPr/>
        </p:nvSpPr>
        <p:spPr>
          <a:xfrm>
            <a:off x="3778298" y="2852937"/>
            <a:ext cx="793702" cy="432046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5668858" y="5795772"/>
            <a:ext cx="748145" cy="127222"/>
          </a:xfrm>
          <a:custGeom>
            <a:avLst/>
            <a:gdLst>
              <a:gd name="connsiteX0" fmla="*/ 0 w 748145"/>
              <a:gd name="connsiteY0" fmla="*/ 110836 h 127222"/>
              <a:gd name="connsiteX1" fmla="*/ 69273 w 748145"/>
              <a:gd name="connsiteY1" fmla="*/ 69273 h 127222"/>
              <a:gd name="connsiteX2" fmla="*/ 166254 w 748145"/>
              <a:gd name="connsiteY2" fmla="*/ 110836 h 127222"/>
              <a:gd name="connsiteX3" fmla="*/ 235527 w 748145"/>
              <a:gd name="connsiteY3" fmla="*/ 96982 h 127222"/>
              <a:gd name="connsiteX4" fmla="*/ 277091 w 748145"/>
              <a:gd name="connsiteY4" fmla="*/ 69273 h 127222"/>
              <a:gd name="connsiteX5" fmla="*/ 360218 w 748145"/>
              <a:gd name="connsiteY5" fmla="*/ 83127 h 127222"/>
              <a:gd name="connsiteX6" fmla="*/ 387927 w 748145"/>
              <a:gd name="connsiteY6" fmla="*/ 124691 h 127222"/>
              <a:gd name="connsiteX7" fmla="*/ 498763 w 748145"/>
              <a:gd name="connsiteY7" fmla="*/ 83127 h 127222"/>
              <a:gd name="connsiteX8" fmla="*/ 581891 w 748145"/>
              <a:gd name="connsiteY8" fmla="*/ 96982 h 127222"/>
              <a:gd name="connsiteX9" fmla="*/ 623454 w 748145"/>
              <a:gd name="connsiteY9" fmla="*/ 110836 h 127222"/>
              <a:gd name="connsiteX10" fmla="*/ 706582 w 748145"/>
              <a:gd name="connsiteY10" fmla="*/ 83127 h 127222"/>
              <a:gd name="connsiteX11" fmla="*/ 734291 w 748145"/>
              <a:gd name="connsiteY11" fmla="*/ 41563 h 127222"/>
              <a:gd name="connsiteX12" fmla="*/ 748145 w 748145"/>
              <a:gd name="connsiteY12" fmla="*/ 0 h 127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8145" h="127222">
                <a:moveTo>
                  <a:pt x="0" y="110836"/>
                </a:moveTo>
                <a:cubicBezTo>
                  <a:pt x="23091" y="96982"/>
                  <a:pt x="42986" y="75115"/>
                  <a:pt x="69273" y="69273"/>
                </a:cubicBezTo>
                <a:cubicBezTo>
                  <a:pt x="102823" y="61817"/>
                  <a:pt x="142096" y="94731"/>
                  <a:pt x="166254" y="110836"/>
                </a:cubicBezTo>
                <a:cubicBezTo>
                  <a:pt x="189345" y="106218"/>
                  <a:pt x="213478" y="105250"/>
                  <a:pt x="235527" y="96982"/>
                </a:cubicBezTo>
                <a:cubicBezTo>
                  <a:pt x="251118" y="91135"/>
                  <a:pt x="260542" y="71112"/>
                  <a:pt x="277091" y="69273"/>
                </a:cubicBezTo>
                <a:cubicBezTo>
                  <a:pt x="305010" y="66171"/>
                  <a:pt x="332509" y="78509"/>
                  <a:pt x="360218" y="83127"/>
                </a:cubicBezTo>
                <a:cubicBezTo>
                  <a:pt x="369454" y="96982"/>
                  <a:pt x="371916" y="120117"/>
                  <a:pt x="387927" y="124691"/>
                </a:cubicBezTo>
                <a:cubicBezTo>
                  <a:pt x="429871" y="136675"/>
                  <a:pt x="468476" y="103319"/>
                  <a:pt x="498763" y="83127"/>
                </a:cubicBezTo>
                <a:cubicBezTo>
                  <a:pt x="526472" y="87745"/>
                  <a:pt x="554468" y="90888"/>
                  <a:pt x="581891" y="96982"/>
                </a:cubicBezTo>
                <a:cubicBezTo>
                  <a:pt x="596147" y="100150"/>
                  <a:pt x="608940" y="112449"/>
                  <a:pt x="623454" y="110836"/>
                </a:cubicBezTo>
                <a:cubicBezTo>
                  <a:pt x="652484" y="107610"/>
                  <a:pt x="678873" y="92363"/>
                  <a:pt x="706582" y="83127"/>
                </a:cubicBezTo>
                <a:cubicBezTo>
                  <a:pt x="715818" y="69272"/>
                  <a:pt x="726844" y="56456"/>
                  <a:pt x="734291" y="41563"/>
                </a:cubicBezTo>
                <a:cubicBezTo>
                  <a:pt x="740822" y="28501"/>
                  <a:pt x="748145" y="0"/>
                  <a:pt x="748145" y="0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116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8" grpId="0" animBg="1"/>
      <p:bldP spid="9" grpId="0" animBg="1"/>
      <p:bldP spid="29" grpId="0"/>
      <p:bldP spid="31" grpId="0"/>
      <p:bldP spid="33" grpId="0" animBg="1"/>
      <p:bldP spid="34" grpId="0" animBg="1"/>
      <p:bldP spid="37" grpId="0" animBg="1"/>
      <p:bldP spid="45" grpId="0"/>
      <p:bldP spid="46" grpId="0" animBg="1"/>
      <p:bldP spid="47" grpId="0" animBg="1"/>
      <p:bldP spid="52" grpId="0" animBg="1"/>
      <p:bldP spid="54" grpId="0" animBg="1"/>
      <p:bldP spid="55" grpId="0" animBg="1"/>
      <p:bldP spid="56" grpId="0" animBg="1"/>
      <p:bldP spid="58" grpId="0" animBg="1"/>
      <p:bldP spid="59" grpId="0" animBg="1"/>
      <p:bldP spid="6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8784976" cy="511256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2987824" y="188640"/>
            <a:ext cx="3492388" cy="1033272"/>
          </a:xfrm>
          <a:prstGeom prst="horizontalScroll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PAMATUJ  SI !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341161"/>
            <a:ext cx="84249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Předložky</a:t>
            </a:r>
            <a:r>
              <a:rPr lang="cs-CZ" b="1" dirty="0" smtClean="0">
                <a:solidFill>
                  <a:schemeClr val="bg1"/>
                </a:solidFill>
              </a:rPr>
              <a:t>, zvratná zájmena a spojky </a:t>
            </a:r>
            <a:r>
              <a:rPr lang="cs-CZ" b="1" i="1" dirty="0" smtClean="0">
                <a:solidFill>
                  <a:srgbClr val="FF0000"/>
                </a:solidFill>
              </a:rPr>
              <a:t>nejsou</a:t>
            </a:r>
            <a:r>
              <a:rPr lang="cs-CZ" dirty="0" smtClean="0">
                <a:solidFill>
                  <a:schemeClr val="bg1"/>
                </a:solidFill>
              </a:rPr>
              <a:t> samostatnými členy skladební dvojice!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b="1" i="1" dirty="0" smtClean="0">
                <a:solidFill>
                  <a:srgbClr val="FFFF00"/>
                </a:solidFill>
              </a:rPr>
              <a:t>PŘEDLOŽKY  </a:t>
            </a:r>
            <a:r>
              <a:rPr lang="cs-CZ" b="1" i="1" dirty="0" smtClean="0">
                <a:solidFill>
                  <a:schemeClr val="bg1"/>
                </a:solidFill>
              </a:rPr>
              <a:t>-  </a:t>
            </a:r>
            <a:r>
              <a:rPr lang="cs-CZ" dirty="0" smtClean="0">
                <a:solidFill>
                  <a:schemeClr val="bg1"/>
                </a:solidFill>
              </a:rPr>
              <a:t>patří ke </a:t>
            </a:r>
            <a:r>
              <a:rPr lang="cs-CZ" i="1" dirty="0" smtClean="0">
                <a:solidFill>
                  <a:schemeClr val="bg1"/>
                </a:solidFill>
              </a:rPr>
              <a:t>jménu</a:t>
            </a:r>
          </a:p>
          <a:p>
            <a:r>
              <a:rPr lang="cs-CZ" b="1" i="1" dirty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                     -  </a:t>
            </a:r>
            <a:r>
              <a:rPr lang="cs-CZ" dirty="0" smtClean="0">
                <a:solidFill>
                  <a:schemeClr val="bg1"/>
                </a:solidFill>
              </a:rPr>
              <a:t>jsou součástí větného členu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ř.:  </a:t>
            </a:r>
            <a:r>
              <a:rPr lang="cs-CZ" i="1" dirty="0" smtClean="0">
                <a:solidFill>
                  <a:schemeClr val="bg1"/>
                </a:solidFill>
                <a:latin typeface="Comic Sans MS" pitchFamily="66" charset="0"/>
              </a:rPr>
              <a:t>Péťa  si  </a:t>
            </a:r>
            <a:r>
              <a:rPr lang="cs-CZ" b="1" i="1" dirty="0" smtClean="0">
                <a:solidFill>
                  <a:srgbClr val="FFFF00"/>
                </a:solidFill>
                <a:latin typeface="Comic Sans MS" pitchFamily="66" charset="0"/>
              </a:rPr>
              <a:t>u </a:t>
            </a:r>
            <a:r>
              <a:rPr lang="cs-CZ" i="1" dirty="0" smtClean="0">
                <a:solidFill>
                  <a:schemeClr val="bg1"/>
                </a:solidFill>
                <a:latin typeface="Comic Sans MS" pitchFamily="66" charset="0"/>
              </a:rPr>
              <a:t> babičky  našel  nové  kamarády.</a:t>
            </a:r>
          </a:p>
          <a:p>
            <a:endParaRPr lang="cs-CZ" i="1" dirty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i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r>
              <a:rPr lang="cs-CZ" b="1" i="1" dirty="0" smtClean="0">
                <a:solidFill>
                  <a:srgbClr val="FFFF00"/>
                </a:solidFill>
              </a:rPr>
              <a:t>ZVRATNÁ  ZÁJMENA  </a:t>
            </a:r>
            <a:r>
              <a:rPr lang="cs-CZ" dirty="0" smtClean="0">
                <a:solidFill>
                  <a:schemeClr val="bg1"/>
                </a:solidFill>
              </a:rPr>
              <a:t>-  patří ke </a:t>
            </a:r>
            <a:r>
              <a:rPr lang="cs-CZ" i="1" dirty="0" smtClean="0">
                <a:solidFill>
                  <a:schemeClr val="bg1"/>
                </a:solidFill>
              </a:rPr>
              <a:t>slovesu</a:t>
            </a:r>
          </a:p>
          <a:p>
            <a:r>
              <a:rPr lang="cs-CZ" b="1" i="1" dirty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                                  </a:t>
            </a:r>
            <a:r>
              <a:rPr lang="cs-CZ" dirty="0" smtClean="0">
                <a:solidFill>
                  <a:schemeClr val="bg1"/>
                </a:solidFill>
              </a:rPr>
              <a:t>-  se slovesem tvoří  </a:t>
            </a:r>
            <a:r>
              <a:rPr lang="cs-CZ" b="1" i="1" dirty="0" smtClean="0">
                <a:solidFill>
                  <a:schemeClr val="bg1"/>
                </a:solidFill>
              </a:rPr>
              <a:t>zvratné sloveso</a:t>
            </a:r>
          </a:p>
          <a:p>
            <a:r>
              <a:rPr lang="cs-CZ" b="1" i="1" dirty="0">
                <a:solidFill>
                  <a:schemeClr val="bg1"/>
                </a:solidFill>
              </a:rPr>
              <a:t> </a:t>
            </a:r>
            <a:r>
              <a:rPr lang="cs-CZ" b="1" i="1" dirty="0" smtClean="0">
                <a:solidFill>
                  <a:schemeClr val="bg1"/>
                </a:solidFill>
              </a:rPr>
              <a:t>                                      </a:t>
            </a:r>
            <a:r>
              <a:rPr lang="cs-CZ" i="1" dirty="0" smtClean="0">
                <a:solidFill>
                  <a:schemeClr val="bg1"/>
                </a:solidFill>
              </a:rPr>
              <a:t>(př.:  smát </a:t>
            </a:r>
            <a:r>
              <a:rPr lang="cs-CZ" b="1" i="1" dirty="0" smtClean="0">
                <a:solidFill>
                  <a:srgbClr val="FFFF00"/>
                </a:solidFill>
              </a:rPr>
              <a:t>se</a:t>
            </a:r>
            <a:r>
              <a:rPr lang="cs-CZ" i="1" dirty="0" smtClean="0">
                <a:solidFill>
                  <a:schemeClr val="bg1"/>
                </a:solidFill>
              </a:rPr>
              <a:t> – směje </a:t>
            </a:r>
            <a:r>
              <a:rPr lang="cs-CZ" b="1" i="1" dirty="0" smtClean="0">
                <a:solidFill>
                  <a:srgbClr val="FFFF00"/>
                </a:solidFill>
              </a:rPr>
              <a:t>se</a:t>
            </a:r>
            <a:r>
              <a:rPr lang="cs-CZ" i="1" dirty="0" smtClean="0">
                <a:solidFill>
                  <a:schemeClr val="bg1"/>
                </a:solidFill>
              </a:rPr>
              <a:t>)</a:t>
            </a:r>
          </a:p>
          <a:p>
            <a:r>
              <a:rPr lang="cs-CZ" i="1" dirty="0">
                <a:solidFill>
                  <a:schemeClr val="bg1"/>
                </a:solidFill>
              </a:rPr>
              <a:t> </a:t>
            </a:r>
            <a:r>
              <a:rPr lang="cs-CZ" i="1" dirty="0" smtClean="0">
                <a:solidFill>
                  <a:schemeClr val="bg1"/>
                </a:solidFill>
              </a:rPr>
              <a:t>                                 </a:t>
            </a:r>
            <a:r>
              <a:rPr lang="cs-CZ" dirty="0" smtClean="0">
                <a:solidFill>
                  <a:schemeClr val="bg1"/>
                </a:solidFill>
              </a:rPr>
              <a:t>-  je součástí větného členu</a:t>
            </a:r>
          </a:p>
          <a:p>
            <a:endParaRPr lang="cs-CZ" i="1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př.:  </a:t>
            </a:r>
            <a:r>
              <a:rPr lang="cs-CZ" i="1" dirty="0" smtClean="0">
                <a:solidFill>
                  <a:schemeClr val="bg1"/>
                </a:solidFill>
                <a:latin typeface="Comic Sans MS" pitchFamily="66" charset="0"/>
              </a:rPr>
              <a:t>Sportovci  </a:t>
            </a:r>
            <a:r>
              <a:rPr lang="cs-CZ" b="1" i="1" dirty="0" smtClean="0">
                <a:solidFill>
                  <a:srgbClr val="FFFF00"/>
                </a:solidFill>
                <a:latin typeface="Comic Sans MS" pitchFamily="66" charset="0"/>
              </a:rPr>
              <a:t>se</a:t>
            </a:r>
            <a:r>
              <a:rPr lang="cs-CZ" i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i="1" dirty="0" smtClean="0">
                <a:solidFill>
                  <a:schemeClr val="bg1"/>
                </a:solidFill>
                <a:latin typeface="Comic Sans MS" pitchFamily="66" charset="0"/>
              </a:rPr>
              <a:t> pečlivě  </a:t>
            </a:r>
            <a:r>
              <a:rPr lang="cs-CZ" b="1" i="1" dirty="0" smtClean="0">
                <a:solidFill>
                  <a:srgbClr val="FFFF00"/>
                </a:solidFill>
                <a:latin typeface="Comic Sans MS" pitchFamily="66" charset="0"/>
              </a:rPr>
              <a:t>připravují</a:t>
            </a:r>
            <a:r>
              <a:rPr lang="cs-CZ" b="1" i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i="1" dirty="0" smtClean="0">
                <a:solidFill>
                  <a:schemeClr val="bg1"/>
                </a:solidFill>
                <a:latin typeface="Comic Sans MS" pitchFamily="66" charset="0"/>
              </a:rPr>
              <a:t> na  olympijské  hry.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1835696" y="2915285"/>
            <a:ext cx="1296144" cy="549533"/>
          </a:xfrm>
          <a:prstGeom prst="donut">
            <a:avLst>
              <a:gd name="adj" fmla="val 6131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3284240" y="5038945"/>
            <a:ext cx="1296144" cy="549533"/>
          </a:xfrm>
          <a:prstGeom prst="donut">
            <a:avLst>
              <a:gd name="adj" fmla="val 6131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2051720" y="5191345"/>
            <a:ext cx="432048" cy="397133"/>
          </a:xfrm>
          <a:prstGeom prst="donut">
            <a:avLst>
              <a:gd name="adj" fmla="val 6131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http://zs-hamr-casopis.wbs.cz/3834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08831"/>
            <a:ext cx="2342059" cy="1759293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7Z2\Pictures\dět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4347" y="1860856"/>
            <a:ext cx="3118361" cy="2108857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6350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449020"/>
          </a:xfrm>
        </p:spPr>
        <p:txBody>
          <a:bodyPr/>
          <a:lstStyle/>
          <a:p>
            <a:r>
              <a:rPr lang="cs-CZ" sz="2000" u="sng" dirty="0" smtClean="0">
                <a:solidFill>
                  <a:schemeClr val="bg1"/>
                </a:solidFill>
              </a:rPr>
              <a:t>Použité zdroje</a:t>
            </a:r>
            <a:endParaRPr lang="cs-CZ" sz="2000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7955043" cy="531011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1200" u="sng" dirty="0" smtClean="0">
                <a:solidFill>
                  <a:schemeClr val="bg1"/>
                </a:solidFill>
                <a:hlinkClick r:id="rId2"/>
              </a:rPr>
              <a:t>http</a:t>
            </a:r>
            <a:r>
              <a:rPr lang="cs-CZ" sz="1200" u="sng" dirty="0">
                <a:solidFill>
                  <a:schemeClr val="bg1"/>
                </a:solidFill>
                <a:hlinkClick r:id="rId2"/>
              </a:rPr>
              <a:t>://images.google.com/imgres?q=pan%C3%A1%C4%8Dek+z+pap%C3%ADru&amp;hl=cs&amp;biw=1619&amp;bih=700&amp;gbv=2&amp;tbm=isch&amp;tbnid=7oKLmGFVIYskxM:&amp;imgrefurl=http://www.wiky.cz/hadrovy-panacek-wayne.html%3Fpid%3D87&amp;docid=qvFMaacpbykvmM&amp;itg=1&amp;imgurl=http://www.wiky.cz/files/26f15f792f78a1749b1478a710b5df91.jpeg&amp;w=670&amp;h=800&amp;ei=-BjKT_jzH8vKswb4z93aBg&amp;zoom=1&amp;iact=hc&amp;vpx=841&amp;vpy=162&amp;dur=473&amp;hovh=245&amp;hovw=205&amp;tx=130&amp;ty=145&amp;sig=109203467014678765387&amp;page=3&amp;tbnh=155&amp;tbnw=129&amp;start=53&amp;ndsp=31&amp;ved=1t:429,r:12,s:53,i:211</a:t>
            </a:r>
            <a:endParaRPr lang="cs-CZ" sz="1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200" dirty="0">
                <a:solidFill>
                  <a:schemeClr val="bg1"/>
                </a:solidFill>
                <a:hlinkClick r:id="rId3"/>
              </a:rPr>
              <a:t>http://www.eclovicek.cz/hracky/panenky/3290-hadrova-panenka</a:t>
            </a:r>
            <a:r>
              <a:rPr lang="cs-CZ" sz="1200" dirty="0" smtClean="0">
                <a:solidFill>
                  <a:schemeClr val="bg1"/>
                </a:solidFill>
                <a:hlinkClick r:id="rId3"/>
              </a:rPr>
              <a:t>/</a:t>
            </a:r>
            <a:endParaRPr lang="cs-CZ" sz="12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200" dirty="0">
                <a:solidFill>
                  <a:schemeClr val="bg1"/>
                </a:solidFill>
              </a:rPr>
              <a:t>http://images.google.com/imgres?q=barbora+%C5%A1pot%C3%A1kov%C3%A1&amp;hl=cs&amp;gbv=2&amp;biw=1619&amp;bih=700&amp;tbm=isch&amp;tbnid=nd2wby1qAFMBiM:&amp;imgrefurl=http://www.zs-hamr-casopis.wbs.cz/Activ.html&amp;docid=l8GqpQwMjQC9aM&amp;imgurl=http://</a:t>
            </a:r>
            <a:r>
              <a:rPr lang="cs-CZ" sz="1200" dirty="0" smtClean="0">
                <a:solidFill>
                  <a:schemeClr val="bg1"/>
                </a:solidFill>
              </a:rPr>
              <a:t>zs-hamr-casopis.wbs.cz/383409.jpg&amp;w=750&amp;h=563&amp;ei=vzjKT93WOYvRsgbBkOGABw&amp;zoom=1&amp;iact=hc&amp;vpx=195&amp;vpy=392&amp;dur=1926&amp;hovh=194&amp;hovw=259&amp;tx=219&amp;ty=182&amp;sig=109203467014678765387&amp;page=1&amp;tbnh=155&amp;tbnw=213&amp;start=0&amp;ndsp=21&amp;ved=1t:429,r:14,s:0,i:98</a:t>
            </a:r>
          </a:p>
          <a:p>
            <a:pPr marL="0" indent="0">
              <a:buNone/>
            </a:pPr>
            <a:r>
              <a:rPr lang="cs-CZ" sz="1200" dirty="0">
                <a:solidFill>
                  <a:schemeClr val="bg1"/>
                </a:solidFill>
              </a:rPr>
              <a:t>http://images.google.com/imgres?q=d%C4%9Bti+kreslen%C3%A9&amp;hl=cs&amp;biw=1619&amp;bih=700&amp;gbv=2&amp;tbm=isch&amp;tbnid=6Qrz7mXqnK_ioM:&amp;imgrefurl=http://saurik.websnadno.cz/POSTAVICKY-aneb-kdo-je-kdo.html&amp;docid=yh-OUHfR8wTBmM&amp;imgurl=http://</a:t>
            </a:r>
            <a:r>
              <a:rPr lang="cs-CZ" sz="1200" dirty="0" smtClean="0">
                <a:solidFill>
                  <a:schemeClr val="bg1"/>
                </a:solidFill>
              </a:rPr>
              <a:t>saurik.websnadno.cz/deti-pozor-parta-w.jpg&amp;w=590&amp;h=399&amp;ei=VTnKT4fVGobhtQay36zzBg&amp;zoom=1&amp;iact=hc&amp;vpx=769&amp;vpy=195&amp;dur=131&amp;hovh=185&amp;hovw=273&amp;tx=178&amp;ty=86&amp;sig=109203467014678765387&amp;page=1&amp;tbnh=137&amp;tbnw=203&amp;start=0&amp;ndsp=26&amp;ved=1t:429,r:4,s:0,i:105</a:t>
            </a:r>
          </a:p>
          <a:p>
            <a:pPr marL="0" indent="0">
              <a:buNone/>
            </a:pPr>
            <a:r>
              <a:rPr lang="cs-CZ" sz="1200" dirty="0">
                <a:solidFill>
                  <a:schemeClr val="bg1"/>
                </a:solidFill>
              </a:rPr>
              <a:t>http://images.google.com/imgres?q=kreslen%C3%BD+%C5%A1nek&amp;hl=cs&amp;biw=1619&amp;bih=700&amp;gbv=2&amp;tbm=isch&amp;tbnid=Fk29CKp-5VzlZM:&amp;imgrefurl=http://vopruz.pedrorozenkraft.cz/foto/6370/&amp;docid=8mlg-h6RBR6IHM&amp;imgurl=http://</a:t>
            </a:r>
            <a:r>
              <a:rPr lang="cs-CZ" sz="1200" dirty="0" smtClean="0">
                <a:solidFill>
                  <a:schemeClr val="bg1"/>
                </a:solidFill>
              </a:rPr>
              <a:t>vopruz.pedrorozenkraft.cz/images/vopruz/16527-hlemyzd.JPG&amp;w=500&amp;h=400&amp;ei=cjrKT8uPAsmRswau2p2XBw&amp;zoom=1&amp;iact=hc&amp;vpx=1322&amp;vpy=152&amp;dur=153&amp;hovh=201&amp;hovw=251&amp;tx=232&amp;ty=147&amp;sig=109203467014678765387&amp;page=1&amp;tbnh=133&amp;tbnw=166&amp;start=0&amp;ndsp=21&amp;ved=1t:429,r:6,s:0,i:82</a:t>
            </a:r>
          </a:p>
          <a:p>
            <a:pPr marL="0" indent="0">
              <a:buNone/>
            </a:pPr>
            <a:r>
              <a:rPr lang="cs-CZ" sz="1200" dirty="0">
                <a:solidFill>
                  <a:schemeClr val="bg1"/>
                </a:solidFill>
              </a:rPr>
              <a:t>http://sh.deltasd.bc.ca/</a:t>
            </a:r>
            <a:endParaRPr lang="cs-CZ" sz="12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200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679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164</TotalTime>
  <Words>324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07Z2</dc:creator>
  <cp:lastModifiedBy>Spravce</cp:lastModifiedBy>
  <cp:revision>18</cp:revision>
  <dcterms:created xsi:type="dcterms:W3CDTF">2012-05-02T17:57:41Z</dcterms:created>
  <dcterms:modified xsi:type="dcterms:W3CDTF">2014-05-20T12:19:02Z</dcterms:modified>
</cp:coreProperties>
</file>