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7" r:id="rId4"/>
    <p:sldId id="258" r:id="rId5"/>
    <p:sldId id="259" r:id="rId6"/>
    <p:sldId id="265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BD0D0A-0F9D-49A9-9290-058177B9E57F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F2785-ED95-410B-A63D-DEBE3447EF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54789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BD0D0A-0F9D-49A9-9290-058177B9E57F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F2785-ED95-410B-A63D-DEBE3447EF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92145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BD0D0A-0F9D-49A9-9290-058177B9E57F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F2785-ED95-410B-A63D-DEBE3447EF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72670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BD0D0A-0F9D-49A9-9290-058177B9E57F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F2785-ED95-410B-A63D-DEBE3447EF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76956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BD0D0A-0F9D-49A9-9290-058177B9E57F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F2785-ED95-410B-A63D-DEBE3447EF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59140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BD0D0A-0F9D-49A9-9290-058177B9E57F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F2785-ED95-410B-A63D-DEBE3447EF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7249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BD0D0A-0F9D-49A9-9290-058177B9E57F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F2785-ED95-410B-A63D-DEBE3447EF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99921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BD0D0A-0F9D-49A9-9290-058177B9E57F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F2785-ED95-410B-A63D-DEBE3447EF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38786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BD0D0A-0F9D-49A9-9290-058177B9E57F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F2785-ED95-410B-A63D-DEBE3447EF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57936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BD0D0A-0F9D-49A9-9290-058177B9E57F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F2785-ED95-410B-A63D-DEBE3447EF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03154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BD0D0A-0F9D-49A9-9290-058177B9E57F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F2785-ED95-410B-A63D-DEBE3447EF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66258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BD0D0A-0F9D-49A9-9290-058177B9E57F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AF2785-ED95-410B-A63D-DEBE3447EF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19613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amazlicek.blog.cz/" TargetMode="External"/><Relationship Id="rId2" Type="http://schemas.openxmlformats.org/officeDocument/2006/relationships/hyperlink" Target="http://pdenik.blog.cz/1012/datel-cerny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7450" y="430213"/>
            <a:ext cx="4229100" cy="6002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825220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stenec 3"/>
          <p:cNvSpPr/>
          <p:nvPr/>
        </p:nvSpPr>
        <p:spPr>
          <a:xfrm>
            <a:off x="1229982" y="194241"/>
            <a:ext cx="7446474" cy="1528461"/>
          </a:xfrm>
          <a:prstGeom prst="donut">
            <a:avLst>
              <a:gd name="adj" fmla="val 6485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19425" y="522373"/>
            <a:ext cx="599555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latin typeface="Arabic Typesetting" pitchFamily="66" charset="-78"/>
                <a:cs typeface="Arabic Typesetting" pitchFamily="66" charset="-78"/>
              </a:rPr>
              <a:t>PODMĚT  VE  VĚTĚ</a:t>
            </a:r>
            <a:endParaRPr lang="cs-CZ" sz="7200" b="1" dirty="0">
              <a:latin typeface="Arabic Typesetting" pitchFamily="66" charset="-78"/>
              <a:cs typeface="Arabic Typesetting" pitchFamily="66" charset="-78"/>
            </a:endParaRPr>
          </a:p>
        </p:txBody>
      </p:sp>
      <p:sp>
        <p:nvSpPr>
          <p:cNvPr id="6" name="Mrak 5"/>
          <p:cNvSpPr/>
          <p:nvPr/>
        </p:nvSpPr>
        <p:spPr>
          <a:xfrm>
            <a:off x="77854" y="1555236"/>
            <a:ext cx="2304256" cy="617038"/>
          </a:xfrm>
          <a:prstGeom prst="cloud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p</a:t>
            </a:r>
            <a:r>
              <a:rPr lang="cs-CZ" dirty="0" smtClean="0">
                <a:solidFill>
                  <a:schemeClr val="tx1"/>
                </a:solidFill>
              </a:rPr>
              <a:t>odmět </a:t>
            </a:r>
            <a:r>
              <a:rPr lang="cs-CZ" b="1" dirty="0" smtClean="0">
                <a:solidFill>
                  <a:schemeClr val="tx1"/>
                </a:solidFill>
              </a:rPr>
              <a:t> HOLÝ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" name="Mrak 6"/>
          <p:cNvSpPr/>
          <p:nvPr/>
        </p:nvSpPr>
        <p:spPr>
          <a:xfrm>
            <a:off x="4890516" y="3899309"/>
            <a:ext cx="2304256" cy="617038"/>
          </a:xfrm>
          <a:prstGeom prst="cloud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p</a:t>
            </a:r>
            <a:r>
              <a:rPr lang="cs-CZ" dirty="0" smtClean="0">
                <a:solidFill>
                  <a:schemeClr val="tx1"/>
                </a:solidFill>
              </a:rPr>
              <a:t>odmět </a:t>
            </a:r>
            <a:r>
              <a:rPr lang="cs-CZ" b="1" dirty="0" smtClean="0">
                <a:solidFill>
                  <a:schemeClr val="tx1"/>
                </a:solidFill>
              </a:rPr>
              <a:t>ROZVITÝ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Mrak 7"/>
          <p:cNvSpPr/>
          <p:nvPr/>
        </p:nvSpPr>
        <p:spPr>
          <a:xfrm>
            <a:off x="1035053" y="5077867"/>
            <a:ext cx="3312368" cy="720080"/>
          </a:xfrm>
          <a:prstGeom prst="cloud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p</a:t>
            </a:r>
            <a:r>
              <a:rPr lang="cs-CZ" dirty="0" smtClean="0">
                <a:solidFill>
                  <a:schemeClr val="tx1"/>
                </a:solidFill>
              </a:rPr>
              <a:t>odmět </a:t>
            </a:r>
            <a:r>
              <a:rPr lang="cs-CZ" b="1" dirty="0" smtClean="0">
                <a:solidFill>
                  <a:schemeClr val="tx1"/>
                </a:solidFill>
              </a:rPr>
              <a:t>NĚKOLIKANÁSOBNÝ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" name="Mrak 8"/>
          <p:cNvSpPr/>
          <p:nvPr/>
        </p:nvSpPr>
        <p:spPr>
          <a:xfrm>
            <a:off x="4817201" y="1863755"/>
            <a:ext cx="2450889" cy="842899"/>
          </a:xfrm>
          <a:prstGeom prst="cloud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p</a:t>
            </a:r>
            <a:r>
              <a:rPr lang="cs-CZ" dirty="0" smtClean="0">
                <a:solidFill>
                  <a:schemeClr val="tx1"/>
                </a:solidFill>
              </a:rPr>
              <a:t>odmět </a:t>
            </a:r>
            <a:r>
              <a:rPr lang="cs-CZ" b="1" dirty="0" smtClean="0">
                <a:solidFill>
                  <a:schemeClr val="tx1"/>
                </a:solidFill>
              </a:rPr>
              <a:t>NEVYJÁDŘENÝ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51218" y="2194166"/>
            <a:ext cx="30684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u="sng" dirty="0" smtClean="0">
                <a:solidFill>
                  <a:srgbClr val="FF0000"/>
                </a:solidFill>
                <a:latin typeface="Comic Sans MS" pitchFamily="66" charset="0"/>
              </a:rPr>
              <a:t>Maminka</a:t>
            </a:r>
            <a:r>
              <a:rPr lang="cs-CZ" dirty="0" smtClean="0">
                <a:latin typeface="Comic Sans MS" pitchFamily="66" charset="0"/>
              </a:rPr>
              <a:t>  </a:t>
            </a:r>
            <a:r>
              <a:rPr lang="cs-CZ" i="1" dirty="0" smtClean="0">
                <a:latin typeface="Comic Sans MS" pitchFamily="66" charset="0"/>
              </a:rPr>
              <a:t>vaří  dobrý oběd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515163" y="4570354"/>
            <a:ext cx="34836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u="sng" dirty="0" smtClean="0">
                <a:solidFill>
                  <a:srgbClr val="FF0000"/>
                </a:solidFill>
                <a:latin typeface="Comic Sans MS" pitchFamily="66" charset="0"/>
              </a:rPr>
              <a:t>Malé  lvíče  </a:t>
            </a:r>
            <a:r>
              <a:rPr lang="cs-CZ" i="1" dirty="0" smtClean="0">
                <a:latin typeface="Comic Sans MS" pitchFamily="66" charset="0"/>
              </a:rPr>
              <a:t>teskně  volá  lvici.</a:t>
            </a:r>
            <a:endParaRPr lang="cs-CZ" i="1" dirty="0"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-17028" y="5908630"/>
            <a:ext cx="60596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u="sng" dirty="0" smtClean="0">
                <a:solidFill>
                  <a:srgbClr val="FF0000"/>
                </a:solidFill>
                <a:latin typeface="Comic Sans MS" pitchFamily="66" charset="0"/>
              </a:rPr>
              <a:t>Jablka, hrušky a švestky  </a:t>
            </a:r>
            <a:r>
              <a:rPr lang="cs-CZ" i="1" dirty="0" smtClean="0">
                <a:latin typeface="Comic Sans MS" pitchFamily="66" charset="0"/>
              </a:rPr>
              <a:t>patří  mezi oblíbené ovoce.</a:t>
            </a:r>
            <a:endParaRPr lang="cs-CZ" i="1" dirty="0">
              <a:latin typeface="Comic Sans MS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790810" y="2722113"/>
            <a:ext cx="45036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>
                <a:latin typeface="Comic Sans MS" pitchFamily="66" charset="0"/>
              </a:rPr>
              <a:t>Na  školní  výlet  pojedeme  vlakem</a:t>
            </a:r>
            <a:r>
              <a:rPr lang="cs-CZ" dirty="0" smtClean="0"/>
              <a:t>.  </a:t>
            </a:r>
            <a:r>
              <a:rPr lang="cs-CZ" b="1" i="1" u="sng" dirty="0" smtClean="0">
                <a:solidFill>
                  <a:srgbClr val="FF0000"/>
                </a:solidFill>
              </a:rPr>
              <a:t>(my)</a:t>
            </a:r>
            <a:endParaRPr lang="cs-CZ" b="1" i="1" u="sng" dirty="0"/>
          </a:p>
        </p:txBody>
      </p:sp>
      <p:pic>
        <p:nvPicPr>
          <p:cNvPr id="1026" name="Picture 2" descr="http://i.idnes.cz/10/031/c460/ABR31a229_10ONA19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238" y="2606259"/>
            <a:ext cx="2721335" cy="196409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singitasafari.com/wp-content/uploads/2011/09/lion-cub-singita-castleton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7759" y="4939686"/>
            <a:ext cx="2288697" cy="1716523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0665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0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 animBg="1"/>
      <p:bldP spid="7" grpId="0" animBg="1"/>
      <p:bldP spid="8" grpId="0" animBg="1"/>
      <p:bldP spid="9" grpId="0" animBg="1"/>
      <p:bldP spid="10" grpId="0"/>
      <p:bldP spid="12" grpId="0"/>
      <p:bldP spid="13" grpId="0"/>
      <p:bldP spid="1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6856" y="1249167"/>
            <a:ext cx="8229600" cy="4525963"/>
          </a:xfrm>
        </p:spPr>
        <p:txBody>
          <a:bodyPr>
            <a:normAutofit/>
          </a:bodyPr>
          <a:lstStyle/>
          <a:p>
            <a:pPr marL="457200" indent="-457200">
              <a:buAutoNum type="arabicParenR"/>
            </a:pPr>
            <a:r>
              <a:rPr lang="cs-CZ" sz="2000" b="1" u="sng" dirty="0" smtClean="0">
                <a:latin typeface="Comic Sans MS" pitchFamily="66" charset="0"/>
              </a:rPr>
              <a:t>podmět  HOLÝ</a:t>
            </a:r>
          </a:p>
          <a:p>
            <a:pPr marL="0" indent="0">
              <a:buNone/>
            </a:pPr>
            <a:r>
              <a:rPr lang="cs-CZ" sz="2000" b="1" dirty="0" smtClean="0">
                <a:latin typeface="Comic Sans MS" pitchFamily="66" charset="0"/>
              </a:rPr>
              <a:t>    </a:t>
            </a:r>
            <a:r>
              <a:rPr lang="cs-CZ" sz="2000" dirty="0" smtClean="0">
                <a:latin typeface="Comic Sans MS" pitchFamily="66" charset="0"/>
              </a:rPr>
              <a:t>-  může  jím  být:  </a:t>
            </a:r>
            <a:r>
              <a:rPr lang="cs-CZ" sz="1800" b="1" i="1" dirty="0" smtClean="0">
                <a:solidFill>
                  <a:schemeClr val="tx2">
                    <a:lumMod val="75000"/>
                  </a:schemeClr>
                </a:solidFill>
                <a:latin typeface="Comic Sans MS" pitchFamily="66" charset="0"/>
              </a:rPr>
              <a:t>podstatné  jméno</a:t>
            </a:r>
          </a:p>
          <a:p>
            <a:pPr marL="0" indent="0">
              <a:buNone/>
            </a:pPr>
            <a:r>
              <a:rPr lang="cs-CZ" sz="1800" i="1" dirty="0">
                <a:latin typeface="Comic Sans MS" pitchFamily="66" charset="0"/>
              </a:rPr>
              <a:t> </a:t>
            </a:r>
            <a:r>
              <a:rPr lang="cs-CZ" sz="1800" i="1" dirty="0" smtClean="0">
                <a:latin typeface="Comic Sans MS" pitchFamily="66" charset="0"/>
              </a:rPr>
              <a:t>                                      př.:  Z  lesa  se   ozýval  </a:t>
            </a:r>
            <a:r>
              <a:rPr lang="cs-CZ" sz="1800" b="1" i="1" u="sng" dirty="0" smtClean="0">
                <a:solidFill>
                  <a:srgbClr val="FF0000"/>
                </a:solidFill>
                <a:latin typeface="Comic Sans MS" pitchFamily="66" charset="0"/>
              </a:rPr>
              <a:t>datel</a:t>
            </a:r>
            <a:r>
              <a:rPr lang="cs-CZ" sz="1800" i="1" dirty="0" smtClean="0">
                <a:latin typeface="Comic Sans MS" pitchFamily="66" charset="0"/>
              </a:rPr>
              <a:t>.</a:t>
            </a:r>
          </a:p>
          <a:p>
            <a:pPr marL="0" indent="0">
              <a:buNone/>
            </a:pPr>
            <a:endParaRPr lang="cs-CZ" sz="1800" i="1" dirty="0" smtClean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1800" i="1" dirty="0">
                <a:latin typeface="Comic Sans MS" pitchFamily="66" charset="0"/>
              </a:rPr>
              <a:t> </a:t>
            </a:r>
            <a:r>
              <a:rPr lang="cs-CZ" sz="1800" i="1" dirty="0" smtClean="0">
                <a:latin typeface="Comic Sans MS" pitchFamily="66" charset="0"/>
              </a:rPr>
              <a:t>                                     </a:t>
            </a:r>
            <a:r>
              <a:rPr lang="cs-CZ" sz="1800" b="1" i="1" dirty="0" smtClean="0">
                <a:solidFill>
                  <a:schemeClr val="tx2">
                    <a:lumMod val="75000"/>
                  </a:schemeClr>
                </a:solidFill>
                <a:latin typeface="Comic Sans MS" pitchFamily="66" charset="0"/>
              </a:rPr>
              <a:t>přídavné  jméno</a:t>
            </a:r>
          </a:p>
          <a:p>
            <a:pPr marL="0" indent="0">
              <a:buNone/>
            </a:pPr>
            <a:r>
              <a:rPr lang="cs-CZ" sz="1800" b="1" i="1" dirty="0">
                <a:solidFill>
                  <a:srgbClr val="FF0000"/>
                </a:solidFill>
                <a:latin typeface="Comic Sans MS" pitchFamily="66" charset="0"/>
              </a:rPr>
              <a:t> </a:t>
            </a:r>
            <a:r>
              <a:rPr lang="cs-CZ" sz="1800" b="1" i="1" dirty="0" smtClean="0">
                <a:solidFill>
                  <a:srgbClr val="FF0000"/>
                </a:solidFill>
                <a:latin typeface="Comic Sans MS" pitchFamily="66" charset="0"/>
              </a:rPr>
              <a:t>                          </a:t>
            </a:r>
            <a:r>
              <a:rPr lang="cs-CZ" sz="1800" i="1" dirty="0" smtClean="0">
                <a:latin typeface="Comic Sans MS" pitchFamily="66" charset="0"/>
              </a:rPr>
              <a:t>př.:  </a:t>
            </a:r>
            <a:r>
              <a:rPr lang="cs-CZ" sz="1800" b="1" i="1" u="sng" dirty="0" smtClean="0">
                <a:solidFill>
                  <a:srgbClr val="FF0000"/>
                </a:solidFill>
                <a:latin typeface="Comic Sans MS" pitchFamily="66" charset="0"/>
              </a:rPr>
              <a:t>Moudřejší</a:t>
            </a:r>
            <a:r>
              <a:rPr lang="cs-CZ" sz="1800" i="1" dirty="0" smtClean="0">
                <a:latin typeface="Comic Sans MS" pitchFamily="66" charset="0"/>
              </a:rPr>
              <a:t>  raději  ustoupí.</a:t>
            </a:r>
          </a:p>
          <a:p>
            <a:pPr marL="0" indent="0">
              <a:buNone/>
            </a:pPr>
            <a:endParaRPr lang="cs-CZ" sz="1800" b="1" i="1" dirty="0" smtClean="0">
              <a:solidFill>
                <a:srgbClr val="FF0000"/>
              </a:solidFill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1800" i="1" dirty="0">
                <a:latin typeface="Comic Sans MS" pitchFamily="66" charset="0"/>
              </a:rPr>
              <a:t> </a:t>
            </a:r>
            <a:r>
              <a:rPr lang="cs-CZ" sz="1800" i="1" dirty="0" smtClean="0">
                <a:latin typeface="Comic Sans MS" pitchFamily="66" charset="0"/>
              </a:rPr>
              <a:t>                                    </a:t>
            </a:r>
            <a:r>
              <a:rPr lang="cs-CZ" sz="1800" b="1" i="1" dirty="0" smtClean="0">
                <a:solidFill>
                  <a:schemeClr val="tx2">
                    <a:lumMod val="75000"/>
                  </a:schemeClr>
                </a:solidFill>
                <a:latin typeface="Comic Sans MS" pitchFamily="66" charset="0"/>
              </a:rPr>
              <a:t>zájmeno</a:t>
            </a:r>
          </a:p>
          <a:p>
            <a:pPr marL="0" indent="0">
              <a:buNone/>
            </a:pPr>
            <a:r>
              <a:rPr lang="cs-CZ" sz="1800" b="1" i="1" dirty="0">
                <a:solidFill>
                  <a:schemeClr val="tx2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1800" b="1" i="1" dirty="0" smtClean="0">
                <a:solidFill>
                  <a:schemeClr val="tx2">
                    <a:lumMod val="75000"/>
                  </a:schemeClr>
                </a:solidFill>
                <a:latin typeface="Comic Sans MS" pitchFamily="66" charset="0"/>
              </a:rPr>
              <a:t>                          </a:t>
            </a:r>
            <a:r>
              <a:rPr lang="cs-CZ" sz="1800" i="1" dirty="0" smtClean="0">
                <a:latin typeface="Comic Sans MS" pitchFamily="66" charset="0"/>
              </a:rPr>
              <a:t>př.:  </a:t>
            </a:r>
            <a:r>
              <a:rPr lang="cs-CZ" sz="1800" b="1" i="1" u="sng" dirty="0" smtClean="0">
                <a:solidFill>
                  <a:srgbClr val="FF0000"/>
                </a:solidFill>
                <a:latin typeface="Comic Sans MS" pitchFamily="66" charset="0"/>
              </a:rPr>
              <a:t>On </a:t>
            </a:r>
            <a:r>
              <a:rPr lang="cs-CZ" sz="1800" i="1" dirty="0" smtClean="0">
                <a:latin typeface="Comic Sans MS" pitchFamily="66" charset="0"/>
              </a:rPr>
              <a:t> často  zapomíná.</a:t>
            </a:r>
            <a:endParaRPr lang="cs-CZ" sz="1800" b="1" i="1" dirty="0" smtClean="0">
              <a:latin typeface="Comic Sans MS" pitchFamily="66" charset="0"/>
            </a:endParaRPr>
          </a:p>
          <a:p>
            <a:pPr marL="0" indent="0">
              <a:buNone/>
            </a:pPr>
            <a:endParaRPr lang="cs-CZ" sz="1800" i="1" dirty="0" smtClean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1800" i="1" dirty="0" smtClean="0">
                <a:latin typeface="Comic Sans MS" pitchFamily="66" charset="0"/>
              </a:rPr>
              <a:t>                                     </a:t>
            </a:r>
            <a:r>
              <a:rPr lang="cs-CZ" sz="1800" b="1" i="1" dirty="0" smtClean="0">
                <a:solidFill>
                  <a:schemeClr val="tx2">
                    <a:lumMod val="75000"/>
                  </a:schemeClr>
                </a:solidFill>
                <a:latin typeface="Comic Sans MS" pitchFamily="66" charset="0"/>
              </a:rPr>
              <a:t>číslovka</a:t>
            </a:r>
          </a:p>
          <a:p>
            <a:pPr marL="0" indent="0">
              <a:buNone/>
            </a:pPr>
            <a:r>
              <a:rPr lang="cs-CZ" sz="1800" b="1" i="1" dirty="0">
                <a:solidFill>
                  <a:schemeClr val="tx2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1800" b="1" i="1" dirty="0" smtClean="0">
                <a:solidFill>
                  <a:schemeClr val="tx2">
                    <a:lumMod val="75000"/>
                  </a:schemeClr>
                </a:solidFill>
                <a:latin typeface="Comic Sans MS" pitchFamily="66" charset="0"/>
              </a:rPr>
              <a:t>                          </a:t>
            </a:r>
            <a:r>
              <a:rPr lang="cs-CZ" sz="1800" i="1" dirty="0" smtClean="0">
                <a:latin typeface="Comic Sans MS" pitchFamily="66" charset="0"/>
              </a:rPr>
              <a:t>př.:  </a:t>
            </a:r>
            <a:r>
              <a:rPr lang="cs-CZ" sz="1800" b="1" i="1" u="sng" dirty="0" smtClean="0">
                <a:solidFill>
                  <a:srgbClr val="FF0000"/>
                </a:solidFill>
                <a:latin typeface="Comic Sans MS" pitchFamily="66" charset="0"/>
              </a:rPr>
              <a:t>Čtyři</a:t>
            </a:r>
            <a:r>
              <a:rPr lang="cs-CZ" sz="1800" i="1" dirty="0" smtClean="0">
                <a:latin typeface="Comic Sans MS" pitchFamily="66" charset="0"/>
              </a:rPr>
              <a:t>  úkol nesplnili.</a:t>
            </a:r>
            <a:endParaRPr lang="cs-CZ" sz="1800" b="1" i="1" dirty="0">
              <a:solidFill>
                <a:schemeClr val="tx2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6" name="Mrak 5"/>
          <p:cNvSpPr/>
          <p:nvPr/>
        </p:nvSpPr>
        <p:spPr>
          <a:xfrm>
            <a:off x="1043608" y="116632"/>
            <a:ext cx="6696744" cy="914400"/>
          </a:xfrm>
          <a:prstGeom prst="cloud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Baskerville Old Face" pitchFamily="18" charset="0"/>
              </a:rPr>
              <a:t>DRUHY  PODMĚTU</a:t>
            </a:r>
            <a:endParaRPr lang="cs-CZ" sz="3200" b="1" dirty="0">
              <a:solidFill>
                <a:schemeClr val="tx1"/>
              </a:solidFill>
              <a:latin typeface="Baskerville Old Face" pitchFamily="18" charset="0"/>
            </a:endParaRPr>
          </a:p>
        </p:txBody>
      </p:sp>
      <p:pic>
        <p:nvPicPr>
          <p:cNvPr id="2052" name="Picture 4" descr="http://www.letovice.eu/data/Image/Foto/datel_cern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09" y="3140968"/>
            <a:ext cx="2808313" cy="3024336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7Z2\Pictures\sova556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3394982"/>
            <a:ext cx="2590800" cy="3333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2442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60648"/>
            <a:ext cx="8964488" cy="6408712"/>
          </a:xfrm>
        </p:spPr>
        <p:txBody>
          <a:bodyPr>
            <a:normAutofit/>
          </a:bodyPr>
          <a:lstStyle/>
          <a:p>
            <a:pPr marL="457200" indent="-457200">
              <a:buAutoNum type="arabicParenR" startAt="2"/>
            </a:pPr>
            <a:r>
              <a:rPr lang="cs-CZ" sz="2000" b="1" u="sng" dirty="0" smtClean="0">
                <a:latin typeface="Comic Sans MS" pitchFamily="66" charset="0"/>
              </a:rPr>
              <a:t>podmět  ROZVITÝ</a:t>
            </a:r>
          </a:p>
          <a:p>
            <a:pPr marL="0" indent="0">
              <a:buNone/>
            </a:pPr>
            <a:r>
              <a:rPr lang="cs-CZ" sz="2000" b="1" dirty="0">
                <a:latin typeface="Comic Sans MS" pitchFamily="66" charset="0"/>
              </a:rPr>
              <a:t> </a:t>
            </a:r>
            <a:r>
              <a:rPr lang="cs-CZ" sz="2000" b="1" dirty="0" smtClean="0">
                <a:latin typeface="Comic Sans MS" pitchFamily="66" charset="0"/>
              </a:rPr>
              <a:t>   </a:t>
            </a:r>
            <a:r>
              <a:rPr lang="cs-CZ" sz="2000" dirty="0" smtClean="0">
                <a:latin typeface="Comic Sans MS" pitchFamily="66" charset="0"/>
              </a:rPr>
              <a:t>-  je  podmět,  který  je  rozvit  dalšími  větnými  členy</a:t>
            </a:r>
          </a:p>
          <a:p>
            <a:pPr marL="0" indent="0">
              <a:buNone/>
            </a:pPr>
            <a:endParaRPr lang="cs-CZ" sz="2000" b="1" u="sng" dirty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2000" i="1" dirty="0" smtClean="0">
                <a:latin typeface="Comic Sans MS" pitchFamily="66" charset="0"/>
              </a:rPr>
              <a:t>    př.:  </a:t>
            </a:r>
            <a:r>
              <a:rPr lang="cs-CZ" sz="2000" b="1" i="1" u="sng" dirty="0" smtClean="0">
                <a:solidFill>
                  <a:srgbClr val="FF0000"/>
                </a:solidFill>
                <a:latin typeface="Comic Sans MS" pitchFamily="66" charset="0"/>
              </a:rPr>
              <a:t>Malé  strakaté  kotě</a:t>
            </a:r>
            <a:r>
              <a:rPr lang="cs-CZ" sz="2000" b="1" i="1" dirty="0" smtClean="0">
                <a:solidFill>
                  <a:srgbClr val="FF0000"/>
                </a:solidFill>
                <a:latin typeface="Comic Sans MS" pitchFamily="66" charset="0"/>
              </a:rPr>
              <a:t>  </a:t>
            </a:r>
            <a:r>
              <a:rPr lang="cs-CZ" sz="2000" i="1" dirty="0" smtClean="0">
                <a:latin typeface="Comic Sans MS" pitchFamily="66" charset="0"/>
              </a:rPr>
              <a:t>si  hrálo  s  papírovou  mašlí.</a:t>
            </a:r>
          </a:p>
          <a:p>
            <a:pPr marL="0" indent="0">
              <a:buNone/>
            </a:pPr>
            <a:endParaRPr lang="cs-CZ" sz="2000" i="1" dirty="0">
              <a:latin typeface="Comic Sans MS" pitchFamily="66" charset="0"/>
            </a:endParaRPr>
          </a:p>
          <a:p>
            <a:pPr marL="0" indent="0">
              <a:buNone/>
            </a:pPr>
            <a:endParaRPr lang="cs-CZ" sz="2000" i="1" dirty="0" smtClean="0">
              <a:latin typeface="Comic Sans MS" pitchFamily="66" charset="0"/>
            </a:endParaRPr>
          </a:p>
          <a:p>
            <a:pPr marL="0" indent="0">
              <a:buNone/>
            </a:pPr>
            <a:endParaRPr lang="cs-CZ" sz="2000" i="1" dirty="0">
              <a:latin typeface="Comic Sans MS" pitchFamily="66" charset="0"/>
            </a:endParaRPr>
          </a:p>
          <a:p>
            <a:pPr marL="457200" indent="-457200">
              <a:buAutoNum type="arabicParenR" startAt="3"/>
            </a:pPr>
            <a:r>
              <a:rPr lang="cs-CZ" sz="2000" b="1" u="sng" dirty="0" smtClean="0">
                <a:latin typeface="Comic Sans MS" pitchFamily="66" charset="0"/>
              </a:rPr>
              <a:t>podmět  NĚKOLIKANÁSOBNÝ</a:t>
            </a:r>
          </a:p>
          <a:p>
            <a:pPr marL="0" indent="0">
              <a:buNone/>
            </a:pPr>
            <a:r>
              <a:rPr lang="cs-CZ" sz="2000" dirty="0" smtClean="0">
                <a:latin typeface="Comic Sans MS" pitchFamily="66" charset="0"/>
              </a:rPr>
              <a:t>      -  je  podmět,  který  tvoří  více  podstatných  jmen (příd.  jmen,</a:t>
            </a:r>
          </a:p>
          <a:p>
            <a:pPr marL="0" indent="0">
              <a:buNone/>
            </a:pPr>
            <a:r>
              <a:rPr lang="cs-CZ" sz="2000" dirty="0" smtClean="0">
                <a:latin typeface="Comic Sans MS" pitchFamily="66" charset="0"/>
              </a:rPr>
              <a:t>         zájmen,  číslovek)  </a:t>
            </a:r>
            <a:r>
              <a:rPr lang="cs-CZ" sz="2000" b="1" dirty="0" smtClean="0">
                <a:latin typeface="Comic Sans MS" pitchFamily="66" charset="0"/>
              </a:rPr>
              <a:t>v  1.  pádě</a:t>
            </a:r>
          </a:p>
          <a:p>
            <a:pPr marL="0" indent="0">
              <a:buNone/>
            </a:pPr>
            <a:endParaRPr lang="cs-CZ" sz="2000" b="1" dirty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2000" i="1" dirty="0" smtClean="0">
                <a:latin typeface="Comic Sans MS" pitchFamily="66" charset="0"/>
              </a:rPr>
              <a:t>    př.:  Na  zahradě  nám  kvetou  </a:t>
            </a:r>
            <a:r>
              <a:rPr lang="cs-CZ" sz="2000" b="1" i="1" u="sng" dirty="0" smtClean="0">
                <a:solidFill>
                  <a:srgbClr val="FF0000"/>
                </a:solidFill>
                <a:latin typeface="Comic Sans MS" pitchFamily="66" charset="0"/>
              </a:rPr>
              <a:t>jabloně,  třešně,  hrušně  i  meruňky</a:t>
            </a:r>
            <a:r>
              <a:rPr lang="cs-CZ" sz="2000" i="1" dirty="0" smtClean="0">
                <a:latin typeface="Comic Sans MS" pitchFamily="66" charset="0"/>
              </a:rPr>
              <a:t>.</a:t>
            </a:r>
          </a:p>
          <a:p>
            <a:pPr marL="0" indent="0">
              <a:buNone/>
            </a:pPr>
            <a:endParaRPr lang="cs-CZ" sz="2000" i="1" dirty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2000" i="1" dirty="0" smtClean="0">
                <a:latin typeface="Comic Sans MS" pitchFamily="66" charset="0"/>
              </a:rPr>
              <a:t>    </a:t>
            </a:r>
            <a:r>
              <a:rPr lang="cs-CZ" sz="1800" i="1" dirty="0" smtClean="0">
                <a:latin typeface="Comic Sans MS" pitchFamily="66" charset="0"/>
              </a:rPr>
              <a:t>Členy  několikanásobného  podmětu  bývají  odděleny  čárkami  nebo  spojeny</a:t>
            </a:r>
          </a:p>
          <a:p>
            <a:pPr marL="0" indent="0">
              <a:buNone/>
            </a:pPr>
            <a:r>
              <a:rPr lang="cs-CZ" sz="1800" i="1" dirty="0">
                <a:latin typeface="Comic Sans MS" pitchFamily="66" charset="0"/>
              </a:rPr>
              <a:t> </a:t>
            </a:r>
            <a:r>
              <a:rPr lang="cs-CZ" sz="1800" i="1" dirty="0" smtClean="0">
                <a:latin typeface="Comic Sans MS" pitchFamily="66" charset="0"/>
              </a:rPr>
              <a:t>              spojkami.</a:t>
            </a:r>
          </a:p>
          <a:p>
            <a:pPr marL="0" indent="0">
              <a:buNone/>
            </a:pPr>
            <a:r>
              <a:rPr lang="cs-CZ" sz="1800" i="1" dirty="0">
                <a:latin typeface="Comic Sans MS" pitchFamily="66" charset="0"/>
              </a:rPr>
              <a:t> </a:t>
            </a:r>
            <a:r>
              <a:rPr lang="cs-CZ" sz="1800" i="1" dirty="0" smtClean="0">
                <a:latin typeface="Comic Sans MS" pitchFamily="66" charset="0"/>
              </a:rPr>
              <a:t>   př.:  </a:t>
            </a:r>
            <a:r>
              <a:rPr lang="cs-CZ" sz="1800" b="1" i="1" dirty="0" smtClean="0">
                <a:latin typeface="Comic Sans MS" pitchFamily="66" charset="0"/>
              </a:rPr>
              <a:t>Psi</a:t>
            </a:r>
            <a:r>
              <a:rPr lang="cs-CZ" sz="1800" b="1" i="1" dirty="0" smtClean="0">
                <a:solidFill>
                  <a:srgbClr val="FF0000"/>
                </a:solidFill>
                <a:latin typeface="Comic Sans MS" pitchFamily="66" charset="0"/>
              </a:rPr>
              <a:t>,</a:t>
            </a:r>
            <a:r>
              <a:rPr lang="cs-CZ" sz="1800" b="1" i="1" dirty="0" smtClean="0">
                <a:latin typeface="Comic Sans MS" pitchFamily="66" charset="0"/>
              </a:rPr>
              <a:t>  kočky  </a:t>
            </a:r>
            <a:r>
              <a:rPr lang="cs-CZ" sz="1800" b="1" i="1" dirty="0" smtClean="0">
                <a:solidFill>
                  <a:srgbClr val="FF0000"/>
                </a:solidFill>
                <a:latin typeface="Comic Sans MS" pitchFamily="66" charset="0"/>
              </a:rPr>
              <a:t>a </a:t>
            </a:r>
            <a:r>
              <a:rPr lang="cs-CZ" sz="1800" b="1" i="1" dirty="0" smtClean="0">
                <a:latin typeface="Comic Sans MS" pitchFamily="66" charset="0"/>
              </a:rPr>
              <a:t> koně</a:t>
            </a:r>
            <a:r>
              <a:rPr lang="cs-CZ" sz="1800" i="1" dirty="0" smtClean="0">
                <a:latin typeface="Comic Sans MS" pitchFamily="66" charset="0"/>
              </a:rPr>
              <a:t>  patří  mezi  velice  oblíbená  zvířata.</a:t>
            </a:r>
          </a:p>
          <a:p>
            <a:pPr marL="0" indent="0">
              <a:buNone/>
            </a:pPr>
            <a:r>
              <a:rPr lang="cs-CZ" sz="1800" i="1" dirty="0">
                <a:latin typeface="Comic Sans MS" pitchFamily="66" charset="0"/>
              </a:rPr>
              <a:t> </a:t>
            </a:r>
            <a:r>
              <a:rPr lang="cs-CZ" sz="1800" i="1" dirty="0" smtClean="0">
                <a:latin typeface="Comic Sans MS" pitchFamily="66" charset="0"/>
              </a:rPr>
              <a:t>          </a:t>
            </a:r>
            <a:r>
              <a:rPr lang="cs-CZ" sz="1800" b="1" i="1" dirty="0" smtClean="0">
                <a:latin typeface="Comic Sans MS" pitchFamily="66" charset="0"/>
              </a:rPr>
              <a:t>Hokejisté  </a:t>
            </a:r>
            <a:r>
              <a:rPr lang="cs-CZ" sz="1800" b="1" i="1" dirty="0" smtClean="0">
                <a:solidFill>
                  <a:srgbClr val="FF0000"/>
                </a:solidFill>
                <a:latin typeface="Comic Sans MS" pitchFamily="66" charset="0"/>
              </a:rPr>
              <a:t>i  </a:t>
            </a:r>
            <a:r>
              <a:rPr lang="cs-CZ" sz="1800" b="1" i="1" dirty="0" smtClean="0">
                <a:latin typeface="Comic Sans MS" pitchFamily="66" charset="0"/>
              </a:rPr>
              <a:t>lyžaři  </a:t>
            </a:r>
            <a:r>
              <a:rPr lang="cs-CZ" sz="1800" i="1" dirty="0" smtClean="0">
                <a:latin typeface="Comic Sans MS" pitchFamily="66" charset="0"/>
              </a:rPr>
              <a:t>se  zúčastnili  zimních  olympijských  her.</a:t>
            </a:r>
            <a:endParaRPr lang="cs-CZ" sz="1800" i="1" dirty="0">
              <a:latin typeface="Comic Sans MS" pitchFamily="66" charset="0"/>
            </a:endParaRPr>
          </a:p>
        </p:txBody>
      </p:sp>
      <p:pic>
        <p:nvPicPr>
          <p:cNvPr id="4098" name="Picture 2" descr="C:\Users\07Z2\Pictures\kotě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3202" y="836712"/>
            <a:ext cx="1644774" cy="2193032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5120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60648"/>
            <a:ext cx="9145016" cy="6408712"/>
          </a:xfrm>
        </p:spPr>
        <p:txBody>
          <a:bodyPr/>
          <a:lstStyle/>
          <a:p>
            <a:pPr marL="457200" indent="-457200">
              <a:buAutoNum type="arabicParenR" startAt="4"/>
            </a:pPr>
            <a:r>
              <a:rPr lang="cs-CZ" sz="2000" b="1" u="sng" dirty="0" smtClean="0">
                <a:latin typeface="Comic Sans MS" pitchFamily="66" charset="0"/>
              </a:rPr>
              <a:t>podmět  NEVYJÁDŘENÝ</a:t>
            </a:r>
          </a:p>
          <a:p>
            <a:pPr marL="457200" indent="-457200">
              <a:buAutoNum type="arabicParenR" startAt="4"/>
            </a:pPr>
            <a:endParaRPr lang="cs-CZ" sz="2000" b="1" u="sng" dirty="0" smtClean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2000" dirty="0">
                <a:latin typeface="Comic Sans MS" pitchFamily="66" charset="0"/>
              </a:rPr>
              <a:t> </a:t>
            </a:r>
            <a:r>
              <a:rPr lang="cs-CZ" sz="2000" dirty="0" smtClean="0">
                <a:latin typeface="Comic Sans MS" pitchFamily="66" charset="0"/>
              </a:rPr>
              <a:t>  -  </a:t>
            </a:r>
            <a:r>
              <a:rPr lang="cs-CZ" sz="2000" b="1" i="1" dirty="0" smtClean="0">
                <a:latin typeface="Comic Sans MS" pitchFamily="66" charset="0"/>
              </a:rPr>
              <a:t>je uveden  v  předcházející  větě</a:t>
            </a:r>
          </a:p>
          <a:p>
            <a:pPr marL="0" indent="0">
              <a:buNone/>
            </a:pPr>
            <a:endParaRPr lang="cs-CZ" sz="2000" dirty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2000" i="1" dirty="0" smtClean="0">
                <a:latin typeface="Comic Sans MS" pitchFamily="66" charset="0"/>
              </a:rPr>
              <a:t>    př.:  </a:t>
            </a:r>
            <a:r>
              <a:rPr lang="cs-CZ" sz="2000" i="1" u="sng" dirty="0" smtClean="0">
                <a:solidFill>
                  <a:srgbClr val="FF0000"/>
                </a:solidFill>
                <a:latin typeface="Comic Sans MS" pitchFamily="66" charset="0"/>
              </a:rPr>
              <a:t>Maminka </a:t>
            </a:r>
            <a:r>
              <a:rPr lang="cs-CZ" sz="2000" i="1" dirty="0" smtClean="0">
                <a:latin typeface="Comic Sans MS" pitchFamily="66" charset="0"/>
              </a:rPr>
              <a:t> pracuje  na  zahradě.  Ráda  okopává  růže. </a:t>
            </a:r>
          </a:p>
          <a:p>
            <a:pPr marL="0" indent="0">
              <a:buNone/>
            </a:pPr>
            <a:r>
              <a:rPr lang="cs-CZ" sz="2000" i="1" dirty="0">
                <a:solidFill>
                  <a:srgbClr val="FF0000"/>
                </a:solidFill>
                <a:latin typeface="Comic Sans MS" pitchFamily="66" charset="0"/>
              </a:rPr>
              <a:t> </a:t>
            </a:r>
            <a:r>
              <a:rPr lang="cs-CZ" sz="2000" i="1" dirty="0" smtClean="0">
                <a:solidFill>
                  <a:srgbClr val="FF0000"/>
                </a:solidFill>
                <a:latin typeface="Comic Sans MS" pitchFamily="66" charset="0"/>
              </a:rPr>
              <a:t>                                                             KDO?  CO?  OKOPÁVÁ  RŮŽE?</a:t>
            </a:r>
          </a:p>
          <a:p>
            <a:pPr marL="0" indent="0">
              <a:buNone/>
            </a:pPr>
            <a:r>
              <a:rPr lang="cs-CZ" sz="2000" i="1" dirty="0">
                <a:solidFill>
                  <a:srgbClr val="FF0000"/>
                </a:solidFill>
                <a:latin typeface="Comic Sans MS" pitchFamily="66" charset="0"/>
              </a:rPr>
              <a:t> </a:t>
            </a:r>
            <a:r>
              <a:rPr lang="cs-CZ" sz="2000" i="1" dirty="0" smtClean="0">
                <a:solidFill>
                  <a:srgbClr val="FF0000"/>
                </a:solidFill>
                <a:latin typeface="Comic Sans MS" pitchFamily="66" charset="0"/>
              </a:rPr>
              <a:t>                                                             </a:t>
            </a:r>
            <a:r>
              <a:rPr lang="cs-CZ" sz="2000" i="1" dirty="0" smtClean="0">
                <a:latin typeface="Comic Sans MS" pitchFamily="66" charset="0"/>
              </a:rPr>
              <a:t>odpověď:   </a:t>
            </a:r>
            <a:r>
              <a:rPr lang="cs-CZ" sz="2000" b="1" i="1" dirty="0" smtClean="0">
                <a:solidFill>
                  <a:srgbClr val="FF0000"/>
                </a:solidFill>
                <a:latin typeface="Comic Sans MS" pitchFamily="66" charset="0"/>
              </a:rPr>
              <a:t>MAMINKA</a:t>
            </a:r>
          </a:p>
          <a:p>
            <a:pPr marL="0" indent="0">
              <a:buNone/>
            </a:pPr>
            <a:endParaRPr lang="cs-CZ" sz="2000" b="1" i="1" dirty="0">
              <a:solidFill>
                <a:srgbClr val="FF0000"/>
              </a:solidFill>
              <a:latin typeface="Comic Sans MS" pitchFamily="66" charset="0"/>
            </a:endParaRPr>
          </a:p>
          <a:p>
            <a:pPr marL="0" indent="0">
              <a:buNone/>
            </a:pPr>
            <a:endParaRPr lang="cs-CZ" sz="2000" b="1" i="1" dirty="0" smtClean="0">
              <a:solidFill>
                <a:srgbClr val="FF0000"/>
              </a:solidFill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2000" dirty="0">
                <a:latin typeface="Comic Sans MS" pitchFamily="66" charset="0"/>
              </a:rPr>
              <a:t> </a:t>
            </a:r>
            <a:r>
              <a:rPr lang="cs-CZ" sz="2000" dirty="0" smtClean="0">
                <a:latin typeface="Comic Sans MS" pitchFamily="66" charset="0"/>
              </a:rPr>
              <a:t>  -  </a:t>
            </a:r>
            <a:r>
              <a:rPr lang="cs-CZ" sz="2000" b="1" dirty="0" smtClean="0">
                <a:latin typeface="Comic Sans MS" pitchFamily="66" charset="0"/>
              </a:rPr>
              <a:t>nebo  je  zřejmý  z  tvaru  určitého  slovesa  v  základu  přísudku </a:t>
            </a:r>
          </a:p>
          <a:p>
            <a:pPr marL="0" indent="0">
              <a:buNone/>
            </a:pPr>
            <a:r>
              <a:rPr lang="cs-CZ" sz="2000" b="1" u="sng" dirty="0" smtClean="0">
                <a:latin typeface="Comic Sans MS" pitchFamily="66" charset="0"/>
              </a:rPr>
              <a:t>  </a:t>
            </a:r>
          </a:p>
          <a:p>
            <a:pPr marL="0" indent="0">
              <a:buNone/>
            </a:pPr>
            <a:r>
              <a:rPr lang="cs-CZ" sz="2000" b="1" i="1" dirty="0">
                <a:latin typeface="Comic Sans MS" pitchFamily="66" charset="0"/>
              </a:rPr>
              <a:t> </a:t>
            </a:r>
            <a:r>
              <a:rPr lang="cs-CZ" sz="2000" b="1" i="1" dirty="0" smtClean="0">
                <a:latin typeface="Comic Sans MS" pitchFamily="66" charset="0"/>
              </a:rPr>
              <a:t>  </a:t>
            </a:r>
            <a:r>
              <a:rPr lang="cs-CZ" sz="2000" i="1" dirty="0" smtClean="0">
                <a:latin typeface="Comic Sans MS" pitchFamily="66" charset="0"/>
              </a:rPr>
              <a:t>př.:  Rádi  chodíme  do  3D  kina.    </a:t>
            </a:r>
            <a:r>
              <a:rPr lang="cs-CZ" sz="1600" i="1" dirty="0" smtClean="0">
                <a:solidFill>
                  <a:srgbClr val="FF0000"/>
                </a:solidFill>
                <a:latin typeface="Comic Sans MS" pitchFamily="66" charset="0"/>
              </a:rPr>
              <a:t>KDO?  CO?  RÁD  CHODÍ  DO  3D  KINA?</a:t>
            </a:r>
          </a:p>
          <a:p>
            <a:pPr marL="0" indent="0">
              <a:buNone/>
            </a:pPr>
            <a:r>
              <a:rPr lang="cs-CZ" sz="1600" i="1" dirty="0">
                <a:solidFill>
                  <a:srgbClr val="FF0000"/>
                </a:solidFill>
                <a:latin typeface="Comic Sans MS" pitchFamily="66" charset="0"/>
              </a:rPr>
              <a:t> </a:t>
            </a:r>
            <a:r>
              <a:rPr lang="cs-CZ" sz="1600" i="1" dirty="0" smtClean="0">
                <a:solidFill>
                  <a:srgbClr val="FF0000"/>
                </a:solidFill>
                <a:latin typeface="Comic Sans MS" pitchFamily="66" charset="0"/>
              </a:rPr>
              <a:t>                                                                        </a:t>
            </a:r>
            <a:r>
              <a:rPr lang="cs-CZ" sz="2000" i="1" dirty="0" smtClean="0">
                <a:latin typeface="Comic Sans MS" pitchFamily="66" charset="0"/>
              </a:rPr>
              <a:t>odpověď:</a:t>
            </a:r>
            <a:r>
              <a:rPr lang="cs-CZ" sz="1600" i="1" dirty="0" smtClean="0">
                <a:solidFill>
                  <a:srgbClr val="FF0000"/>
                </a:solidFill>
                <a:latin typeface="Comic Sans MS" pitchFamily="66" charset="0"/>
              </a:rPr>
              <a:t>  </a:t>
            </a:r>
            <a:r>
              <a:rPr lang="cs-CZ" sz="2000" b="1" i="1" dirty="0" smtClean="0">
                <a:solidFill>
                  <a:srgbClr val="FF0000"/>
                </a:solidFill>
                <a:latin typeface="Comic Sans MS" pitchFamily="66" charset="0"/>
              </a:rPr>
              <a:t>MY</a:t>
            </a:r>
          </a:p>
          <a:p>
            <a:pPr marL="0" indent="0">
              <a:buNone/>
            </a:pPr>
            <a:endParaRPr lang="cs-CZ" sz="1600" b="1" i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pic>
        <p:nvPicPr>
          <p:cNvPr id="5122" name="Picture 2" descr="http://www.zahradaweb.cz/data/MiniGalleries/A383-Ruze-7-Mainaufeuer.jpg_800x60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97514"/>
            <a:ext cx="2088232" cy="1566174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ttp://www.kinoradost.com/shrek-4d-h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869160"/>
            <a:ext cx="2314228" cy="1851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23611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algn="l"/>
            <a:r>
              <a:rPr lang="cs-CZ" sz="2400" u="sng" dirty="0" smtClean="0"/>
              <a:t>Použité zdroje</a:t>
            </a:r>
            <a:endParaRPr lang="cs-CZ" sz="24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76064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1200" dirty="0" smtClean="0"/>
              <a:t>http://images.google.com/imgres?q=maminka+va%C5%99%C3%AD&amp;start=201&amp;hl=cs&amp;biw=1619&amp;bih=700&amp;gbv=2&amp;tbm=isch&amp;tbnid=LpiaOQHY7YBZ-M:&amp;imgrefurl=http://ona.idnes.cz/diagnoza-supermatka-0lp-/deti.aspx%3Fc%3DA101013_180508_deti_job&amp;docid=uv_DSvyqtlwyQM&amp;imgurl=http://i.idnes.cz/10/031/c460/ABR31a229_10ONA19a.jpg&amp;w=460&amp;h=332&amp;ei=K5vLT93MOdHmtQa3p_ntBg&amp;zoom=1&amp;iact=hc&amp;vpx=600&amp;vpy=201&amp;dur=280&amp;hovh=191&amp;hovw=264&amp;tx=116&amp;ty=85&amp;sig=109203467014678765387&amp;page=8&amp;tbnh=151&amp;tbnw=195&amp;ndsp=28&amp;ved=1t:429,r:2,s:201,i:74</a:t>
            </a:r>
          </a:p>
          <a:p>
            <a:pPr marL="0" indent="0">
              <a:buNone/>
            </a:pPr>
            <a:r>
              <a:rPr lang="cs-CZ" sz="1200" dirty="0" smtClean="0"/>
              <a:t>http://images.google.com/imgres?q=lv%C3%AD%C4%8De&amp;hl=cs&amp;biw=1619&amp;bih=700&amp;gbv=2&amp;tbm=isch&amp;tbnid=b4QBSiys8KmzyM:&amp;imgrefurl=http://singitasafari.com/tag/lion-cubs/&amp;docid=I4kPVPxbcQmgjM&amp;imgurl=http://singitasafari.com/wp-content/uploads/2011/09/lion-cub-singita-castleton.jpg&amp;w=600&amp;h=450&amp;ei=nJvLT7_WKs3TsgbOmtDDBg&amp;zoom=1&amp;iact=hc&amp;vpx=186&amp;vpy=135&amp;dur=238&amp;hovh=194&amp;hovw=259&amp;tx=207&amp;ty=89&amp;sig=109203467014678765387&amp;page=3&amp;tbnh=152&amp;tbnw=194&amp;start=47&amp;ndsp=28&amp;ved=1t:429,r:21,s:47,i:219</a:t>
            </a:r>
          </a:p>
          <a:p>
            <a:pPr marL="0" indent="0">
              <a:buNone/>
            </a:pPr>
            <a:r>
              <a:rPr lang="cs-CZ" sz="1200" dirty="0" smtClean="0">
                <a:hlinkClick r:id="rId2"/>
              </a:rPr>
              <a:t>http://pdenik.blog.cz/1012/datel-cerny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/>
              <a:t>http://images.google.com/</a:t>
            </a:r>
            <a:r>
              <a:rPr lang="cs-CZ" sz="1200" dirty="0" err="1" smtClean="0"/>
              <a:t>imgres?q</a:t>
            </a:r>
            <a:r>
              <a:rPr lang="cs-CZ" sz="1200" dirty="0" smtClean="0"/>
              <a:t>=kreslen%C3%A1+sova&amp;hl=</a:t>
            </a:r>
            <a:r>
              <a:rPr lang="cs-CZ" sz="1200" dirty="0" err="1" smtClean="0"/>
              <a:t>cs&amp;gbv</a:t>
            </a:r>
            <a:r>
              <a:rPr lang="cs-CZ" sz="1200" dirty="0" smtClean="0"/>
              <a:t>=2&amp;biw=1619&amp;bih=700&amp;tbm=</a:t>
            </a:r>
            <a:r>
              <a:rPr lang="cs-CZ" sz="1200" dirty="0" err="1" smtClean="0"/>
              <a:t>isch&amp;tbnid</a:t>
            </a:r>
            <a:r>
              <a:rPr lang="cs-CZ" sz="1200" dirty="0" smtClean="0"/>
              <a:t>=wIVufGjNm89c-M:&amp;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=http://ankas.webovastranka.cz/image/472_Jin%25C3%25A9_obr%25C3%25A1zky_a_gify_..../</a:t>
            </a:r>
            <a:r>
              <a:rPr lang="cs-CZ" sz="1200" dirty="0" err="1" smtClean="0"/>
              <a:t>calendar</a:t>
            </a:r>
            <a:r>
              <a:rPr lang="cs-CZ" sz="1200" dirty="0" smtClean="0"/>
              <a:t>/2009/</a:t>
            </a:r>
            <a:r>
              <a:rPr lang="cs-CZ" sz="1200" dirty="0" err="1" smtClean="0"/>
              <a:t>december</a:t>
            </a:r>
            <a:r>
              <a:rPr lang="cs-CZ" sz="1200" dirty="0" smtClean="0"/>
              <a:t>/04&amp;docid=8Xk-7bEp026s0M&amp;imgurl=http://image034.mylivepage.com/chunk34/702414/472/sova556.gif%253Fdownload%253D1&amp;w=272&amp;h=350&amp;ei=Hp3LT6raJNDKswaTx8mEBw&amp;zoom=1&amp;iact=hc&amp;vpx=395&amp;vpy=332&amp;dur=221&amp;hovh=255&amp;hovw=198&amp;tx=129&amp;ty=262&amp;sig=109203467014678765387&amp;page=1&amp;tbnh=154&amp;tbnw=119&amp;start=0&amp;ndsp=24&amp;ved=1t:429,r:17,s:0,i:104</a:t>
            </a:r>
          </a:p>
          <a:p>
            <a:pPr marL="0" indent="0">
              <a:buNone/>
            </a:pPr>
            <a:r>
              <a:rPr lang="cs-CZ" sz="1200" dirty="0" smtClean="0">
                <a:hlinkClick r:id="rId3"/>
              </a:rPr>
              <a:t>http://amazlicek.blog.cz/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/>
              <a:t>http://images.google.com/imgres?q=r%C5%AF%C5%BEe&amp;start=196&amp;hl=cs&amp;gbv=2&amp;biw=1619&amp;bih=700&amp;tbm=isch&amp;tbnid=G2wxQ_toAefRoM:&amp;imgrefurl=http://www.zahradaweb.cz/informace-z-oboru/skolkarstvi/Pudopokryvne-ruze-%25E2%2580%2593-idealni-rostliny-pro-plosne-vysadby__s515x45930.html&amp;docid=MUam_V9wQGuJoM&amp;imgurl=http://www.zahradaweb.cz/data/MiniGalleries/A383-Ruze-7-Mainaufeuer.jpg_800x600.jpg&amp;w=800&amp;h=600&amp;ei=SZ_LT774GMTltQayy7WiBw&amp;zoom=1&amp;iact=hc&amp;vpx=741&amp;vpy=356&amp;dur=157&amp;hovh=194&amp;hovw=259&amp;tx=124&amp;ty=73&amp;sig=109203467014678765387&amp;page=8&amp;tbnh=152&amp;tbnw=202&amp;ndsp=28&amp;ved=1t:429,r:10,s:196,i:26</a:t>
            </a:r>
          </a:p>
          <a:p>
            <a:pPr marL="0" indent="0">
              <a:buNone/>
            </a:pPr>
            <a:r>
              <a:rPr lang="cs-CZ" sz="1200" dirty="0"/>
              <a:t>http://images.google.com/imgres?q=3d+kino&amp;hl=cs&amp;gbv=2&amp;biw=1619&amp;bih=700&amp;tbm=isch&amp;tbnid=9TrzUCIC2jr_UM:&amp;imgrefurl=http://www.kinoradost.com/&amp;docid=ZdvAvaeZJgMl_M&amp;imgurl=http://www.kinoradost.com/shrek-4d-h.jpg&amp;w=500&amp;h=400&amp;ei=tJ_LT5CHFsfGswbjjYXxBg&amp;zoom=1&amp;iact=hc&amp;vpx=185&amp;vpy=62&amp;dur=118&amp;hovh=201&amp;hovw=251&amp;tx=180&amp;ty=84&amp;sig=109203467014678765387&amp;page=1&amp;tbnh=160&amp;tbnw=185&amp;start=0&amp;ndsp=19&amp;ved=1t:429,r:6,s:0,i:81</a:t>
            </a:r>
          </a:p>
          <a:p>
            <a:endParaRPr lang="cs-CZ" sz="1200" dirty="0"/>
          </a:p>
          <a:p>
            <a:pPr marL="0" indent="0">
              <a:buNone/>
            </a:pP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1406604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207</TotalTime>
  <Words>327</Words>
  <Application>Microsoft Office PowerPoint</Application>
  <PresentationFormat>Předvádění na obrazovce (4:3)</PresentationFormat>
  <Paragraphs>60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07Z2</dc:creator>
  <cp:lastModifiedBy>Spravce</cp:lastModifiedBy>
  <cp:revision>21</cp:revision>
  <dcterms:created xsi:type="dcterms:W3CDTF">2012-06-03T14:42:08Z</dcterms:created>
  <dcterms:modified xsi:type="dcterms:W3CDTF">2014-05-20T12:19:45Z</dcterms:modified>
</cp:coreProperties>
</file>