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84" y="-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590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512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10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231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50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989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69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11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959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6714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93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FEE4C-3CAE-4833-A846-99EBE038B570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00985-F1A8-41B6-A153-20C53D424E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54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350838"/>
            <a:ext cx="4219575" cy="616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698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107504" y="116632"/>
            <a:ext cx="8856984" cy="1872208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Comic Sans MS" pitchFamily="66" charset="0"/>
              </a:rPr>
              <a:t>SHODA  PŘÍSUDKU  </a:t>
            </a:r>
          </a:p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Comic Sans MS" pitchFamily="66" charset="0"/>
              </a:rPr>
              <a:t>S  PODMĚTEM</a:t>
            </a:r>
            <a:endParaRPr lang="cs-CZ" sz="4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2643425" y="1628800"/>
            <a:ext cx="3303240" cy="1033272"/>
          </a:xfrm>
          <a:prstGeom prst="horizontalScroll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skerville Old Face" pitchFamily="18" charset="0"/>
              </a:rPr>
              <a:t>PAMATUJ!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  <a:latin typeface="Bodoni MT Condensed" pitchFamily="18" charset="0"/>
                <a:ea typeface="Batang" pitchFamily="18" charset="-127"/>
              </a:rPr>
              <a:t>Psaní  i/y  v  minulém  čase</a:t>
            </a:r>
            <a:endParaRPr lang="cs-CZ" b="1" dirty="0">
              <a:solidFill>
                <a:schemeClr val="tx1"/>
              </a:solidFill>
              <a:latin typeface="Bodoni MT Condensed" pitchFamily="18" charset="0"/>
              <a:ea typeface="Batang" pitchFamily="18" charset="-127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1849" y="2662072"/>
            <a:ext cx="8212056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Je-li  podmětem (v  množném čísle):  1.  </a:t>
            </a:r>
            <a:r>
              <a:rPr lang="cs-CZ" i="1" dirty="0" smtClean="0"/>
              <a:t>ROD MUŽSKÝ ŽIVOTNÝ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- i</a:t>
            </a:r>
            <a:r>
              <a:rPr lang="cs-CZ" sz="2400" b="1" dirty="0" smtClean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</a:t>
            </a:r>
            <a:r>
              <a:rPr lang="cs-CZ" sz="1400" dirty="0" smtClean="0"/>
              <a:t>př.:  </a:t>
            </a:r>
            <a:r>
              <a:rPr lang="cs-CZ" sz="1600" b="1" dirty="0" smtClean="0">
                <a:solidFill>
                  <a:srgbClr val="FF0000"/>
                </a:solidFill>
              </a:rPr>
              <a:t>Myslivci</a:t>
            </a:r>
            <a:r>
              <a:rPr lang="cs-CZ" sz="1600" dirty="0" smtClean="0"/>
              <a:t>  číhal</a:t>
            </a:r>
            <a:r>
              <a:rPr lang="cs-CZ" sz="1600" b="1" dirty="0" smtClean="0">
                <a:solidFill>
                  <a:srgbClr val="FF0000"/>
                </a:solidFill>
              </a:rPr>
              <a:t>i </a:t>
            </a:r>
            <a:r>
              <a:rPr lang="cs-CZ" sz="1600" dirty="0" smtClean="0"/>
              <a:t> na  zvěř.  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2.  </a:t>
            </a:r>
            <a:r>
              <a:rPr lang="cs-CZ" i="1" dirty="0" smtClean="0"/>
              <a:t>ROD  MUŽSKÝ  NEŽIVOTNÝ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- y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   </a:t>
            </a:r>
            <a:r>
              <a:rPr lang="cs-CZ" sz="1400" dirty="0" smtClean="0"/>
              <a:t>př.:  </a:t>
            </a:r>
            <a:r>
              <a:rPr lang="cs-CZ" sz="1600" dirty="0" smtClean="0"/>
              <a:t>Vysoké  </a:t>
            </a:r>
            <a:r>
              <a:rPr lang="cs-CZ" sz="1600" b="1" dirty="0" smtClean="0">
                <a:solidFill>
                  <a:srgbClr val="FF0000"/>
                </a:solidFill>
              </a:rPr>
              <a:t>komíny</a:t>
            </a:r>
            <a:r>
              <a:rPr lang="cs-CZ" sz="1600" dirty="0" smtClean="0"/>
              <a:t>  čněl</a:t>
            </a:r>
            <a:r>
              <a:rPr lang="cs-CZ" sz="1600" b="1" dirty="0" smtClean="0">
                <a:solidFill>
                  <a:srgbClr val="FF0000"/>
                </a:solidFill>
              </a:rPr>
              <a:t>y</a:t>
            </a:r>
            <a:r>
              <a:rPr lang="cs-CZ" sz="1600" dirty="0" smtClean="0"/>
              <a:t>  nad  městem.</a:t>
            </a:r>
            <a:r>
              <a:rPr lang="cs-CZ" sz="1600" b="1" dirty="0" smtClean="0">
                <a:solidFill>
                  <a:srgbClr val="FF0000"/>
                </a:solidFill>
              </a:rPr>
              <a:t> </a:t>
            </a:r>
          </a:p>
          <a:p>
            <a:endParaRPr lang="cs-CZ" sz="1600" b="1" dirty="0">
              <a:solidFill>
                <a:srgbClr val="FF0000"/>
              </a:solidFill>
            </a:endParaRPr>
          </a:p>
          <a:p>
            <a:r>
              <a:rPr lang="cs-CZ" sz="1600" b="1" dirty="0" smtClean="0">
                <a:solidFill>
                  <a:srgbClr val="FF0000"/>
                </a:solidFill>
              </a:rPr>
              <a:t>                                                                            </a:t>
            </a:r>
            <a:r>
              <a:rPr lang="cs-CZ" sz="1600" dirty="0" smtClean="0"/>
              <a:t>3.  </a:t>
            </a:r>
            <a:r>
              <a:rPr lang="cs-CZ" i="1" dirty="0" smtClean="0"/>
              <a:t>ROD  ŽENSKÝ</a:t>
            </a:r>
            <a:r>
              <a:rPr lang="cs-CZ" b="1" i="1" dirty="0" smtClean="0">
                <a:solidFill>
                  <a:srgbClr val="FF0000"/>
                </a:solidFill>
              </a:rPr>
              <a:t>       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- y</a:t>
            </a:r>
          </a:p>
          <a:p>
            <a:r>
              <a:rPr lang="cs-CZ" sz="1400" dirty="0">
                <a:solidFill>
                  <a:srgbClr val="FF0000"/>
                </a:solidFill>
              </a:rPr>
              <a:t> </a:t>
            </a:r>
            <a:r>
              <a:rPr lang="cs-CZ" sz="1400" dirty="0" smtClean="0">
                <a:solidFill>
                  <a:srgbClr val="FF0000"/>
                </a:solidFill>
              </a:rPr>
              <a:t>                                                                                             </a:t>
            </a:r>
            <a:r>
              <a:rPr lang="cs-CZ" sz="1400" dirty="0" smtClean="0"/>
              <a:t>př</a:t>
            </a:r>
            <a:r>
              <a:rPr lang="cs-CZ" sz="1600" dirty="0" smtClean="0"/>
              <a:t>.:  </a:t>
            </a:r>
            <a:r>
              <a:rPr lang="cs-CZ" sz="1600" b="1" dirty="0" smtClean="0">
                <a:solidFill>
                  <a:srgbClr val="FF0000"/>
                </a:solidFill>
              </a:rPr>
              <a:t>Louku</a:t>
            </a:r>
            <a:r>
              <a:rPr lang="cs-CZ" sz="1600" dirty="0" smtClean="0"/>
              <a:t>  zdobil</a:t>
            </a:r>
            <a:r>
              <a:rPr lang="cs-CZ" sz="1600" b="1" dirty="0" smtClean="0">
                <a:solidFill>
                  <a:srgbClr val="FF0000"/>
                </a:solidFill>
              </a:rPr>
              <a:t>y </a:t>
            </a:r>
            <a:r>
              <a:rPr lang="cs-CZ" sz="1600" dirty="0" smtClean="0"/>
              <a:t> kopretiny</a:t>
            </a:r>
            <a:r>
              <a:rPr lang="cs-CZ" sz="1400" dirty="0" smtClean="0"/>
              <a:t>.</a:t>
            </a:r>
            <a:r>
              <a:rPr lang="cs-CZ" sz="2400" b="1" dirty="0" smtClean="0"/>
              <a:t>  </a:t>
            </a:r>
          </a:p>
          <a:p>
            <a:endParaRPr lang="cs-CZ" sz="2400" b="1" dirty="0"/>
          </a:p>
          <a:p>
            <a:r>
              <a:rPr lang="cs-CZ" sz="2400" b="1" dirty="0" smtClean="0"/>
              <a:t>                                                   </a:t>
            </a:r>
            <a:r>
              <a:rPr lang="cs-CZ" i="1" dirty="0" smtClean="0"/>
              <a:t>4.  ROD  STŘEDNÍ      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- a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                   </a:t>
            </a:r>
            <a:r>
              <a:rPr lang="cs-CZ" sz="1400" dirty="0" smtClean="0"/>
              <a:t>př.:  </a:t>
            </a:r>
            <a:r>
              <a:rPr lang="cs-CZ" sz="1600" b="1" dirty="0" smtClean="0">
                <a:solidFill>
                  <a:srgbClr val="FF0000"/>
                </a:solidFill>
              </a:rPr>
              <a:t>Mláďata</a:t>
            </a:r>
            <a:r>
              <a:rPr lang="cs-CZ" sz="1600" dirty="0" smtClean="0"/>
              <a:t>  se  vylíhl</a:t>
            </a:r>
            <a:r>
              <a:rPr lang="cs-CZ" sz="1600" b="1" dirty="0" smtClean="0">
                <a:solidFill>
                  <a:srgbClr val="FF0000"/>
                </a:solidFill>
              </a:rPr>
              <a:t>a</a:t>
            </a:r>
            <a:r>
              <a:rPr lang="cs-CZ" sz="1400" dirty="0" smtClean="0"/>
              <a:t>.</a:t>
            </a:r>
            <a:r>
              <a:rPr lang="cs-CZ" sz="2400" b="1" dirty="0" smtClean="0"/>
              <a:t>    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92280" y="2354295"/>
            <a:ext cx="1667444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400" b="1" dirty="0">
                <a:latin typeface="Comic Sans MS" pitchFamily="66" charset="0"/>
              </a:rPr>
              <a:t>k</a:t>
            </a:r>
            <a:r>
              <a:rPr lang="cs-CZ" sz="1400" b="1" dirty="0" smtClean="0">
                <a:latin typeface="Comic Sans MS" pitchFamily="66" charset="0"/>
              </a:rPr>
              <a:t>oncovka příčestí</a:t>
            </a:r>
            <a:endParaRPr lang="cs-CZ" sz="1400" b="1" dirty="0">
              <a:latin typeface="Comic Sans MS" pitchFamily="66" charset="0"/>
            </a:endParaRPr>
          </a:p>
        </p:txBody>
      </p:sp>
      <p:pic>
        <p:nvPicPr>
          <p:cNvPr id="1026" name="Picture 2" descr="http://www.labretriever.cz/images/public/myslive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4944"/>
            <a:ext cx="3476625" cy="407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98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21514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</a:t>
            </a:r>
            <a:r>
              <a:rPr lang="cs-CZ" sz="2000" dirty="0" smtClean="0"/>
              <a:t>_______________________________________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                                  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_______________________________________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                                                _______________________________________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                                    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_______________________________________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_______________________________________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251520" y="260648"/>
            <a:ext cx="8640960" cy="1346448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Z písmen v levém sloupci sestav podstatná jména, ze slov v levém sloupci sestav slovesa.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Vytvoř z nich věty, které dále rozvíjej. Doplň i/y.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Slza 4"/>
          <p:cNvSpPr/>
          <p:nvPr/>
        </p:nvSpPr>
        <p:spPr>
          <a:xfrm rot="5566863">
            <a:off x="301969" y="1565974"/>
            <a:ext cx="1149363" cy="1195907"/>
          </a:xfrm>
          <a:prstGeom prst="teardrop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za 5"/>
          <p:cNvSpPr/>
          <p:nvPr/>
        </p:nvSpPr>
        <p:spPr>
          <a:xfrm rot="11100628">
            <a:off x="2328770" y="1588448"/>
            <a:ext cx="1149363" cy="1195907"/>
          </a:xfrm>
          <a:prstGeom prst="teardrop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lza 6"/>
          <p:cNvSpPr/>
          <p:nvPr/>
        </p:nvSpPr>
        <p:spPr>
          <a:xfrm rot="5566863">
            <a:off x="70709" y="2762857"/>
            <a:ext cx="1149363" cy="1195907"/>
          </a:xfrm>
          <a:prstGeom prst="teardrop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za 7"/>
          <p:cNvSpPr/>
          <p:nvPr/>
        </p:nvSpPr>
        <p:spPr>
          <a:xfrm rot="5566863">
            <a:off x="266322" y="4072627"/>
            <a:ext cx="1149363" cy="1195907"/>
          </a:xfrm>
          <a:prstGeom prst="teardrop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za 8"/>
          <p:cNvSpPr/>
          <p:nvPr/>
        </p:nvSpPr>
        <p:spPr>
          <a:xfrm rot="5566863">
            <a:off x="301970" y="5296726"/>
            <a:ext cx="1149363" cy="1195907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lza 9"/>
          <p:cNvSpPr/>
          <p:nvPr/>
        </p:nvSpPr>
        <p:spPr>
          <a:xfrm rot="11924919">
            <a:off x="2395302" y="2919927"/>
            <a:ext cx="1149363" cy="1195907"/>
          </a:xfrm>
          <a:prstGeom prst="teardrop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za 10"/>
          <p:cNvSpPr/>
          <p:nvPr/>
        </p:nvSpPr>
        <p:spPr>
          <a:xfrm rot="11100628">
            <a:off x="2283630" y="4179720"/>
            <a:ext cx="1149363" cy="1195907"/>
          </a:xfrm>
          <a:prstGeom prst="teardrop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za 11"/>
          <p:cNvSpPr/>
          <p:nvPr/>
        </p:nvSpPr>
        <p:spPr>
          <a:xfrm rot="11100628">
            <a:off x="2328770" y="5476565"/>
            <a:ext cx="1149363" cy="1195907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1451429" y="2651205"/>
            <a:ext cx="273420" cy="832224"/>
          </a:xfrm>
          <a:custGeom>
            <a:avLst/>
            <a:gdLst>
              <a:gd name="connsiteX0" fmla="*/ 0 w 273420"/>
              <a:gd name="connsiteY0" fmla="*/ 121024 h 832224"/>
              <a:gd name="connsiteX1" fmla="*/ 72571 w 273420"/>
              <a:gd name="connsiteY1" fmla="*/ 150052 h 832224"/>
              <a:gd name="connsiteX2" fmla="*/ 116114 w 273420"/>
              <a:gd name="connsiteY2" fmla="*/ 164566 h 832224"/>
              <a:gd name="connsiteX3" fmla="*/ 232228 w 273420"/>
              <a:gd name="connsiteY3" fmla="*/ 150052 h 832224"/>
              <a:gd name="connsiteX4" fmla="*/ 246742 w 273420"/>
              <a:gd name="connsiteY4" fmla="*/ 4909 h 832224"/>
              <a:gd name="connsiteX5" fmla="*/ 188685 w 273420"/>
              <a:gd name="connsiteY5" fmla="*/ 19424 h 832224"/>
              <a:gd name="connsiteX6" fmla="*/ 188685 w 273420"/>
              <a:gd name="connsiteY6" fmla="*/ 266166 h 832224"/>
              <a:gd name="connsiteX7" fmla="*/ 232228 w 273420"/>
              <a:gd name="connsiteY7" fmla="*/ 338738 h 832224"/>
              <a:gd name="connsiteX8" fmla="*/ 261257 w 273420"/>
              <a:gd name="connsiteY8" fmla="*/ 396795 h 832224"/>
              <a:gd name="connsiteX9" fmla="*/ 203200 w 273420"/>
              <a:gd name="connsiteY9" fmla="*/ 774166 h 832224"/>
              <a:gd name="connsiteX10" fmla="*/ 145142 w 273420"/>
              <a:gd name="connsiteY10" fmla="*/ 832224 h 832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3420" h="832224">
                <a:moveTo>
                  <a:pt x="0" y="121024"/>
                </a:moveTo>
                <a:cubicBezTo>
                  <a:pt x="24190" y="130700"/>
                  <a:pt x="48176" y="140904"/>
                  <a:pt x="72571" y="150052"/>
                </a:cubicBezTo>
                <a:cubicBezTo>
                  <a:pt x="86896" y="155424"/>
                  <a:pt x="100815" y="164566"/>
                  <a:pt x="116114" y="164566"/>
                </a:cubicBezTo>
                <a:cubicBezTo>
                  <a:pt x="155120" y="164566"/>
                  <a:pt x="193523" y="154890"/>
                  <a:pt x="232228" y="150052"/>
                </a:cubicBezTo>
                <a:cubicBezTo>
                  <a:pt x="261633" y="105945"/>
                  <a:pt x="300203" y="69061"/>
                  <a:pt x="246742" y="4909"/>
                </a:cubicBezTo>
                <a:cubicBezTo>
                  <a:pt x="233971" y="-10415"/>
                  <a:pt x="208037" y="14586"/>
                  <a:pt x="188685" y="19424"/>
                </a:cubicBezTo>
                <a:cubicBezTo>
                  <a:pt x="163946" y="118384"/>
                  <a:pt x="156597" y="121770"/>
                  <a:pt x="188685" y="266166"/>
                </a:cubicBezTo>
                <a:cubicBezTo>
                  <a:pt x="194805" y="293705"/>
                  <a:pt x="218528" y="314077"/>
                  <a:pt x="232228" y="338738"/>
                </a:cubicBezTo>
                <a:cubicBezTo>
                  <a:pt x="242736" y="357652"/>
                  <a:pt x="251581" y="377443"/>
                  <a:pt x="261257" y="396795"/>
                </a:cubicBezTo>
                <a:cubicBezTo>
                  <a:pt x="247686" y="552855"/>
                  <a:pt x="291536" y="668163"/>
                  <a:pt x="203200" y="774166"/>
                </a:cubicBezTo>
                <a:lnTo>
                  <a:pt x="145142" y="832224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1271177" y="3830010"/>
            <a:ext cx="273420" cy="832224"/>
          </a:xfrm>
          <a:custGeom>
            <a:avLst/>
            <a:gdLst>
              <a:gd name="connsiteX0" fmla="*/ 0 w 273420"/>
              <a:gd name="connsiteY0" fmla="*/ 121024 h 832224"/>
              <a:gd name="connsiteX1" fmla="*/ 72571 w 273420"/>
              <a:gd name="connsiteY1" fmla="*/ 150052 h 832224"/>
              <a:gd name="connsiteX2" fmla="*/ 116114 w 273420"/>
              <a:gd name="connsiteY2" fmla="*/ 164566 h 832224"/>
              <a:gd name="connsiteX3" fmla="*/ 232228 w 273420"/>
              <a:gd name="connsiteY3" fmla="*/ 150052 h 832224"/>
              <a:gd name="connsiteX4" fmla="*/ 246742 w 273420"/>
              <a:gd name="connsiteY4" fmla="*/ 4909 h 832224"/>
              <a:gd name="connsiteX5" fmla="*/ 188685 w 273420"/>
              <a:gd name="connsiteY5" fmla="*/ 19424 h 832224"/>
              <a:gd name="connsiteX6" fmla="*/ 188685 w 273420"/>
              <a:gd name="connsiteY6" fmla="*/ 266166 h 832224"/>
              <a:gd name="connsiteX7" fmla="*/ 232228 w 273420"/>
              <a:gd name="connsiteY7" fmla="*/ 338738 h 832224"/>
              <a:gd name="connsiteX8" fmla="*/ 261257 w 273420"/>
              <a:gd name="connsiteY8" fmla="*/ 396795 h 832224"/>
              <a:gd name="connsiteX9" fmla="*/ 203200 w 273420"/>
              <a:gd name="connsiteY9" fmla="*/ 774166 h 832224"/>
              <a:gd name="connsiteX10" fmla="*/ 145142 w 273420"/>
              <a:gd name="connsiteY10" fmla="*/ 832224 h 832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3420" h="832224">
                <a:moveTo>
                  <a:pt x="0" y="121024"/>
                </a:moveTo>
                <a:cubicBezTo>
                  <a:pt x="24190" y="130700"/>
                  <a:pt x="48176" y="140904"/>
                  <a:pt x="72571" y="150052"/>
                </a:cubicBezTo>
                <a:cubicBezTo>
                  <a:pt x="86896" y="155424"/>
                  <a:pt x="100815" y="164566"/>
                  <a:pt x="116114" y="164566"/>
                </a:cubicBezTo>
                <a:cubicBezTo>
                  <a:pt x="155120" y="164566"/>
                  <a:pt x="193523" y="154890"/>
                  <a:pt x="232228" y="150052"/>
                </a:cubicBezTo>
                <a:cubicBezTo>
                  <a:pt x="261633" y="105945"/>
                  <a:pt x="300203" y="69061"/>
                  <a:pt x="246742" y="4909"/>
                </a:cubicBezTo>
                <a:cubicBezTo>
                  <a:pt x="233971" y="-10415"/>
                  <a:pt x="208037" y="14586"/>
                  <a:pt x="188685" y="19424"/>
                </a:cubicBezTo>
                <a:cubicBezTo>
                  <a:pt x="163946" y="118384"/>
                  <a:pt x="156597" y="121770"/>
                  <a:pt x="188685" y="266166"/>
                </a:cubicBezTo>
                <a:cubicBezTo>
                  <a:pt x="194805" y="293705"/>
                  <a:pt x="218528" y="314077"/>
                  <a:pt x="232228" y="338738"/>
                </a:cubicBezTo>
                <a:cubicBezTo>
                  <a:pt x="242736" y="357652"/>
                  <a:pt x="251581" y="377443"/>
                  <a:pt x="261257" y="396795"/>
                </a:cubicBezTo>
                <a:cubicBezTo>
                  <a:pt x="247686" y="552855"/>
                  <a:pt x="291536" y="668163"/>
                  <a:pt x="203200" y="774166"/>
                </a:cubicBezTo>
                <a:lnTo>
                  <a:pt x="145142" y="832224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1378857" y="4943296"/>
            <a:ext cx="377372" cy="586647"/>
          </a:xfrm>
          <a:custGeom>
            <a:avLst/>
            <a:gdLst>
              <a:gd name="connsiteX0" fmla="*/ 0 w 377372"/>
              <a:gd name="connsiteY0" fmla="*/ 339904 h 586647"/>
              <a:gd name="connsiteX1" fmla="*/ 174172 w 377372"/>
              <a:gd name="connsiteY1" fmla="*/ 281847 h 586647"/>
              <a:gd name="connsiteX2" fmla="*/ 188686 w 377372"/>
              <a:gd name="connsiteY2" fmla="*/ 209275 h 586647"/>
              <a:gd name="connsiteX3" fmla="*/ 217714 w 377372"/>
              <a:gd name="connsiteY3" fmla="*/ 122190 h 586647"/>
              <a:gd name="connsiteX4" fmla="*/ 232229 w 377372"/>
              <a:gd name="connsiteY4" fmla="*/ 78647 h 586647"/>
              <a:gd name="connsiteX5" fmla="*/ 217714 w 377372"/>
              <a:gd name="connsiteY5" fmla="*/ 6075 h 586647"/>
              <a:gd name="connsiteX6" fmla="*/ 159657 w 377372"/>
              <a:gd name="connsiteY6" fmla="*/ 20590 h 586647"/>
              <a:gd name="connsiteX7" fmla="*/ 174172 w 377372"/>
              <a:gd name="connsiteY7" fmla="*/ 180247 h 586647"/>
              <a:gd name="connsiteX8" fmla="*/ 261257 w 377372"/>
              <a:gd name="connsiteY8" fmla="*/ 209275 h 586647"/>
              <a:gd name="connsiteX9" fmla="*/ 348343 w 377372"/>
              <a:gd name="connsiteY9" fmla="*/ 252818 h 586647"/>
              <a:gd name="connsiteX10" fmla="*/ 377372 w 377372"/>
              <a:gd name="connsiteY10" fmla="*/ 354418 h 586647"/>
              <a:gd name="connsiteX11" fmla="*/ 362857 w 377372"/>
              <a:gd name="connsiteY11" fmla="*/ 528590 h 586647"/>
              <a:gd name="connsiteX12" fmla="*/ 333829 w 377372"/>
              <a:gd name="connsiteY12" fmla="*/ 586647 h 58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372" h="586647">
                <a:moveTo>
                  <a:pt x="0" y="339904"/>
                </a:moveTo>
                <a:cubicBezTo>
                  <a:pt x="91549" y="330749"/>
                  <a:pt x="143627" y="363301"/>
                  <a:pt x="174172" y="281847"/>
                </a:cubicBezTo>
                <a:cubicBezTo>
                  <a:pt x="182834" y="258748"/>
                  <a:pt x="182195" y="233075"/>
                  <a:pt x="188686" y="209275"/>
                </a:cubicBezTo>
                <a:cubicBezTo>
                  <a:pt x="196737" y="179755"/>
                  <a:pt x="208038" y="151218"/>
                  <a:pt x="217714" y="122190"/>
                </a:cubicBezTo>
                <a:lnTo>
                  <a:pt x="232229" y="78647"/>
                </a:lnTo>
                <a:cubicBezTo>
                  <a:pt x="227391" y="54456"/>
                  <a:pt x="236978" y="21486"/>
                  <a:pt x="217714" y="6075"/>
                </a:cubicBezTo>
                <a:cubicBezTo>
                  <a:pt x="202137" y="-6386"/>
                  <a:pt x="164495" y="1238"/>
                  <a:pt x="159657" y="20590"/>
                </a:cubicBezTo>
                <a:cubicBezTo>
                  <a:pt x="146697" y="72433"/>
                  <a:pt x="148837" y="133196"/>
                  <a:pt x="174172" y="180247"/>
                </a:cubicBezTo>
                <a:cubicBezTo>
                  <a:pt x="188679" y="207188"/>
                  <a:pt x="232229" y="199599"/>
                  <a:pt x="261257" y="209275"/>
                </a:cubicBezTo>
                <a:cubicBezTo>
                  <a:pt x="321346" y="229305"/>
                  <a:pt x="292073" y="215305"/>
                  <a:pt x="348343" y="252818"/>
                </a:cubicBezTo>
                <a:cubicBezTo>
                  <a:pt x="355186" y="273349"/>
                  <a:pt x="377372" y="336197"/>
                  <a:pt x="377372" y="354418"/>
                </a:cubicBezTo>
                <a:cubicBezTo>
                  <a:pt x="377372" y="412677"/>
                  <a:pt x="370557" y="470842"/>
                  <a:pt x="362857" y="528590"/>
                </a:cubicBezTo>
                <a:cubicBezTo>
                  <a:pt x="357725" y="567078"/>
                  <a:pt x="353998" y="566478"/>
                  <a:pt x="333829" y="58664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1451555" y="6133731"/>
            <a:ext cx="377372" cy="586647"/>
          </a:xfrm>
          <a:custGeom>
            <a:avLst/>
            <a:gdLst>
              <a:gd name="connsiteX0" fmla="*/ 0 w 377372"/>
              <a:gd name="connsiteY0" fmla="*/ 339904 h 586647"/>
              <a:gd name="connsiteX1" fmla="*/ 174172 w 377372"/>
              <a:gd name="connsiteY1" fmla="*/ 281847 h 586647"/>
              <a:gd name="connsiteX2" fmla="*/ 188686 w 377372"/>
              <a:gd name="connsiteY2" fmla="*/ 209275 h 586647"/>
              <a:gd name="connsiteX3" fmla="*/ 217714 w 377372"/>
              <a:gd name="connsiteY3" fmla="*/ 122190 h 586647"/>
              <a:gd name="connsiteX4" fmla="*/ 232229 w 377372"/>
              <a:gd name="connsiteY4" fmla="*/ 78647 h 586647"/>
              <a:gd name="connsiteX5" fmla="*/ 217714 w 377372"/>
              <a:gd name="connsiteY5" fmla="*/ 6075 h 586647"/>
              <a:gd name="connsiteX6" fmla="*/ 159657 w 377372"/>
              <a:gd name="connsiteY6" fmla="*/ 20590 h 586647"/>
              <a:gd name="connsiteX7" fmla="*/ 174172 w 377372"/>
              <a:gd name="connsiteY7" fmla="*/ 180247 h 586647"/>
              <a:gd name="connsiteX8" fmla="*/ 261257 w 377372"/>
              <a:gd name="connsiteY8" fmla="*/ 209275 h 586647"/>
              <a:gd name="connsiteX9" fmla="*/ 348343 w 377372"/>
              <a:gd name="connsiteY9" fmla="*/ 252818 h 586647"/>
              <a:gd name="connsiteX10" fmla="*/ 377372 w 377372"/>
              <a:gd name="connsiteY10" fmla="*/ 354418 h 586647"/>
              <a:gd name="connsiteX11" fmla="*/ 362857 w 377372"/>
              <a:gd name="connsiteY11" fmla="*/ 528590 h 586647"/>
              <a:gd name="connsiteX12" fmla="*/ 333829 w 377372"/>
              <a:gd name="connsiteY12" fmla="*/ 586647 h 58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372" h="586647">
                <a:moveTo>
                  <a:pt x="0" y="339904"/>
                </a:moveTo>
                <a:cubicBezTo>
                  <a:pt x="91549" y="330749"/>
                  <a:pt x="143627" y="363301"/>
                  <a:pt x="174172" y="281847"/>
                </a:cubicBezTo>
                <a:cubicBezTo>
                  <a:pt x="182834" y="258748"/>
                  <a:pt x="182195" y="233075"/>
                  <a:pt x="188686" y="209275"/>
                </a:cubicBezTo>
                <a:cubicBezTo>
                  <a:pt x="196737" y="179755"/>
                  <a:pt x="208038" y="151218"/>
                  <a:pt x="217714" y="122190"/>
                </a:cubicBezTo>
                <a:lnTo>
                  <a:pt x="232229" y="78647"/>
                </a:lnTo>
                <a:cubicBezTo>
                  <a:pt x="227391" y="54456"/>
                  <a:pt x="236978" y="21486"/>
                  <a:pt x="217714" y="6075"/>
                </a:cubicBezTo>
                <a:cubicBezTo>
                  <a:pt x="202137" y="-6386"/>
                  <a:pt x="164495" y="1238"/>
                  <a:pt x="159657" y="20590"/>
                </a:cubicBezTo>
                <a:cubicBezTo>
                  <a:pt x="146697" y="72433"/>
                  <a:pt x="148837" y="133196"/>
                  <a:pt x="174172" y="180247"/>
                </a:cubicBezTo>
                <a:cubicBezTo>
                  <a:pt x="188679" y="207188"/>
                  <a:pt x="232229" y="199599"/>
                  <a:pt x="261257" y="209275"/>
                </a:cubicBezTo>
                <a:cubicBezTo>
                  <a:pt x="321346" y="229305"/>
                  <a:pt x="292073" y="215305"/>
                  <a:pt x="348343" y="252818"/>
                </a:cubicBezTo>
                <a:cubicBezTo>
                  <a:pt x="355186" y="273349"/>
                  <a:pt x="377372" y="336197"/>
                  <a:pt x="377372" y="354418"/>
                </a:cubicBezTo>
                <a:cubicBezTo>
                  <a:pt x="377372" y="412677"/>
                  <a:pt x="370557" y="470842"/>
                  <a:pt x="362857" y="528590"/>
                </a:cubicBezTo>
                <a:cubicBezTo>
                  <a:pt x="357725" y="567078"/>
                  <a:pt x="353998" y="566478"/>
                  <a:pt x="333829" y="58664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1886857" y="3536369"/>
            <a:ext cx="362857" cy="873220"/>
          </a:xfrm>
          <a:custGeom>
            <a:avLst/>
            <a:gdLst>
              <a:gd name="connsiteX0" fmla="*/ 362857 w 362857"/>
              <a:gd name="connsiteY0" fmla="*/ 304800 h 873220"/>
              <a:gd name="connsiteX1" fmla="*/ 188685 w 362857"/>
              <a:gd name="connsiteY1" fmla="*/ 275771 h 873220"/>
              <a:gd name="connsiteX2" fmla="*/ 145143 w 362857"/>
              <a:gd name="connsiteY2" fmla="*/ 232228 h 873220"/>
              <a:gd name="connsiteX3" fmla="*/ 87085 w 362857"/>
              <a:gd name="connsiteY3" fmla="*/ 188685 h 873220"/>
              <a:gd name="connsiteX4" fmla="*/ 0 w 362857"/>
              <a:gd name="connsiteY4" fmla="*/ 101600 h 873220"/>
              <a:gd name="connsiteX5" fmla="*/ 14514 w 362857"/>
              <a:gd name="connsiteY5" fmla="*/ 29028 h 873220"/>
              <a:gd name="connsiteX6" fmla="*/ 58057 w 362857"/>
              <a:gd name="connsiteY6" fmla="*/ 14514 h 873220"/>
              <a:gd name="connsiteX7" fmla="*/ 116114 w 362857"/>
              <a:gd name="connsiteY7" fmla="*/ 0 h 873220"/>
              <a:gd name="connsiteX8" fmla="*/ 145143 w 362857"/>
              <a:gd name="connsiteY8" fmla="*/ 174171 h 873220"/>
              <a:gd name="connsiteX9" fmla="*/ 87085 w 362857"/>
              <a:gd name="connsiteY9" fmla="*/ 275771 h 873220"/>
              <a:gd name="connsiteX10" fmla="*/ 43543 w 362857"/>
              <a:gd name="connsiteY10" fmla="*/ 319314 h 873220"/>
              <a:gd name="connsiteX11" fmla="*/ 14514 w 362857"/>
              <a:gd name="connsiteY11" fmla="*/ 377371 h 873220"/>
              <a:gd name="connsiteX12" fmla="*/ 72571 w 362857"/>
              <a:gd name="connsiteY12" fmla="*/ 653142 h 873220"/>
              <a:gd name="connsiteX13" fmla="*/ 101600 w 362857"/>
              <a:gd name="connsiteY13" fmla="*/ 725714 h 873220"/>
              <a:gd name="connsiteX14" fmla="*/ 217714 w 362857"/>
              <a:gd name="connsiteY14" fmla="*/ 841828 h 873220"/>
              <a:gd name="connsiteX15" fmla="*/ 261257 w 362857"/>
              <a:gd name="connsiteY15" fmla="*/ 870857 h 873220"/>
              <a:gd name="connsiteX16" fmla="*/ 319314 w 362857"/>
              <a:gd name="connsiteY16" fmla="*/ 870857 h 87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2857" h="873220">
                <a:moveTo>
                  <a:pt x="362857" y="304800"/>
                </a:moveTo>
                <a:cubicBezTo>
                  <a:pt x="304800" y="295124"/>
                  <a:pt x="244523" y="294384"/>
                  <a:pt x="188685" y="275771"/>
                </a:cubicBezTo>
                <a:cubicBezTo>
                  <a:pt x="169212" y="269280"/>
                  <a:pt x="160728" y="245586"/>
                  <a:pt x="145143" y="232228"/>
                </a:cubicBezTo>
                <a:cubicBezTo>
                  <a:pt x="126776" y="216485"/>
                  <a:pt x="105066" y="204868"/>
                  <a:pt x="87085" y="188685"/>
                </a:cubicBezTo>
                <a:cubicBezTo>
                  <a:pt x="56571" y="161223"/>
                  <a:pt x="0" y="101600"/>
                  <a:pt x="0" y="101600"/>
                </a:cubicBezTo>
                <a:cubicBezTo>
                  <a:pt x="4838" y="77409"/>
                  <a:pt x="830" y="49554"/>
                  <a:pt x="14514" y="29028"/>
                </a:cubicBezTo>
                <a:cubicBezTo>
                  <a:pt x="23001" y="16298"/>
                  <a:pt x="43346" y="18717"/>
                  <a:pt x="58057" y="14514"/>
                </a:cubicBezTo>
                <a:cubicBezTo>
                  <a:pt x="77237" y="9034"/>
                  <a:pt x="96762" y="4838"/>
                  <a:pt x="116114" y="0"/>
                </a:cubicBezTo>
                <a:cubicBezTo>
                  <a:pt x="207870" y="30585"/>
                  <a:pt x="169715" y="2168"/>
                  <a:pt x="145143" y="174171"/>
                </a:cubicBezTo>
                <a:cubicBezTo>
                  <a:pt x="139130" y="216262"/>
                  <a:pt x="114270" y="244055"/>
                  <a:pt x="87085" y="275771"/>
                </a:cubicBezTo>
                <a:cubicBezTo>
                  <a:pt x="73727" y="291356"/>
                  <a:pt x="55474" y="302611"/>
                  <a:pt x="43543" y="319314"/>
                </a:cubicBezTo>
                <a:cubicBezTo>
                  <a:pt x="30967" y="336920"/>
                  <a:pt x="24190" y="358019"/>
                  <a:pt x="14514" y="377371"/>
                </a:cubicBezTo>
                <a:cubicBezTo>
                  <a:pt x="33866" y="469295"/>
                  <a:pt x="49787" y="562008"/>
                  <a:pt x="72571" y="653142"/>
                </a:cubicBezTo>
                <a:cubicBezTo>
                  <a:pt x="78890" y="678418"/>
                  <a:pt x="85714" y="705063"/>
                  <a:pt x="101600" y="725714"/>
                </a:cubicBezTo>
                <a:cubicBezTo>
                  <a:pt x="134974" y="769100"/>
                  <a:pt x="172171" y="811465"/>
                  <a:pt x="217714" y="841828"/>
                </a:cubicBezTo>
                <a:cubicBezTo>
                  <a:pt x="232228" y="851504"/>
                  <a:pt x="244484" y="866065"/>
                  <a:pt x="261257" y="870857"/>
                </a:cubicBezTo>
                <a:cubicBezTo>
                  <a:pt x="279865" y="876174"/>
                  <a:pt x="299962" y="870857"/>
                  <a:pt x="319314" y="87085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1886856" y="5021459"/>
            <a:ext cx="362857" cy="873220"/>
          </a:xfrm>
          <a:custGeom>
            <a:avLst/>
            <a:gdLst>
              <a:gd name="connsiteX0" fmla="*/ 362857 w 362857"/>
              <a:gd name="connsiteY0" fmla="*/ 304800 h 873220"/>
              <a:gd name="connsiteX1" fmla="*/ 188685 w 362857"/>
              <a:gd name="connsiteY1" fmla="*/ 275771 h 873220"/>
              <a:gd name="connsiteX2" fmla="*/ 145143 w 362857"/>
              <a:gd name="connsiteY2" fmla="*/ 232228 h 873220"/>
              <a:gd name="connsiteX3" fmla="*/ 87085 w 362857"/>
              <a:gd name="connsiteY3" fmla="*/ 188685 h 873220"/>
              <a:gd name="connsiteX4" fmla="*/ 0 w 362857"/>
              <a:gd name="connsiteY4" fmla="*/ 101600 h 873220"/>
              <a:gd name="connsiteX5" fmla="*/ 14514 w 362857"/>
              <a:gd name="connsiteY5" fmla="*/ 29028 h 873220"/>
              <a:gd name="connsiteX6" fmla="*/ 58057 w 362857"/>
              <a:gd name="connsiteY6" fmla="*/ 14514 h 873220"/>
              <a:gd name="connsiteX7" fmla="*/ 116114 w 362857"/>
              <a:gd name="connsiteY7" fmla="*/ 0 h 873220"/>
              <a:gd name="connsiteX8" fmla="*/ 145143 w 362857"/>
              <a:gd name="connsiteY8" fmla="*/ 174171 h 873220"/>
              <a:gd name="connsiteX9" fmla="*/ 87085 w 362857"/>
              <a:gd name="connsiteY9" fmla="*/ 275771 h 873220"/>
              <a:gd name="connsiteX10" fmla="*/ 43543 w 362857"/>
              <a:gd name="connsiteY10" fmla="*/ 319314 h 873220"/>
              <a:gd name="connsiteX11" fmla="*/ 14514 w 362857"/>
              <a:gd name="connsiteY11" fmla="*/ 377371 h 873220"/>
              <a:gd name="connsiteX12" fmla="*/ 72571 w 362857"/>
              <a:gd name="connsiteY12" fmla="*/ 653142 h 873220"/>
              <a:gd name="connsiteX13" fmla="*/ 101600 w 362857"/>
              <a:gd name="connsiteY13" fmla="*/ 725714 h 873220"/>
              <a:gd name="connsiteX14" fmla="*/ 217714 w 362857"/>
              <a:gd name="connsiteY14" fmla="*/ 841828 h 873220"/>
              <a:gd name="connsiteX15" fmla="*/ 261257 w 362857"/>
              <a:gd name="connsiteY15" fmla="*/ 870857 h 873220"/>
              <a:gd name="connsiteX16" fmla="*/ 319314 w 362857"/>
              <a:gd name="connsiteY16" fmla="*/ 870857 h 87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2857" h="873220">
                <a:moveTo>
                  <a:pt x="362857" y="304800"/>
                </a:moveTo>
                <a:cubicBezTo>
                  <a:pt x="304800" y="295124"/>
                  <a:pt x="244523" y="294384"/>
                  <a:pt x="188685" y="275771"/>
                </a:cubicBezTo>
                <a:cubicBezTo>
                  <a:pt x="169212" y="269280"/>
                  <a:pt x="160728" y="245586"/>
                  <a:pt x="145143" y="232228"/>
                </a:cubicBezTo>
                <a:cubicBezTo>
                  <a:pt x="126776" y="216485"/>
                  <a:pt x="105066" y="204868"/>
                  <a:pt x="87085" y="188685"/>
                </a:cubicBezTo>
                <a:cubicBezTo>
                  <a:pt x="56571" y="161223"/>
                  <a:pt x="0" y="101600"/>
                  <a:pt x="0" y="101600"/>
                </a:cubicBezTo>
                <a:cubicBezTo>
                  <a:pt x="4838" y="77409"/>
                  <a:pt x="830" y="49554"/>
                  <a:pt x="14514" y="29028"/>
                </a:cubicBezTo>
                <a:cubicBezTo>
                  <a:pt x="23001" y="16298"/>
                  <a:pt x="43346" y="18717"/>
                  <a:pt x="58057" y="14514"/>
                </a:cubicBezTo>
                <a:cubicBezTo>
                  <a:pt x="77237" y="9034"/>
                  <a:pt x="96762" y="4838"/>
                  <a:pt x="116114" y="0"/>
                </a:cubicBezTo>
                <a:cubicBezTo>
                  <a:pt x="207870" y="30585"/>
                  <a:pt x="169715" y="2168"/>
                  <a:pt x="145143" y="174171"/>
                </a:cubicBezTo>
                <a:cubicBezTo>
                  <a:pt x="139130" y="216262"/>
                  <a:pt x="114270" y="244055"/>
                  <a:pt x="87085" y="275771"/>
                </a:cubicBezTo>
                <a:cubicBezTo>
                  <a:pt x="73727" y="291356"/>
                  <a:pt x="55474" y="302611"/>
                  <a:pt x="43543" y="319314"/>
                </a:cubicBezTo>
                <a:cubicBezTo>
                  <a:pt x="30967" y="336920"/>
                  <a:pt x="24190" y="358019"/>
                  <a:pt x="14514" y="377371"/>
                </a:cubicBezTo>
                <a:cubicBezTo>
                  <a:pt x="33866" y="469295"/>
                  <a:pt x="49787" y="562008"/>
                  <a:pt x="72571" y="653142"/>
                </a:cubicBezTo>
                <a:cubicBezTo>
                  <a:pt x="78890" y="678418"/>
                  <a:pt x="85714" y="705063"/>
                  <a:pt x="101600" y="725714"/>
                </a:cubicBezTo>
                <a:cubicBezTo>
                  <a:pt x="134974" y="769100"/>
                  <a:pt x="172171" y="811465"/>
                  <a:pt x="217714" y="841828"/>
                </a:cubicBezTo>
                <a:cubicBezTo>
                  <a:pt x="232228" y="851504"/>
                  <a:pt x="244484" y="866065"/>
                  <a:pt x="261257" y="870857"/>
                </a:cubicBezTo>
                <a:cubicBezTo>
                  <a:pt x="279865" y="876174"/>
                  <a:pt x="299962" y="870857"/>
                  <a:pt x="319314" y="87085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1915885" y="2395652"/>
            <a:ext cx="362857" cy="873220"/>
          </a:xfrm>
          <a:custGeom>
            <a:avLst/>
            <a:gdLst>
              <a:gd name="connsiteX0" fmla="*/ 362857 w 362857"/>
              <a:gd name="connsiteY0" fmla="*/ 304800 h 873220"/>
              <a:gd name="connsiteX1" fmla="*/ 188685 w 362857"/>
              <a:gd name="connsiteY1" fmla="*/ 275771 h 873220"/>
              <a:gd name="connsiteX2" fmla="*/ 145143 w 362857"/>
              <a:gd name="connsiteY2" fmla="*/ 232228 h 873220"/>
              <a:gd name="connsiteX3" fmla="*/ 87085 w 362857"/>
              <a:gd name="connsiteY3" fmla="*/ 188685 h 873220"/>
              <a:gd name="connsiteX4" fmla="*/ 0 w 362857"/>
              <a:gd name="connsiteY4" fmla="*/ 101600 h 873220"/>
              <a:gd name="connsiteX5" fmla="*/ 14514 w 362857"/>
              <a:gd name="connsiteY5" fmla="*/ 29028 h 873220"/>
              <a:gd name="connsiteX6" fmla="*/ 58057 w 362857"/>
              <a:gd name="connsiteY6" fmla="*/ 14514 h 873220"/>
              <a:gd name="connsiteX7" fmla="*/ 116114 w 362857"/>
              <a:gd name="connsiteY7" fmla="*/ 0 h 873220"/>
              <a:gd name="connsiteX8" fmla="*/ 145143 w 362857"/>
              <a:gd name="connsiteY8" fmla="*/ 174171 h 873220"/>
              <a:gd name="connsiteX9" fmla="*/ 87085 w 362857"/>
              <a:gd name="connsiteY9" fmla="*/ 275771 h 873220"/>
              <a:gd name="connsiteX10" fmla="*/ 43543 w 362857"/>
              <a:gd name="connsiteY10" fmla="*/ 319314 h 873220"/>
              <a:gd name="connsiteX11" fmla="*/ 14514 w 362857"/>
              <a:gd name="connsiteY11" fmla="*/ 377371 h 873220"/>
              <a:gd name="connsiteX12" fmla="*/ 72571 w 362857"/>
              <a:gd name="connsiteY12" fmla="*/ 653142 h 873220"/>
              <a:gd name="connsiteX13" fmla="*/ 101600 w 362857"/>
              <a:gd name="connsiteY13" fmla="*/ 725714 h 873220"/>
              <a:gd name="connsiteX14" fmla="*/ 217714 w 362857"/>
              <a:gd name="connsiteY14" fmla="*/ 841828 h 873220"/>
              <a:gd name="connsiteX15" fmla="*/ 261257 w 362857"/>
              <a:gd name="connsiteY15" fmla="*/ 870857 h 873220"/>
              <a:gd name="connsiteX16" fmla="*/ 319314 w 362857"/>
              <a:gd name="connsiteY16" fmla="*/ 870857 h 87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2857" h="873220">
                <a:moveTo>
                  <a:pt x="362857" y="304800"/>
                </a:moveTo>
                <a:cubicBezTo>
                  <a:pt x="304800" y="295124"/>
                  <a:pt x="244523" y="294384"/>
                  <a:pt x="188685" y="275771"/>
                </a:cubicBezTo>
                <a:cubicBezTo>
                  <a:pt x="169212" y="269280"/>
                  <a:pt x="160728" y="245586"/>
                  <a:pt x="145143" y="232228"/>
                </a:cubicBezTo>
                <a:cubicBezTo>
                  <a:pt x="126776" y="216485"/>
                  <a:pt x="105066" y="204868"/>
                  <a:pt x="87085" y="188685"/>
                </a:cubicBezTo>
                <a:cubicBezTo>
                  <a:pt x="56571" y="161223"/>
                  <a:pt x="0" y="101600"/>
                  <a:pt x="0" y="101600"/>
                </a:cubicBezTo>
                <a:cubicBezTo>
                  <a:pt x="4838" y="77409"/>
                  <a:pt x="830" y="49554"/>
                  <a:pt x="14514" y="29028"/>
                </a:cubicBezTo>
                <a:cubicBezTo>
                  <a:pt x="23001" y="16298"/>
                  <a:pt x="43346" y="18717"/>
                  <a:pt x="58057" y="14514"/>
                </a:cubicBezTo>
                <a:cubicBezTo>
                  <a:pt x="77237" y="9034"/>
                  <a:pt x="96762" y="4838"/>
                  <a:pt x="116114" y="0"/>
                </a:cubicBezTo>
                <a:cubicBezTo>
                  <a:pt x="207870" y="30585"/>
                  <a:pt x="169715" y="2168"/>
                  <a:pt x="145143" y="174171"/>
                </a:cubicBezTo>
                <a:cubicBezTo>
                  <a:pt x="139130" y="216262"/>
                  <a:pt x="114270" y="244055"/>
                  <a:pt x="87085" y="275771"/>
                </a:cubicBezTo>
                <a:cubicBezTo>
                  <a:pt x="73727" y="291356"/>
                  <a:pt x="55474" y="302611"/>
                  <a:pt x="43543" y="319314"/>
                </a:cubicBezTo>
                <a:cubicBezTo>
                  <a:pt x="30967" y="336920"/>
                  <a:pt x="24190" y="358019"/>
                  <a:pt x="14514" y="377371"/>
                </a:cubicBezTo>
                <a:cubicBezTo>
                  <a:pt x="33866" y="469295"/>
                  <a:pt x="49787" y="562008"/>
                  <a:pt x="72571" y="653142"/>
                </a:cubicBezTo>
                <a:cubicBezTo>
                  <a:pt x="78890" y="678418"/>
                  <a:pt x="85714" y="705063"/>
                  <a:pt x="101600" y="725714"/>
                </a:cubicBezTo>
                <a:cubicBezTo>
                  <a:pt x="134974" y="769100"/>
                  <a:pt x="172171" y="811465"/>
                  <a:pt x="217714" y="841828"/>
                </a:cubicBezTo>
                <a:cubicBezTo>
                  <a:pt x="232228" y="851504"/>
                  <a:pt x="244484" y="866065"/>
                  <a:pt x="261257" y="870857"/>
                </a:cubicBezTo>
                <a:cubicBezTo>
                  <a:pt x="279865" y="876174"/>
                  <a:pt x="299962" y="870857"/>
                  <a:pt x="319314" y="870857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2002971" y="6241143"/>
            <a:ext cx="261258" cy="580571"/>
          </a:xfrm>
          <a:custGeom>
            <a:avLst/>
            <a:gdLst>
              <a:gd name="connsiteX0" fmla="*/ 261258 w 261258"/>
              <a:gd name="connsiteY0" fmla="*/ 348343 h 580571"/>
              <a:gd name="connsiteX1" fmla="*/ 116115 w 261258"/>
              <a:gd name="connsiteY1" fmla="*/ 333828 h 580571"/>
              <a:gd name="connsiteX2" fmla="*/ 58058 w 261258"/>
              <a:gd name="connsiteY2" fmla="*/ 246743 h 580571"/>
              <a:gd name="connsiteX3" fmla="*/ 29029 w 261258"/>
              <a:gd name="connsiteY3" fmla="*/ 203200 h 580571"/>
              <a:gd name="connsiteX4" fmla="*/ 0 w 261258"/>
              <a:gd name="connsiteY4" fmla="*/ 101600 h 580571"/>
              <a:gd name="connsiteX5" fmla="*/ 14515 w 261258"/>
              <a:gd name="connsiteY5" fmla="*/ 0 h 580571"/>
              <a:gd name="connsiteX6" fmla="*/ 58058 w 261258"/>
              <a:gd name="connsiteY6" fmla="*/ 14514 h 580571"/>
              <a:gd name="connsiteX7" fmla="*/ 87086 w 261258"/>
              <a:gd name="connsiteY7" fmla="*/ 116114 h 580571"/>
              <a:gd name="connsiteX8" fmla="*/ 72572 w 261258"/>
              <a:gd name="connsiteY8" fmla="*/ 319314 h 580571"/>
              <a:gd name="connsiteX9" fmla="*/ 58058 w 261258"/>
              <a:gd name="connsiteY9" fmla="*/ 377371 h 580571"/>
              <a:gd name="connsiteX10" fmla="*/ 43543 w 261258"/>
              <a:gd name="connsiteY10" fmla="*/ 478971 h 580571"/>
              <a:gd name="connsiteX11" fmla="*/ 58058 w 261258"/>
              <a:gd name="connsiteY11" fmla="*/ 551543 h 580571"/>
              <a:gd name="connsiteX12" fmla="*/ 145143 w 261258"/>
              <a:gd name="connsiteY12" fmla="*/ 580571 h 58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1258" h="580571">
                <a:moveTo>
                  <a:pt x="261258" y="348343"/>
                </a:moveTo>
                <a:cubicBezTo>
                  <a:pt x="212877" y="343505"/>
                  <a:pt x="162587" y="348127"/>
                  <a:pt x="116115" y="333828"/>
                </a:cubicBezTo>
                <a:cubicBezTo>
                  <a:pt x="67338" y="318820"/>
                  <a:pt x="74900" y="280427"/>
                  <a:pt x="58058" y="246743"/>
                </a:cubicBezTo>
                <a:cubicBezTo>
                  <a:pt x="50257" y="231141"/>
                  <a:pt x="38705" y="217714"/>
                  <a:pt x="29029" y="203200"/>
                </a:cubicBezTo>
                <a:cubicBezTo>
                  <a:pt x="22186" y="182669"/>
                  <a:pt x="0" y="119821"/>
                  <a:pt x="0" y="101600"/>
                </a:cubicBezTo>
                <a:cubicBezTo>
                  <a:pt x="0" y="67389"/>
                  <a:pt x="9677" y="33867"/>
                  <a:pt x="14515" y="0"/>
                </a:cubicBezTo>
                <a:cubicBezTo>
                  <a:pt x="29029" y="4838"/>
                  <a:pt x="47240" y="3696"/>
                  <a:pt x="58058" y="14514"/>
                </a:cubicBezTo>
                <a:cubicBezTo>
                  <a:pt x="64998" y="21454"/>
                  <a:pt x="86961" y="115612"/>
                  <a:pt x="87086" y="116114"/>
                </a:cubicBezTo>
                <a:cubicBezTo>
                  <a:pt x="82248" y="183847"/>
                  <a:pt x="80071" y="251823"/>
                  <a:pt x="72572" y="319314"/>
                </a:cubicBezTo>
                <a:cubicBezTo>
                  <a:pt x="70369" y="339140"/>
                  <a:pt x="61626" y="357745"/>
                  <a:pt x="58058" y="377371"/>
                </a:cubicBezTo>
                <a:cubicBezTo>
                  <a:pt x="51938" y="411030"/>
                  <a:pt x="48381" y="445104"/>
                  <a:pt x="43543" y="478971"/>
                </a:cubicBezTo>
                <a:cubicBezTo>
                  <a:pt x="48381" y="503162"/>
                  <a:pt x="40614" y="534099"/>
                  <a:pt x="58058" y="551543"/>
                </a:cubicBezTo>
                <a:cubicBezTo>
                  <a:pt x="79694" y="573179"/>
                  <a:pt x="145143" y="580571"/>
                  <a:pt x="145143" y="580571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712984" y="1618049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969983" y="4836793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061328" y="184580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82444" y="1802261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2278742" y="231922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3041263" y="176999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440806" y="355665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2696247" y="426881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1152051" y="6044307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51520" y="4593007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664358" y="20215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51854" y="2125772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2764934" y="1643433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2809522" y="2332991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2838110" y="291330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3050695" y="445348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1075146" y="2215136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79774" y="2828453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594396" y="3124638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91181" y="236753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Ě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2490251" y="1846599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O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826422" y="3556655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O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2705988" y="2121800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Ř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2278742" y="491756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O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3124558" y="6044307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124558" y="314776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Ř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345820" y="2031265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2610885" y="4573964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2858311" y="364534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215397" y="336906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858482" y="3138259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I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290794" y="3000629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I</a:t>
            </a:r>
          </a:p>
        </p:txBody>
      </p:sp>
      <p:sp>
        <p:nvSpPr>
          <p:cNvPr id="61" name="TextovéPole 60"/>
          <p:cNvSpPr txBox="1"/>
          <p:nvPr/>
        </p:nvSpPr>
        <p:spPr>
          <a:xfrm>
            <a:off x="575648" y="3290659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</a:t>
            </a:r>
            <a:endParaRPr lang="cs-CZ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3085856" y="2031265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2555145" y="2400597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085188" y="2281873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L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2892876" y="3371989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I</a:t>
            </a:r>
          </a:p>
        </p:txBody>
      </p:sp>
      <p:sp>
        <p:nvSpPr>
          <p:cNvPr id="66" name="TextovéPole 65"/>
          <p:cNvSpPr txBox="1"/>
          <p:nvPr/>
        </p:nvSpPr>
        <p:spPr>
          <a:xfrm>
            <a:off x="2548630" y="160526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I</a:t>
            </a:r>
          </a:p>
        </p:txBody>
      </p:sp>
      <p:sp>
        <p:nvSpPr>
          <p:cNvPr id="67" name="Vývojový diagram: spojnice 66"/>
          <p:cNvSpPr/>
          <p:nvPr/>
        </p:nvSpPr>
        <p:spPr>
          <a:xfrm>
            <a:off x="2889646" y="1942602"/>
            <a:ext cx="228600" cy="2636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TextovéPole 67"/>
          <p:cNvSpPr txBox="1"/>
          <p:nvPr/>
        </p:nvSpPr>
        <p:spPr>
          <a:xfrm>
            <a:off x="3244848" y="3475325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2405585" y="3285047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Á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2687533" y="3762481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</a:t>
            </a:r>
            <a:endParaRPr lang="cs-CZ" b="1" dirty="0"/>
          </a:p>
        </p:txBody>
      </p:sp>
      <p:sp>
        <p:nvSpPr>
          <p:cNvPr id="71" name="Vývojový diagram: spojnice 70"/>
          <p:cNvSpPr/>
          <p:nvPr/>
        </p:nvSpPr>
        <p:spPr>
          <a:xfrm>
            <a:off x="2709194" y="3474658"/>
            <a:ext cx="228600" cy="2636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ývojový diagram: spojnice 71"/>
          <p:cNvSpPr/>
          <p:nvPr/>
        </p:nvSpPr>
        <p:spPr>
          <a:xfrm>
            <a:off x="2431730" y="4389831"/>
            <a:ext cx="228600" cy="2636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TextovéPole 72"/>
          <p:cNvSpPr txBox="1"/>
          <p:nvPr/>
        </p:nvSpPr>
        <p:spPr>
          <a:xfrm>
            <a:off x="647681" y="4131813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</a:t>
            </a:r>
            <a:endParaRPr lang="cs-CZ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1000597" y="494329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E</a:t>
            </a:r>
          </a:p>
        </p:txBody>
      </p:sp>
      <p:sp>
        <p:nvSpPr>
          <p:cNvPr id="75" name="TextovéPole 74"/>
          <p:cNvSpPr txBox="1"/>
          <p:nvPr/>
        </p:nvSpPr>
        <p:spPr>
          <a:xfrm>
            <a:off x="538159" y="4889752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351186" y="4336973"/>
            <a:ext cx="33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U</a:t>
            </a:r>
          </a:p>
        </p:txBody>
      </p:sp>
      <p:sp>
        <p:nvSpPr>
          <p:cNvPr id="77" name="TextovéPole 76"/>
          <p:cNvSpPr txBox="1"/>
          <p:nvPr/>
        </p:nvSpPr>
        <p:spPr>
          <a:xfrm>
            <a:off x="1002382" y="4501145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Ň</a:t>
            </a:r>
          </a:p>
        </p:txBody>
      </p:sp>
      <p:sp>
        <p:nvSpPr>
          <p:cNvPr id="78" name="TextovéPole 77"/>
          <p:cNvSpPr txBox="1"/>
          <p:nvPr/>
        </p:nvSpPr>
        <p:spPr>
          <a:xfrm>
            <a:off x="800081" y="470508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K</a:t>
            </a:r>
          </a:p>
        </p:txBody>
      </p:sp>
      <p:sp>
        <p:nvSpPr>
          <p:cNvPr id="79" name="TextovéPole 78"/>
          <p:cNvSpPr txBox="1"/>
          <p:nvPr/>
        </p:nvSpPr>
        <p:spPr>
          <a:xfrm>
            <a:off x="582409" y="4548230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Y</a:t>
            </a:r>
          </a:p>
        </p:txBody>
      </p:sp>
      <p:sp>
        <p:nvSpPr>
          <p:cNvPr id="80" name="TextovéPole 79"/>
          <p:cNvSpPr txBox="1"/>
          <p:nvPr/>
        </p:nvSpPr>
        <p:spPr>
          <a:xfrm>
            <a:off x="2644788" y="5067854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Z</a:t>
            </a:r>
          </a:p>
        </p:txBody>
      </p:sp>
      <p:sp>
        <p:nvSpPr>
          <p:cNvPr id="81" name="TextovéPole 80"/>
          <p:cNvSpPr txBox="1"/>
          <p:nvPr/>
        </p:nvSpPr>
        <p:spPr>
          <a:xfrm>
            <a:off x="2543924" y="483115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Á</a:t>
            </a:r>
            <a:endParaRPr lang="cs-CZ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2328187" y="4630152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</a:t>
            </a:r>
            <a:endParaRPr lang="cs-CZ" b="1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511801" y="6133731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</a:t>
            </a:r>
            <a:endParaRPr lang="cs-CZ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958729" y="5517927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</a:t>
            </a:r>
          </a:p>
        </p:txBody>
      </p:sp>
      <p:sp>
        <p:nvSpPr>
          <p:cNvPr id="85" name="TextovéPole 84"/>
          <p:cNvSpPr txBox="1"/>
          <p:nvPr/>
        </p:nvSpPr>
        <p:spPr>
          <a:xfrm>
            <a:off x="552975" y="5710013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sp>
        <p:nvSpPr>
          <p:cNvPr id="86" name="TextovéPole 85"/>
          <p:cNvSpPr txBox="1"/>
          <p:nvPr/>
        </p:nvSpPr>
        <p:spPr>
          <a:xfrm>
            <a:off x="452068" y="5431157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Y</a:t>
            </a:r>
          </a:p>
        </p:txBody>
      </p:sp>
      <p:sp>
        <p:nvSpPr>
          <p:cNvPr id="87" name="TextovéPole 86"/>
          <p:cNvSpPr txBox="1"/>
          <p:nvPr/>
        </p:nvSpPr>
        <p:spPr>
          <a:xfrm>
            <a:off x="2452555" y="5623774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L</a:t>
            </a:r>
          </a:p>
        </p:txBody>
      </p:sp>
      <p:sp>
        <p:nvSpPr>
          <p:cNvPr id="88" name="TextovéPole 87"/>
          <p:cNvSpPr txBox="1"/>
          <p:nvPr/>
        </p:nvSpPr>
        <p:spPr>
          <a:xfrm>
            <a:off x="2494211" y="6170047"/>
            <a:ext cx="33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U</a:t>
            </a:r>
          </a:p>
        </p:txBody>
      </p:sp>
      <p:sp>
        <p:nvSpPr>
          <p:cNvPr id="89" name="TextovéPole 88"/>
          <p:cNvSpPr txBox="1"/>
          <p:nvPr/>
        </p:nvSpPr>
        <p:spPr>
          <a:xfrm>
            <a:off x="2847941" y="5631725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L</a:t>
            </a:r>
          </a:p>
        </p:txBody>
      </p:sp>
      <p:sp>
        <p:nvSpPr>
          <p:cNvPr id="90" name="Vývojový diagram: spojnice 89"/>
          <p:cNvSpPr/>
          <p:nvPr/>
        </p:nvSpPr>
        <p:spPr>
          <a:xfrm>
            <a:off x="2813757" y="6054781"/>
            <a:ext cx="228600" cy="2636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4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750" y="1386610"/>
            <a:ext cx="8928992" cy="5134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1)  Paní  učitelka  zkoušela  nového  žáka.</a:t>
            </a:r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>
              <a:buAutoNum type="arabicParenR" startAt="2"/>
            </a:pPr>
            <a:r>
              <a:rPr lang="cs-CZ" sz="1800" dirty="0" smtClean="0"/>
              <a:t>Kapitán  družstva  stanovil  pravidla  hry.</a:t>
            </a:r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>
              <a:buAutoNum type="arabicParenR" startAt="3"/>
            </a:pPr>
            <a:r>
              <a:rPr lang="cs-CZ" sz="1800" dirty="0" smtClean="0"/>
              <a:t>Unavené  štěně  spalo  ve  vyhřátém  pelíšku.</a:t>
            </a:r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>
              <a:buAutoNum type="arabicParenR" startAt="4"/>
            </a:pPr>
            <a:r>
              <a:rPr lang="cs-CZ" sz="1800" dirty="0" smtClean="0"/>
              <a:t>Na  stole  ležel  dopis  od  mé  nejlepší  kamarádky.</a:t>
            </a:r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>
              <a:buAutoNum type="arabicParenR" startAt="5"/>
            </a:pPr>
            <a:r>
              <a:rPr lang="cs-CZ" sz="1800" dirty="0" smtClean="0"/>
              <a:t>Z  hnízda  se   ozývalo  malé  ptáče.</a:t>
            </a:r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6" name="Mrak 5"/>
          <p:cNvSpPr/>
          <p:nvPr/>
        </p:nvSpPr>
        <p:spPr>
          <a:xfrm>
            <a:off x="254766" y="0"/>
            <a:ext cx="8640960" cy="1346448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Comic Sans MS" pitchFamily="66" charset="0"/>
              </a:rPr>
              <a:t>Ve větách naznač základní skladební dvojice. Podmět i přísudek převeď do množného čísla. Věty napiš.</a:t>
            </a:r>
            <a:endParaRPr lang="cs-CZ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52" name="Picture 4" descr="http://www.mslentilka.cz/lentilka/images/sov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139" y="3140968"/>
            <a:ext cx="3431861" cy="359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45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69160"/>
          </a:xfrm>
        </p:spPr>
        <p:txBody>
          <a:bodyPr/>
          <a:lstStyle/>
          <a:p>
            <a:r>
              <a:rPr lang="cs-CZ" dirty="0" smtClean="0"/>
              <a:t>                _________ 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___________ 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_   _________ .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__________ .</a:t>
            </a:r>
          </a:p>
          <a:p>
            <a:r>
              <a:rPr lang="cs-CZ" dirty="0" smtClean="0"/>
              <a:t>                 __________ .</a:t>
            </a:r>
          </a:p>
          <a:p>
            <a:pPr marL="0" indent="0">
              <a:buNone/>
            </a:pPr>
            <a:r>
              <a:rPr lang="cs-CZ" dirty="0" smtClean="0"/>
              <a:t>                     __________ 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254766" y="0"/>
            <a:ext cx="8640960" cy="1346448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Comic Sans MS" pitchFamily="66" charset="0"/>
              </a:rPr>
              <a:t>Doplň  vhodná slova  ve  tvaru  minulého  času.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  <a:latin typeface="Comic Sans MS" pitchFamily="66" charset="0"/>
              </a:rPr>
              <a:t>Do  mráčku  napiš  rod  podstatného  jména.</a:t>
            </a:r>
            <a:endParaRPr lang="cs-CZ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Mrak 4"/>
          <p:cNvSpPr/>
          <p:nvPr/>
        </p:nvSpPr>
        <p:spPr>
          <a:xfrm>
            <a:off x="254766" y="1484784"/>
            <a:ext cx="1940970" cy="720080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Mažoretky</a:t>
            </a:r>
            <a:endParaRPr lang="cs-CZ" b="1" i="1" dirty="0"/>
          </a:p>
        </p:txBody>
      </p:sp>
      <p:sp>
        <p:nvSpPr>
          <p:cNvPr id="6" name="Mrak 5"/>
          <p:cNvSpPr/>
          <p:nvPr/>
        </p:nvSpPr>
        <p:spPr>
          <a:xfrm>
            <a:off x="1979712" y="3029046"/>
            <a:ext cx="1940970" cy="720080"/>
          </a:xfrm>
          <a:prstGeom prst="cloud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Atleti</a:t>
            </a:r>
            <a:endParaRPr lang="cs-CZ" b="1" i="1" dirty="0"/>
          </a:p>
        </p:txBody>
      </p:sp>
      <p:sp>
        <p:nvSpPr>
          <p:cNvPr id="7" name="Mrak 6"/>
          <p:cNvSpPr/>
          <p:nvPr/>
        </p:nvSpPr>
        <p:spPr>
          <a:xfrm>
            <a:off x="254766" y="2204864"/>
            <a:ext cx="1940970" cy="720080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Telata</a:t>
            </a:r>
            <a:endParaRPr lang="cs-CZ" b="1" i="1" dirty="0"/>
          </a:p>
        </p:txBody>
      </p:sp>
      <p:sp>
        <p:nvSpPr>
          <p:cNvPr id="8" name="Mrak 7"/>
          <p:cNvSpPr/>
          <p:nvPr/>
        </p:nvSpPr>
        <p:spPr>
          <a:xfrm>
            <a:off x="1979712" y="3789040"/>
            <a:ext cx="1940970" cy="720080"/>
          </a:xfrm>
          <a:prstGeom prst="cloud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Houby</a:t>
            </a:r>
            <a:endParaRPr lang="cs-CZ" b="1" i="1" dirty="0"/>
          </a:p>
        </p:txBody>
      </p:sp>
      <p:sp>
        <p:nvSpPr>
          <p:cNvPr id="10" name="Mrak 9"/>
          <p:cNvSpPr/>
          <p:nvPr/>
        </p:nvSpPr>
        <p:spPr>
          <a:xfrm>
            <a:off x="378542" y="5445224"/>
            <a:ext cx="1940970" cy="720080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Čerti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254766" y="4509120"/>
            <a:ext cx="2085752" cy="906625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Bubliny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>
            <a:off x="4651896" y="1406015"/>
            <a:ext cx="1940970" cy="72008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sp>
        <p:nvSpPr>
          <p:cNvPr id="13" name="Mrak 12"/>
          <p:cNvSpPr/>
          <p:nvPr/>
        </p:nvSpPr>
        <p:spPr>
          <a:xfrm>
            <a:off x="5076056" y="2193979"/>
            <a:ext cx="1940970" cy="720080"/>
          </a:xfrm>
          <a:prstGeom prst="clou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sp>
        <p:nvSpPr>
          <p:cNvPr id="14" name="Mrak 13"/>
          <p:cNvSpPr/>
          <p:nvPr/>
        </p:nvSpPr>
        <p:spPr>
          <a:xfrm>
            <a:off x="6444208" y="2914059"/>
            <a:ext cx="1940970" cy="72008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sp>
        <p:nvSpPr>
          <p:cNvPr id="15" name="Mrak 14"/>
          <p:cNvSpPr/>
          <p:nvPr/>
        </p:nvSpPr>
        <p:spPr>
          <a:xfrm>
            <a:off x="6603730" y="3854106"/>
            <a:ext cx="1940970" cy="720080"/>
          </a:xfrm>
          <a:prstGeom prst="clou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sp>
        <p:nvSpPr>
          <p:cNvPr id="16" name="Mrak 15"/>
          <p:cNvSpPr/>
          <p:nvPr/>
        </p:nvSpPr>
        <p:spPr>
          <a:xfrm>
            <a:off x="5092126" y="4668146"/>
            <a:ext cx="1940970" cy="72008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sp>
        <p:nvSpPr>
          <p:cNvPr id="17" name="Mrak 16"/>
          <p:cNvSpPr/>
          <p:nvPr/>
        </p:nvSpPr>
        <p:spPr>
          <a:xfrm>
            <a:off x="5092126" y="5445224"/>
            <a:ext cx="1940970" cy="720080"/>
          </a:xfrm>
          <a:prstGeom prst="clou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i="1" dirty="0"/>
          </a:p>
        </p:txBody>
      </p:sp>
      <p:pic>
        <p:nvPicPr>
          <p:cNvPr id="3074" name="Picture 2" descr="http://us.123rf.com/400wm/400/400/dedmazay/dedmazay1012/dedmazay101200006/8379903-housenka-na-ba-la-m-pozada--ilustra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15" y="510186"/>
            <a:ext cx="1776544" cy="196195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85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254766" y="0"/>
            <a:ext cx="8640960" cy="1052736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Vyhledej  ve  větách </a:t>
            </a:r>
            <a:r>
              <a:rPr lang="cs-CZ" sz="1600" b="1" i="1" dirty="0" smtClean="0">
                <a:solidFill>
                  <a:srgbClr val="FF0000"/>
                </a:solidFill>
                <a:latin typeface="Comic Sans MS" pitchFamily="66" charset="0"/>
              </a:rPr>
              <a:t>podměty</a:t>
            </a:r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a vepiš  je  do  tajenky. 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Doplň  vynechaná  písmena.</a:t>
            </a:r>
            <a:endParaRPr lang="cs-CZ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2034653"/>
              </p:ext>
            </p:extLst>
          </p:nvPr>
        </p:nvGraphicFramePr>
        <p:xfrm>
          <a:off x="827584" y="1700808"/>
          <a:ext cx="6491072" cy="23774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  <a:gridCol w="463648"/>
              </a:tblGrid>
              <a:tr h="149736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1.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69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2.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69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3.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69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4.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69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5.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69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6.</a:t>
                      </a:r>
                      <a:endParaRPr lang="cs-CZ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8" name="Mrak 7"/>
          <p:cNvSpPr/>
          <p:nvPr/>
        </p:nvSpPr>
        <p:spPr>
          <a:xfrm rot="21103849">
            <a:off x="5849568" y="550254"/>
            <a:ext cx="2370630" cy="914400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atin typeface="Comic Sans MS" pitchFamily="66" charset="0"/>
              </a:rPr>
              <a:t>KŘÍŽOVKY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5379" y="4461924"/>
            <a:ext cx="655980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Malé  pěnkav__  začal__  </a:t>
            </a:r>
            <a:r>
              <a:rPr lang="cs-CZ" dirty="0" err="1" smtClean="0">
                <a:latin typeface="Comic Sans MS" pitchFamily="66" charset="0"/>
              </a:rPr>
              <a:t>v__létat</a:t>
            </a:r>
            <a:r>
              <a:rPr lang="cs-CZ" dirty="0" smtClean="0">
                <a:latin typeface="Comic Sans MS" pitchFamily="66" charset="0"/>
              </a:rPr>
              <a:t>  z  hnízda.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Na  </a:t>
            </a:r>
            <a:r>
              <a:rPr lang="cs-CZ" dirty="0" err="1" smtClean="0">
                <a:latin typeface="Comic Sans MS" pitchFamily="66" charset="0"/>
              </a:rPr>
              <a:t>návs</a:t>
            </a:r>
            <a:r>
              <a:rPr lang="cs-CZ" dirty="0" smtClean="0">
                <a:latin typeface="Comic Sans MS" pitchFamily="66" charset="0"/>
              </a:rPr>
              <a:t>__  dříve  stával  dřevěný  kolotoč.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Danovi  rodiče  nás  pozval__  o  </a:t>
            </a:r>
            <a:r>
              <a:rPr lang="cs-CZ" dirty="0" err="1" smtClean="0">
                <a:latin typeface="Comic Sans MS" pitchFamily="66" charset="0"/>
              </a:rPr>
              <a:t>v__kendu</a:t>
            </a:r>
            <a:r>
              <a:rPr lang="cs-CZ" dirty="0" smtClean="0">
                <a:latin typeface="Comic Sans MS" pitchFamily="66" charset="0"/>
              </a:rPr>
              <a:t>  na  návštěvu.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M__</a:t>
            </a:r>
            <a:r>
              <a:rPr lang="cs-CZ" dirty="0" err="1" smtClean="0">
                <a:latin typeface="Comic Sans MS" pitchFamily="66" charset="0"/>
              </a:rPr>
              <a:t>sl</a:t>
            </a:r>
            <a:r>
              <a:rPr lang="cs-CZ" dirty="0" smtClean="0">
                <a:latin typeface="Comic Sans MS" pitchFamily="66" charset="0"/>
              </a:rPr>
              <a:t>__</a:t>
            </a:r>
            <a:r>
              <a:rPr lang="cs-CZ" dirty="0" err="1" smtClean="0">
                <a:latin typeface="Comic Sans MS" pitchFamily="66" charset="0"/>
              </a:rPr>
              <a:t>vec</a:t>
            </a:r>
            <a:r>
              <a:rPr lang="cs-CZ" dirty="0" smtClean="0">
                <a:latin typeface="Comic Sans MS" pitchFamily="66" charset="0"/>
              </a:rPr>
              <a:t>  pozoroval  z  posedu  mladého  jelena.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Nad  r__</a:t>
            </a:r>
            <a:r>
              <a:rPr lang="cs-CZ" dirty="0" err="1" smtClean="0">
                <a:latin typeface="Comic Sans MS" pitchFamily="66" charset="0"/>
              </a:rPr>
              <a:t>bníkem</a:t>
            </a:r>
            <a:r>
              <a:rPr lang="cs-CZ" dirty="0" smtClean="0">
                <a:latin typeface="Comic Sans MS" pitchFamily="66" charset="0"/>
              </a:rPr>
              <a:t>  zářil  jasný  m__</a:t>
            </a:r>
            <a:r>
              <a:rPr lang="cs-CZ" dirty="0" err="1" smtClean="0">
                <a:latin typeface="Comic Sans MS" pitchFamily="66" charset="0"/>
              </a:rPr>
              <a:t>síc</a:t>
            </a:r>
            <a:r>
              <a:rPr lang="cs-CZ" dirty="0" smtClean="0">
                <a:latin typeface="Comic Sans MS" pitchFamily="66" charset="0"/>
              </a:rPr>
              <a:t>.  </a:t>
            </a:r>
          </a:p>
          <a:p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  (</a:t>
            </a:r>
            <a:r>
              <a:rPr lang="cs-CZ" sz="1400" dirty="0" smtClean="0">
                <a:latin typeface="Comic Sans MS" pitchFamily="66" charset="0"/>
              </a:rPr>
              <a:t>zde  do  tajenky  použij  2.  písmeno</a:t>
            </a:r>
            <a:r>
              <a:rPr lang="cs-CZ" dirty="0" smtClean="0">
                <a:latin typeface="Comic Sans MS" pitchFamily="66" charset="0"/>
              </a:rPr>
              <a:t>)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098" name="Picture 2" descr="http://us.123rf.com/400wm/400/400/Krisdog/Krisdog0709/Krisdog070900023/1629151-kreslena-mya--vektorova-ilustrace-kreslena-mya-ma-va-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50" y="4438934"/>
            <a:ext cx="1746048" cy="21036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83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254766" y="0"/>
            <a:ext cx="8640960" cy="1052736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Vyhledej  ve  větách </a:t>
            </a:r>
            <a:r>
              <a:rPr lang="cs-CZ" sz="1600" b="1" i="1" dirty="0" smtClean="0">
                <a:solidFill>
                  <a:srgbClr val="FF0000"/>
                </a:solidFill>
                <a:latin typeface="Comic Sans MS" pitchFamily="66" charset="0"/>
              </a:rPr>
              <a:t>přísudky</a:t>
            </a:r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a vepiš  je  do  tajenky. 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Doplň  vynechaná  písmena.</a:t>
            </a:r>
            <a:endParaRPr lang="cs-CZ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717880"/>
              </p:ext>
            </p:extLst>
          </p:nvPr>
        </p:nvGraphicFramePr>
        <p:xfrm>
          <a:off x="1547664" y="1196752"/>
          <a:ext cx="5698968" cy="29260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  <a:gridCol w="474914"/>
              </a:tblGrid>
              <a:tr h="305792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1.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2.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3.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4.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5.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6.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7.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261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latin typeface="+mn-lt"/>
                        </a:rPr>
                        <a:t>8.</a:t>
                      </a:r>
                      <a:endParaRPr lang="cs-CZ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971600" y="4293096"/>
            <a:ext cx="77556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Kolem  nástup__</a:t>
            </a:r>
            <a:r>
              <a:rPr lang="cs-CZ" dirty="0" err="1" smtClean="0">
                <a:latin typeface="Comic Sans MS" pitchFamily="66" charset="0"/>
              </a:rPr>
              <a:t>ště</a:t>
            </a:r>
            <a:r>
              <a:rPr lang="cs-CZ" dirty="0" smtClean="0">
                <a:latin typeface="Comic Sans MS" pitchFamily="66" charset="0"/>
              </a:rPr>
              <a:t>  projel__ dva  </a:t>
            </a:r>
            <a:r>
              <a:rPr lang="cs-CZ" dirty="0" err="1" smtClean="0">
                <a:latin typeface="Comic Sans MS" pitchFamily="66" charset="0"/>
              </a:rPr>
              <a:t>rychl</a:t>
            </a:r>
            <a:r>
              <a:rPr lang="cs-CZ" dirty="0" smtClean="0">
                <a:latin typeface="Comic Sans MS" pitchFamily="66" charset="0"/>
              </a:rPr>
              <a:t>__</a:t>
            </a:r>
            <a:r>
              <a:rPr lang="cs-CZ" dirty="0" err="1" smtClean="0">
                <a:latin typeface="Comic Sans MS" pitchFamily="66" charset="0"/>
              </a:rPr>
              <a:t>ky</a:t>
            </a:r>
            <a:r>
              <a:rPr lang="cs-CZ" dirty="0" smtClean="0">
                <a:latin typeface="Comic Sans MS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Statní  dřevorubci  ořezával__  suché  větve.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Na  školním  hřišti  vřískal__  malé  děti. (</a:t>
            </a:r>
            <a:r>
              <a:rPr lang="cs-CZ" sz="1400" dirty="0" smtClean="0">
                <a:latin typeface="Comic Sans MS" pitchFamily="66" charset="0"/>
              </a:rPr>
              <a:t>zde do tajenky použij 3. písmeno) </a:t>
            </a:r>
            <a:endParaRPr lang="cs-CZ" dirty="0" smtClean="0">
              <a:latin typeface="Comic Sans MS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Fanoušci  sledoval__  </a:t>
            </a:r>
            <a:r>
              <a:rPr lang="cs-CZ" dirty="0" err="1" smtClean="0">
                <a:latin typeface="Comic Sans MS" pitchFamily="66" charset="0"/>
              </a:rPr>
              <a:t>finálov</a:t>
            </a:r>
            <a:r>
              <a:rPr lang="cs-CZ" dirty="0" smtClean="0">
                <a:latin typeface="Comic Sans MS" pitchFamily="66" charset="0"/>
              </a:rPr>
              <a:t>__  zápas  domácího  mu__</a:t>
            </a:r>
            <a:r>
              <a:rPr lang="cs-CZ" dirty="0" err="1" smtClean="0">
                <a:latin typeface="Comic Sans MS" pitchFamily="66" charset="0"/>
              </a:rPr>
              <a:t>stva</a:t>
            </a:r>
            <a:r>
              <a:rPr lang="cs-CZ" dirty="0" smtClean="0">
                <a:latin typeface="Comic Sans MS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Po  v__</a:t>
            </a:r>
            <a:r>
              <a:rPr lang="cs-CZ" dirty="0" err="1" smtClean="0">
                <a:latin typeface="Comic Sans MS" pitchFamily="66" charset="0"/>
              </a:rPr>
              <a:t>učování</a:t>
            </a:r>
            <a:r>
              <a:rPr lang="cs-CZ" dirty="0" smtClean="0">
                <a:latin typeface="Comic Sans MS" pitchFamily="66" charset="0"/>
              </a:rPr>
              <a:t>  </a:t>
            </a:r>
            <a:r>
              <a:rPr lang="cs-CZ" dirty="0" err="1" smtClean="0">
                <a:latin typeface="Comic Sans MS" pitchFamily="66" charset="0"/>
              </a:rPr>
              <a:t>dě</a:t>
            </a:r>
            <a:r>
              <a:rPr lang="cs-CZ" dirty="0" smtClean="0">
                <a:latin typeface="Comic Sans MS" pitchFamily="66" charset="0"/>
              </a:rPr>
              <a:t>__</a:t>
            </a:r>
            <a:r>
              <a:rPr lang="cs-CZ" dirty="0" err="1" smtClean="0">
                <a:latin typeface="Comic Sans MS" pitchFamily="66" charset="0"/>
              </a:rPr>
              <a:t>čata</a:t>
            </a:r>
            <a:r>
              <a:rPr lang="cs-CZ" dirty="0" smtClean="0">
                <a:latin typeface="Comic Sans MS" pitchFamily="66" charset="0"/>
              </a:rPr>
              <a:t>  </a:t>
            </a:r>
            <a:r>
              <a:rPr lang="cs-CZ" dirty="0" err="1" smtClean="0">
                <a:latin typeface="Comic Sans MS" pitchFamily="66" charset="0"/>
              </a:rPr>
              <a:t>ukl</a:t>
            </a:r>
            <a:r>
              <a:rPr lang="cs-CZ" dirty="0" smtClean="0">
                <a:latin typeface="Comic Sans MS" pitchFamily="66" charset="0"/>
              </a:rPr>
              <a:t>__zel__  třídu.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Paní  učitelka  d__</a:t>
            </a:r>
            <a:r>
              <a:rPr lang="cs-CZ" dirty="0" err="1" smtClean="0">
                <a:latin typeface="Comic Sans MS" pitchFamily="66" charset="0"/>
              </a:rPr>
              <a:t>ktuje</a:t>
            </a:r>
            <a:r>
              <a:rPr lang="cs-CZ" dirty="0" smtClean="0">
                <a:latin typeface="Comic Sans MS" pitchFamily="66" charset="0"/>
              </a:rPr>
              <a:t>  </a:t>
            </a:r>
            <a:r>
              <a:rPr lang="cs-CZ" dirty="0" err="1" smtClean="0">
                <a:latin typeface="Comic Sans MS" pitchFamily="66" charset="0"/>
              </a:rPr>
              <a:t>záp</a:t>
            </a:r>
            <a:r>
              <a:rPr lang="cs-CZ" dirty="0" smtClean="0">
                <a:latin typeface="Comic Sans MS" pitchFamily="66" charset="0"/>
              </a:rPr>
              <a:t>__s.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Nad  </a:t>
            </a:r>
            <a:r>
              <a:rPr lang="cs-CZ" dirty="0" err="1" smtClean="0">
                <a:latin typeface="Comic Sans MS" pitchFamily="66" charset="0"/>
              </a:rPr>
              <a:t>hlavam</a:t>
            </a:r>
            <a:r>
              <a:rPr lang="cs-CZ" dirty="0" smtClean="0">
                <a:latin typeface="Comic Sans MS" pitchFamily="66" charset="0"/>
              </a:rPr>
              <a:t>__ nám  přeletěl__  tři  stíhačky.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Comic Sans MS" pitchFamily="66" charset="0"/>
              </a:rPr>
              <a:t>Bab__</a:t>
            </a:r>
            <a:r>
              <a:rPr lang="cs-CZ" dirty="0" err="1" smtClean="0">
                <a:latin typeface="Comic Sans MS" pitchFamily="66" charset="0"/>
              </a:rPr>
              <a:t>čka</a:t>
            </a:r>
            <a:r>
              <a:rPr lang="cs-CZ" dirty="0" smtClean="0">
                <a:latin typeface="Comic Sans MS" pitchFamily="66" charset="0"/>
              </a:rPr>
              <a:t>  každý  večer  krop__ </a:t>
            </a:r>
            <a:r>
              <a:rPr lang="cs-CZ" dirty="0" err="1" smtClean="0">
                <a:latin typeface="Comic Sans MS" pitchFamily="66" charset="0"/>
              </a:rPr>
              <a:t>zahrá</a:t>
            </a:r>
            <a:r>
              <a:rPr lang="cs-CZ" dirty="0" smtClean="0">
                <a:latin typeface="Comic Sans MS" pitchFamily="66" charset="0"/>
              </a:rPr>
              <a:t>__ku.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5122" name="Picture 2" descr="http://us.cdn1.123rf.com/168nwm/tilo/tilo1106/tilo110600001/9697671-opia-ka-dra-a-bana-n-izolovana-ch-na-ba-la-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068960"/>
            <a:ext cx="1600200" cy="160020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95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000" u="sng" dirty="0" smtClean="0"/>
              <a:t>Použité zdroje</a:t>
            </a:r>
            <a:endParaRPr lang="cs-CZ" sz="2000" u="sng" dirty="0"/>
          </a:p>
        </p:txBody>
      </p:sp>
      <p:sp>
        <p:nvSpPr>
          <p:cNvPr id="4" name="Obdélník 3"/>
          <p:cNvSpPr/>
          <p:nvPr/>
        </p:nvSpPr>
        <p:spPr>
          <a:xfrm>
            <a:off x="179512" y="692696"/>
            <a:ext cx="8964488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http://images.google.com/imgres?q=myslivec&amp;hl=cs&amp;biw=1619&amp;bih=700&amp;gbv=2&amp;tbm=isch&amp;tbnid=7C_FfCaHc099mM:&amp;imgrefurl=http://www.labretriever.cz/zkousky/vycvik.htm&amp;docid=G6WS34cFxq3J0M&amp;imgurl=http://www.labretriever.cz/images/public/myslivec.gif&amp;w=365&amp;h=469&amp;ei=fzTWT7jiL6314QTxqOCWAw&amp;zoom=1&amp;iact=hc&amp;vpx=563&amp;vpy=155&amp;dur=118&amp;hovh=255&amp;hovw=198&amp;tx=114&amp;ty=135&amp;sig=109203467014678765387&amp;page=1&amp;tbnh=141&amp;tbnw=110&amp;start=0&amp;ndsp=25&amp;ved=1t:429,r:2,s:0,i:91</a:t>
            </a:r>
          </a:p>
          <a:p>
            <a:r>
              <a:rPr lang="cs-CZ" sz="1100" dirty="0" smtClean="0"/>
              <a:t>http://images.google.com/imgres?q=sova&amp;start=314&amp;hl=cs&amp;gbv=2&amp;biw=1619&amp;bih=700&amp;tbm=isch&amp;tbnid=YS5uItbZv0JnlM:&amp;imgrefurl=http://www.mslentilka.cz/lentilka/tridy.htm&amp;docid=0ffTqf-SsXtNtM&amp;imgurl=http://www.mslentilka.cz/lentilka/images/sova.png&amp;w=1632&amp;h=1709&amp;ei=TT3WT9DGDO3b4QTW6MyjAw&amp;zoom=1&amp;iact=hc&amp;vpx=191&amp;vpy=288&amp;dur=137&amp;hovh=230&amp;hovw=219&amp;tx=157&amp;ty=116&amp;sig=109203467014678765387&amp;page=11&amp;tbnh=175&amp;tbnw=164&amp;ndsp=32&amp;ved=1t:429,r:23,s:314,i:169</a:t>
            </a:r>
          </a:p>
          <a:p>
            <a:r>
              <a:rPr lang="cs-CZ" sz="1100" dirty="0" smtClean="0"/>
              <a:t>http://images.google.com/imgres?q=housenka+kreslen%C3%A1&amp;hl=cs&amp;gbv=2&amp;biw=1619&amp;bih=700&amp;tbm=isch&amp;tbnid=JB7aFzASe2q0cM:&amp;imgrefurl=http://cz.123rf.com/photo_8379903_housenka-na-ba-la-m-pozada--ilustrace.html&amp;docid=-K5l1ycGdrHNzM&amp;imgurl=http://us.123rf.com/400wm/400/400/dedmazay/dedmazay1012/dedmazay101200006/8379903-housenka-na-ba-la-m-pozada--ilustrace.jpg&amp;w=1086&amp;h=1200&amp;ei=WEDWT5W-LI7T4QTcpuSKAw&amp;zoom=1&amp;iact=hc&amp;vpx=186&amp;vpy=321&amp;dur=92&amp;hovh=236&amp;hovw=214&amp;tx=155&amp;ty=120&amp;sig=109203467014678765387&amp;page=3&amp;tbnh=163&amp;tbnw=148&amp;start=50&amp;ndsp=28&amp;ved=1t:429,r:14,s:50,i:273</a:t>
            </a:r>
          </a:p>
          <a:p>
            <a:r>
              <a:rPr lang="cs-CZ" sz="1100" dirty="0" smtClean="0"/>
              <a:t>http://images.google.com/imgres?q=my%C5%A1+kreslen%C3%A1&amp;hl=cs&amp;gbv=2&amp;biw=1619&amp;bih=700&amp;tbm=isch&amp;tbnid=cC8aQcPtpLoMOM:&amp;imgrefurl=http://cz.123rf.com/photo_1629151_kreslena-mya--vektorova-ilustrace-kreslena-mya-ma-va-na.html&amp;docid=dSPJMY04jZO9uM&amp;imgurl=http://us.123rf.com/400wm/400/400/Krisdog/Krisdog0709/Krisdog070900023/1629151-kreslena-mya--vektorova-ilustrace-kreslena-mya-ma-va-na.jpg&amp;w=332&amp;h=400&amp;ei=KUTWT5KKOc744QSa7LCKAw&amp;zoom=1&amp;iact=hc&amp;vpx=482&amp;vpy=131&amp;dur=215&amp;hovh=246&amp;hovw=204&amp;tx=132&amp;ty=106&amp;sig=109203467014678765387&amp;page=1&amp;tbnh=154&amp;tbnw=129&amp;start=0&amp;ndsp=22&amp;ved=1t:429,r:2,s:0,i:75</a:t>
            </a:r>
          </a:p>
          <a:p>
            <a:r>
              <a:rPr lang="cs-CZ" sz="1100" dirty="0" smtClean="0"/>
              <a:t>http://images.google.com/imgres?q=opice+kreslen%C3%A1&amp;start=212&amp;hl=cs&amp;gbv=2&amp;biw=1619&amp;bih=700&amp;tbm=isch&amp;tbnid=VmR0qZJZhV00yM:&amp;imgrefurl=http://cz.123rf.com/photo_4930371_kreslena-opice.html&amp;docid=TlybEYtD2f-G8M&amp;imgurl=http://us.cdn1.123rf.com/168nwm/tilo/tilo1106/tilo110600001/9697671-opia-ka-dra-a-bana-n-izolovana-ch-na-ba-la-m.jpg&amp;w=168&amp;h=168&amp;ei=dEfWT9X-B4ek4ATOvOjVAw&amp;zoom=1&amp;iact=hc&amp;vpx=1191&amp;vpy=312&amp;dur=263&amp;hovh=134&amp;hovw=134&amp;tx=107&amp;ty=110&amp;sig=109203467014678765387&amp;page=8&amp;tbnh=134&amp;tbnw=134&amp;ndsp=28&amp;ved=1t:429,r:12,s:212,i:149</a:t>
            </a:r>
          </a:p>
          <a:p>
            <a:endParaRPr lang="cs-CZ" sz="1100" dirty="0" smtClean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5033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553</Words>
  <Application>Microsoft Office PowerPoint</Application>
  <PresentationFormat>Předvádění na obrazovce (4:3)</PresentationFormat>
  <Paragraphs>163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07Z2</dc:creator>
  <cp:lastModifiedBy>Spravce</cp:lastModifiedBy>
  <cp:revision>13</cp:revision>
  <dcterms:created xsi:type="dcterms:W3CDTF">2012-06-11T17:37:19Z</dcterms:created>
  <dcterms:modified xsi:type="dcterms:W3CDTF">2014-05-20T12:21:15Z</dcterms:modified>
</cp:coreProperties>
</file>