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8" r:id="rId2"/>
    <p:sldId id="257" r:id="rId3"/>
    <p:sldId id="259" r:id="rId4"/>
    <p:sldId id="260" r:id="rId5"/>
    <p:sldId id="262" r:id="rId6"/>
    <p:sldId id="264" r:id="rId7"/>
    <p:sldId id="263" r:id="rId8"/>
    <p:sldId id="265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7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F28CDB0-5E6A-412B-99F4-465C2B320372}" type="datetimeFigureOut">
              <a:rPr lang="cs-CZ" smtClean="0"/>
              <a:t>6.2.2014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767D369-0FAC-420E-9585-641DC402DCF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7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11" Type="http://schemas.openxmlformats.org/officeDocument/2006/relationships/image" Target="../media/image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85" y="980728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653061" y="2564904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Spořilov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3875" indent="-1793875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JAZYK_8_7. MUST – MUSTN‘T, QUESTION, ANSWER</a:t>
            </a:r>
          </a:p>
          <a:p>
            <a:pPr>
              <a:tabLst>
                <a:tab pos="1798638" algn="l"/>
              </a:tabLst>
            </a:pPr>
            <a:r>
              <a:rPr lang="cs-CZ" dirty="0" smtClean="0"/>
              <a:t>Téma</a:t>
            </a:r>
            <a:r>
              <a:rPr lang="cs-CZ" dirty="0" smtClean="0"/>
              <a:t>:	</a:t>
            </a:r>
            <a:r>
              <a:rPr lang="cs-CZ" dirty="0" err="1" smtClean="0"/>
              <a:t>Must</a:t>
            </a:r>
            <a:r>
              <a:rPr lang="cs-CZ" dirty="0" smtClean="0"/>
              <a:t> – </a:t>
            </a:r>
            <a:r>
              <a:rPr lang="cs-CZ" dirty="0" err="1" smtClean="0"/>
              <a:t>mustn‘t</a:t>
            </a:r>
            <a:r>
              <a:rPr lang="cs-CZ" dirty="0" smtClean="0"/>
              <a:t>, </a:t>
            </a:r>
            <a:r>
              <a:rPr lang="cs-CZ" dirty="0" err="1" smtClean="0"/>
              <a:t>question</a:t>
            </a:r>
            <a:r>
              <a:rPr lang="cs-CZ" dirty="0" smtClean="0"/>
              <a:t>, </a:t>
            </a:r>
            <a:r>
              <a:rPr lang="cs-CZ" dirty="0" err="1" smtClean="0"/>
              <a:t>answer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</a:t>
            </a:r>
            <a:r>
              <a:rPr lang="cs-CZ" dirty="0" smtClean="0"/>
              <a:t>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6785" y="4480965"/>
            <a:ext cx="784887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Následující materiál slouží k seznámení s užitím slovesa </a:t>
            </a:r>
            <a:r>
              <a:rPr lang="cs-CZ" dirty="0" err="1" smtClean="0"/>
              <a:t>must</a:t>
            </a:r>
            <a:r>
              <a:rPr lang="cs-CZ" dirty="0" smtClean="0"/>
              <a:t> a jeho záporného tvaru. Lze využít jako výkladový materiál nebo k opakování. Pozornost je zaměřena na slovní zásobu, slovosled v různých typech vět obsahující sloveso </a:t>
            </a:r>
            <a:r>
              <a:rPr lang="cs-CZ" dirty="0" err="1" smtClean="0"/>
              <a:t>must</a:t>
            </a:r>
            <a:r>
              <a:rPr lang="cs-CZ" dirty="0" smtClean="0"/>
              <a:t> a aktivizaci žáka.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7096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Must</a:t>
            </a:r>
            <a:r>
              <a:rPr lang="cs-CZ" dirty="0" smtClean="0"/>
              <a:t> – </a:t>
            </a:r>
            <a:r>
              <a:rPr lang="cs-CZ" dirty="0" err="1" smtClean="0"/>
              <a:t>mustn‘t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Modal</a:t>
            </a:r>
            <a:r>
              <a:rPr lang="cs-CZ" dirty="0" smtClean="0"/>
              <a:t> verb </a:t>
            </a:r>
            <a:r>
              <a:rPr lang="cs-CZ" dirty="0" err="1" smtClean="0"/>
              <a:t>must</a:t>
            </a:r>
            <a:r>
              <a:rPr lang="cs-CZ" dirty="0" smtClean="0"/>
              <a:t>/</a:t>
            </a:r>
            <a:r>
              <a:rPr lang="cs-CZ" dirty="0" err="1" smtClean="0"/>
              <a:t>mustn‘t</a:t>
            </a:r>
            <a:r>
              <a:rPr lang="cs-CZ" dirty="0" smtClean="0"/>
              <a:t>, </a:t>
            </a:r>
            <a:r>
              <a:rPr lang="cs-CZ" dirty="0" err="1" smtClean="0"/>
              <a:t>question</a:t>
            </a:r>
            <a:r>
              <a:rPr lang="cs-CZ" dirty="0" smtClean="0"/>
              <a:t>, </a:t>
            </a:r>
            <a:r>
              <a:rPr lang="cs-CZ" dirty="0" err="1" smtClean="0"/>
              <a:t>answer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67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7" y="260648"/>
            <a:ext cx="6965245" cy="1202485"/>
          </a:xfrm>
        </p:spPr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08650" y="855535"/>
            <a:ext cx="1080120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spát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79179" y="1440555"/>
            <a:ext cx="1008755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sleep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8628" y="1468763"/>
            <a:ext cx="132421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zápalky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4428" y="2019904"/>
            <a:ext cx="1451644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matches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988" y="1686297"/>
            <a:ext cx="1475184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nemocný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56321" y="2252766"/>
            <a:ext cx="963851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ill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73051" y="1922973"/>
            <a:ext cx="108012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běhat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113111" y="2487013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run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701234"/>
            <a:ext cx="108012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stát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05981" y="4293790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stand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66955" y="3063509"/>
            <a:ext cx="132072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ublížit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07556" y="3635622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hurt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78392" y="2948678"/>
            <a:ext cx="108012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pít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20172" y="3566184"/>
            <a:ext cx="83834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drink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58957" y="4181085"/>
            <a:ext cx="1198034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zůstat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03667" y="4689375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stay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67834" y="5151040"/>
            <a:ext cx="1391466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vstávat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95011" y="5789225"/>
            <a:ext cx="130206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wake</a:t>
            </a:r>
            <a:r>
              <a:rPr lang="cs-CZ" sz="2400" b="1" dirty="0" smtClean="0"/>
              <a:t> up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87255" y="4524622"/>
            <a:ext cx="108012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jíst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00190" y="5114491"/>
            <a:ext cx="867185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eat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32991" y="5190747"/>
            <a:ext cx="1080120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kouřit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77854" y="5789226"/>
            <a:ext cx="1080120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smoke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001945" y="2252765"/>
            <a:ext cx="937391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vzít</a:t>
            </a:r>
            <a:endParaRPr lang="cs-CZ" sz="2400" b="1" dirty="0"/>
          </a:p>
        </p:txBody>
      </p:sp>
      <p:sp>
        <p:nvSpPr>
          <p:cNvPr id="56" name="Obdélník 55"/>
          <p:cNvSpPr/>
          <p:nvPr/>
        </p:nvSpPr>
        <p:spPr>
          <a:xfrm>
            <a:off x="4575666" y="3417862"/>
            <a:ext cx="937391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čistit</a:t>
            </a:r>
            <a:endParaRPr lang="cs-CZ" sz="2400" b="1" dirty="0"/>
          </a:p>
        </p:txBody>
      </p:sp>
      <p:sp>
        <p:nvSpPr>
          <p:cNvPr id="58" name="Obdélník 57"/>
          <p:cNvSpPr/>
          <p:nvPr/>
        </p:nvSpPr>
        <p:spPr>
          <a:xfrm>
            <a:off x="6477854" y="716350"/>
            <a:ext cx="1080120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u</a:t>
            </a:r>
            <a:r>
              <a:rPr lang="cs-CZ" sz="2400" b="1" dirty="0" smtClean="0"/>
              <a:t>čit se</a:t>
            </a:r>
            <a:endParaRPr lang="cs-CZ" sz="2400" b="1" dirty="0"/>
          </a:p>
        </p:txBody>
      </p:sp>
      <p:sp>
        <p:nvSpPr>
          <p:cNvPr id="60" name="Obdélník 59"/>
          <p:cNvSpPr/>
          <p:nvPr/>
        </p:nvSpPr>
        <p:spPr>
          <a:xfrm>
            <a:off x="4582834" y="4883659"/>
            <a:ext cx="937391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stlát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176363" y="2806381"/>
            <a:ext cx="1008755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take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445190" y="5421579"/>
            <a:ext cx="1270044" cy="830997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m</a:t>
            </a:r>
            <a:r>
              <a:rPr lang="cs-CZ" sz="2400" b="1" dirty="0" smtClean="0"/>
              <a:t>ake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bed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846493" y="4027380"/>
            <a:ext cx="1008755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clean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34972" y="1255718"/>
            <a:ext cx="1008755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learn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1117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5" grpId="0" animBg="1"/>
      <p:bldP spid="17" grpId="0" animBg="1"/>
      <p:bldP spid="19" grpId="0" animBg="1"/>
      <p:bldP spid="21" grpId="0" animBg="1"/>
      <p:bldP spid="23" grpId="0" animBg="1"/>
      <p:bldP spid="25" grpId="0" animBg="1"/>
      <p:bldP spid="27" grpId="0" animBg="1"/>
      <p:bldP spid="29" grpId="0" animBg="1"/>
      <p:bldP spid="31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187624" y="559926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 obě slovesa tedy platí         </a:t>
            </a:r>
            <a:r>
              <a:rPr lang="cs-CZ" sz="2400" i="1" dirty="0" smtClean="0"/>
              <a:t>   /</a:t>
            </a:r>
            <a:r>
              <a:rPr lang="cs-CZ" sz="2400" dirty="0" smtClean="0"/>
              <a:t>		pravidla.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Modální sloveso </a:t>
            </a:r>
            <a:r>
              <a:rPr lang="cs-CZ" b="1" dirty="0" smtClean="0"/>
              <a:t>MUST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28" y="1819267"/>
            <a:ext cx="727278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b="1" u="sng" dirty="0" smtClean="0"/>
              <a:t>muset</a:t>
            </a:r>
            <a:r>
              <a:rPr lang="cs-CZ" sz="2400" dirty="0" smtClean="0"/>
              <a:t> – příkazy, zákazy, důrazné rady</a:t>
            </a:r>
          </a:p>
          <a:p>
            <a:endParaRPr lang="cs-CZ" sz="1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 časování </a:t>
            </a:r>
            <a:r>
              <a:rPr lang="cs-CZ" sz="2400" u="sng" dirty="0" smtClean="0"/>
              <a:t>nemění</a:t>
            </a:r>
            <a:r>
              <a:rPr lang="cs-CZ" sz="2400" dirty="0" smtClean="0"/>
              <a:t> tvar (</a:t>
            </a:r>
            <a:r>
              <a:rPr lang="cs-CZ" sz="2400" i="1" dirty="0" smtClean="0"/>
              <a:t>I </a:t>
            </a:r>
            <a:r>
              <a:rPr lang="en-US" sz="2400" i="1" dirty="0" smtClean="0"/>
              <a:t>must, you must, he must</a:t>
            </a:r>
            <a:r>
              <a:rPr lang="cs-CZ" sz="2400" dirty="0" smtClean="0"/>
              <a:t>)</a:t>
            </a:r>
          </a:p>
          <a:p>
            <a:endParaRPr lang="cs-CZ" sz="1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ve větě za ním </a:t>
            </a:r>
            <a:r>
              <a:rPr lang="cs-CZ" sz="2400" u="sng" dirty="0" smtClean="0"/>
              <a:t>vždy</a:t>
            </a:r>
            <a:r>
              <a:rPr lang="cs-CZ" sz="2400" dirty="0" smtClean="0"/>
              <a:t> následuje </a:t>
            </a:r>
            <a:r>
              <a:rPr lang="cs-CZ" sz="2400" u="sng" dirty="0" smtClean="0"/>
              <a:t>sloveso v základním tvaru</a:t>
            </a:r>
            <a:r>
              <a:rPr lang="cs-CZ" sz="2400" dirty="0" smtClean="0"/>
              <a:t> (Př.: </a:t>
            </a:r>
            <a:r>
              <a:rPr lang="cs-CZ" sz="2400" i="1" dirty="0" smtClean="0"/>
              <a:t>Musím jí</a:t>
            </a:r>
            <a:r>
              <a:rPr lang="cs-CZ" sz="2400" i="1" dirty="0" smtClean="0">
                <a:solidFill>
                  <a:srgbClr val="FF0000"/>
                </a:solidFill>
              </a:rPr>
              <a:t>t</a:t>
            </a:r>
            <a:r>
              <a:rPr lang="cs-CZ" sz="2400" i="1" dirty="0" smtClean="0"/>
              <a:t>. → I </a:t>
            </a:r>
            <a:r>
              <a:rPr lang="en-US" sz="2400" i="1" dirty="0" smtClean="0"/>
              <a:t>must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to</a:t>
            </a:r>
            <a:r>
              <a:rPr lang="cs-CZ" sz="2400" i="1" dirty="0" smtClean="0"/>
              <a:t> go</a:t>
            </a:r>
            <a:r>
              <a:rPr lang="cs-CZ" sz="2400" dirty="0" smtClean="0"/>
              <a:t>.)</a:t>
            </a:r>
          </a:p>
          <a:p>
            <a:endParaRPr lang="cs-CZ" sz="2400" dirty="0" smtClean="0"/>
          </a:p>
          <a:p>
            <a:endParaRPr lang="cs-CZ" sz="1600" dirty="0" smtClean="0"/>
          </a:p>
          <a:p>
            <a:endParaRPr lang="cs-CZ" sz="1100" dirty="0" smtClean="0"/>
          </a:p>
          <a:p>
            <a:r>
              <a:rPr lang="cs-CZ" sz="2400" dirty="0" smtClean="0"/>
              <a:t>       Již známe druhé modální sloveso. Které bylo první?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53000" y="3343431"/>
            <a:ext cx="288032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5353000" y="3343431"/>
            <a:ext cx="288032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2" descr="C:\Users\Uzivatelka\AppData\Local\Microsoft\Windows\Temporary Internet Files\Content.IE5\NOAB392S\MC900295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200000">
            <a:off x="857873" y="4158040"/>
            <a:ext cx="824361" cy="74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2843808" y="4820383"/>
            <a:ext cx="1296144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CAN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9869" y="5599260"/>
            <a:ext cx="1017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stejná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51009" y="5599259"/>
            <a:ext cx="657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jiná</a:t>
            </a:r>
            <a:endParaRPr lang="cs-CZ" sz="2400" i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279188" y="4823505"/>
            <a:ext cx="2151296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m</a:t>
            </a:r>
            <a:r>
              <a:rPr lang="cs-CZ" sz="2800" b="1" dirty="0" smtClean="0"/>
              <a:t>oci, smět</a:t>
            </a:r>
            <a:endParaRPr lang="cs-CZ" sz="2800" b="1" dirty="0"/>
          </a:p>
        </p:txBody>
      </p:sp>
      <p:sp>
        <p:nvSpPr>
          <p:cNvPr id="13" name="Vodorovný svitek 12"/>
          <p:cNvSpPr/>
          <p:nvPr/>
        </p:nvSpPr>
        <p:spPr>
          <a:xfrm>
            <a:off x="2170154" y="3717032"/>
            <a:ext cx="4803692" cy="5760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PODMĚT + MUST + SLOVESO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4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8" y="548680"/>
            <a:ext cx="6965245" cy="1202485"/>
          </a:xfrm>
        </p:spPr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938882" y="2348880"/>
            <a:ext cx="3024336" cy="720080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Musíš hrát fotbal.</a:t>
            </a:r>
            <a:endParaRPr lang="cs-CZ" sz="2400" dirty="0"/>
          </a:p>
        </p:txBody>
      </p:sp>
      <p:sp>
        <p:nvSpPr>
          <p:cNvPr id="6" name="Plaketa 5"/>
          <p:cNvSpPr/>
          <p:nvPr/>
        </p:nvSpPr>
        <p:spPr>
          <a:xfrm>
            <a:off x="4107234" y="2348880"/>
            <a:ext cx="4176464" cy="720080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err="1" smtClean="0"/>
              <a:t>must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play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Plaketa 6"/>
          <p:cNvSpPr/>
          <p:nvPr/>
        </p:nvSpPr>
        <p:spPr>
          <a:xfrm>
            <a:off x="926703" y="3284984"/>
            <a:ext cx="3036513" cy="720080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Judy musí brát léky.</a:t>
            </a:r>
            <a:endParaRPr lang="cs-CZ" sz="2400" dirty="0"/>
          </a:p>
        </p:txBody>
      </p:sp>
      <p:sp>
        <p:nvSpPr>
          <p:cNvPr id="8" name="Plaketa 7"/>
          <p:cNvSpPr/>
          <p:nvPr/>
        </p:nvSpPr>
        <p:spPr>
          <a:xfrm>
            <a:off x="4107234" y="3284984"/>
            <a:ext cx="4176464" cy="720080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Judy </a:t>
            </a:r>
            <a:r>
              <a:rPr lang="cs-CZ" sz="2400" b="1" dirty="0" err="1" smtClean="0"/>
              <a:t>must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medicine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Plaketa 8"/>
          <p:cNvSpPr/>
          <p:nvPr/>
        </p:nvSpPr>
        <p:spPr>
          <a:xfrm>
            <a:off x="926705" y="4221088"/>
            <a:ext cx="3036513" cy="720080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Děti musí jíst ovoce.</a:t>
            </a:r>
            <a:endParaRPr lang="cs-CZ" sz="2400" dirty="0"/>
          </a:p>
        </p:txBody>
      </p:sp>
      <p:sp>
        <p:nvSpPr>
          <p:cNvPr id="10" name="Plaketa 9"/>
          <p:cNvSpPr/>
          <p:nvPr/>
        </p:nvSpPr>
        <p:spPr>
          <a:xfrm>
            <a:off x="938882" y="5157192"/>
            <a:ext cx="3036513" cy="720080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Musím jít spát.</a:t>
            </a:r>
            <a:endParaRPr lang="cs-CZ" sz="2400" dirty="0"/>
          </a:p>
        </p:txBody>
      </p:sp>
      <p:sp>
        <p:nvSpPr>
          <p:cNvPr id="11" name="Plaketa 10"/>
          <p:cNvSpPr/>
          <p:nvPr/>
        </p:nvSpPr>
        <p:spPr>
          <a:xfrm>
            <a:off x="4107233" y="4221088"/>
            <a:ext cx="4176464" cy="720080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Children</a:t>
            </a:r>
            <a:r>
              <a:rPr lang="cs-CZ" sz="2400" dirty="0" smtClean="0"/>
              <a:t> </a:t>
            </a:r>
            <a:r>
              <a:rPr lang="cs-CZ" sz="2400" b="1" dirty="0" err="1" smtClean="0"/>
              <a:t>must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fruit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Plaketa 11"/>
          <p:cNvSpPr/>
          <p:nvPr/>
        </p:nvSpPr>
        <p:spPr>
          <a:xfrm>
            <a:off x="4107234" y="5157192"/>
            <a:ext cx="4176464" cy="720080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b="1" dirty="0" err="1" smtClean="0"/>
              <a:t>must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go</a:t>
            </a:r>
            <a:r>
              <a:rPr lang="cs-CZ" sz="2400" dirty="0" smtClean="0"/>
              <a:t> to </a:t>
            </a:r>
            <a:r>
              <a:rPr lang="cs-CZ" sz="2400" dirty="0" err="1" smtClean="0"/>
              <a:t>sleep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Vodorovný svitek 12"/>
          <p:cNvSpPr/>
          <p:nvPr/>
        </p:nvSpPr>
        <p:spPr>
          <a:xfrm>
            <a:off x="2170154" y="1484784"/>
            <a:ext cx="4803692" cy="5760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PODMĚT + MUST + SLOVESO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07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8" y="458801"/>
            <a:ext cx="6965245" cy="1202485"/>
          </a:xfrm>
        </p:spPr>
        <p:txBody>
          <a:bodyPr/>
          <a:lstStyle/>
          <a:p>
            <a:r>
              <a:rPr lang="cs-CZ" dirty="0" smtClean="0"/>
              <a:t>Negative</a:t>
            </a:r>
            <a:endParaRPr lang="cs-CZ" dirty="0"/>
          </a:p>
        </p:txBody>
      </p:sp>
      <p:pic>
        <p:nvPicPr>
          <p:cNvPr id="3074" name="Picture 2" descr="C:\Users\Uzivatelka\AppData\Local\Microsoft\Windows\Temporary Internet Files\Content.IE5\NOAB392S\MC900150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734" y="3721224"/>
            <a:ext cx="1516360" cy="151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se zakulaceným příčným rohem 2"/>
          <p:cNvSpPr/>
          <p:nvPr/>
        </p:nvSpPr>
        <p:spPr>
          <a:xfrm>
            <a:off x="1701187" y="1628800"/>
            <a:ext cx="2952328" cy="720080"/>
          </a:xfrm>
          <a:prstGeom prst="round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m</a:t>
            </a:r>
            <a:r>
              <a:rPr lang="cs-CZ" sz="2800" dirty="0" err="1" smtClean="0"/>
              <a:t>ust</a:t>
            </a:r>
            <a:r>
              <a:rPr lang="cs-CZ" sz="2800" dirty="0" smtClean="0"/>
              <a:t> = muset</a:t>
            </a:r>
            <a:endParaRPr lang="cs-CZ" sz="2800" dirty="0"/>
          </a:p>
        </p:txBody>
      </p:sp>
      <p:sp>
        <p:nvSpPr>
          <p:cNvPr id="4" name="Plus 3"/>
          <p:cNvSpPr/>
          <p:nvPr/>
        </p:nvSpPr>
        <p:spPr>
          <a:xfrm>
            <a:off x="971600" y="1772816"/>
            <a:ext cx="576064" cy="576064"/>
          </a:xfrm>
          <a:prstGeom prst="mathPlus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950753" y="2671906"/>
            <a:ext cx="576064" cy="552735"/>
          </a:xfrm>
          <a:prstGeom prst="mathMin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1701187" y="2588233"/>
            <a:ext cx="6383362" cy="720080"/>
          </a:xfrm>
          <a:prstGeom prst="round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m</a:t>
            </a:r>
            <a:r>
              <a:rPr lang="cs-CZ" sz="2800" dirty="0" err="1" smtClean="0"/>
              <a:t>ust</a:t>
            </a:r>
            <a:r>
              <a:rPr lang="cs-CZ" sz="2800" dirty="0" smtClean="0"/>
              <a:t> + not → </a:t>
            </a:r>
            <a:r>
              <a:rPr lang="cs-CZ" sz="3600" b="1" dirty="0" err="1" smtClean="0">
                <a:solidFill>
                  <a:srgbClr val="FF0000"/>
                </a:solidFill>
              </a:rPr>
              <a:t>mustn‘t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=</a:t>
            </a:r>
            <a:r>
              <a:rPr lang="cs-CZ" sz="3600" dirty="0" smtClean="0">
                <a:solidFill>
                  <a:srgbClr val="FF0000"/>
                </a:solidFill>
              </a:rPr>
              <a:t> NESMĚT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932040" y="1628800"/>
            <a:ext cx="3143002" cy="720080"/>
          </a:xfrm>
          <a:prstGeom prst="round2Diag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Musíš</a:t>
            </a:r>
            <a:r>
              <a:rPr lang="cs-CZ" sz="2400" dirty="0" smtClean="0"/>
              <a:t> hrát fotbal.</a:t>
            </a:r>
          </a:p>
          <a:p>
            <a:pPr algn="ctr"/>
            <a:r>
              <a:rPr lang="en-US" sz="2400" dirty="0" smtClean="0"/>
              <a:t>You </a:t>
            </a:r>
            <a:r>
              <a:rPr lang="en-US" sz="2400" b="1" dirty="0" smtClean="0"/>
              <a:t>must</a:t>
            </a:r>
            <a:r>
              <a:rPr lang="en-US" sz="2400" dirty="0" smtClean="0"/>
              <a:t> play football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1702064" y="3721224"/>
            <a:ext cx="4248472" cy="720080"/>
          </a:xfrm>
          <a:prstGeom prst="round2Diag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Nesmíš</a:t>
            </a:r>
            <a:r>
              <a:rPr lang="cs-CZ" sz="2400" b="1" dirty="0" smtClean="0"/>
              <a:t> </a:t>
            </a:r>
            <a:r>
              <a:rPr lang="cs-CZ" sz="2400" dirty="0" smtClean="0"/>
              <a:t>si hrát se zápalkami.</a:t>
            </a: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1711571" y="4517504"/>
            <a:ext cx="4248472" cy="720080"/>
          </a:xfrm>
          <a:prstGeom prst="round2Diag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You </a:t>
            </a:r>
            <a:r>
              <a:rPr lang="en-US" sz="2400" b="1" u="sng" dirty="0" smtClean="0"/>
              <a:t>mustn‘t</a:t>
            </a:r>
            <a:r>
              <a:rPr lang="en-US" sz="2400" dirty="0" smtClean="0"/>
              <a:t> play with matches.</a:t>
            </a:r>
          </a:p>
        </p:txBody>
      </p:sp>
      <p:sp>
        <p:nvSpPr>
          <p:cNvPr id="12" name="Vodorovný svitek 11"/>
          <p:cNvSpPr/>
          <p:nvPr/>
        </p:nvSpPr>
        <p:spPr>
          <a:xfrm>
            <a:off x="1711571" y="5445224"/>
            <a:ext cx="4803692" cy="57606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PODMĚT + MUSTN‘T + SLOVESO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34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ka\AppData\Local\Microsoft\Windows\Temporary Internet Files\Content.IE5\GRWWUPS6\MC900355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48880"/>
            <a:ext cx="3501201" cy="269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láček 25"/>
          <p:cNvSpPr/>
          <p:nvPr/>
        </p:nvSpPr>
        <p:spPr>
          <a:xfrm flipH="1">
            <a:off x="2425921" y="1196753"/>
            <a:ext cx="1680006" cy="1241670"/>
          </a:xfrm>
          <a:prstGeom prst="cloudCallout">
            <a:avLst>
              <a:gd name="adj1" fmla="val -68656"/>
              <a:gd name="adj2" fmla="val 7767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áček 23"/>
          <p:cNvSpPr/>
          <p:nvPr/>
        </p:nvSpPr>
        <p:spPr>
          <a:xfrm flipH="1">
            <a:off x="758592" y="4201786"/>
            <a:ext cx="1788155" cy="1095199"/>
          </a:xfrm>
          <a:prstGeom prst="cloudCallout">
            <a:avLst>
              <a:gd name="adj1" fmla="val -95161"/>
              <a:gd name="adj2" fmla="val -4421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5717836" y="4456914"/>
            <a:ext cx="2584232" cy="1800200"/>
          </a:xfrm>
          <a:prstGeom prst="cloudCallout">
            <a:avLst>
              <a:gd name="adj1" fmla="val -34821"/>
              <a:gd name="adj2" fmla="val -7453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6253868" y="3010788"/>
            <a:ext cx="2088232" cy="1354316"/>
          </a:xfrm>
          <a:prstGeom prst="cloudCallout">
            <a:avLst>
              <a:gd name="adj1" fmla="val -62502"/>
              <a:gd name="adj2" fmla="val -2381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46913"/>
            <a:ext cx="7586524" cy="1202485"/>
          </a:xfrm>
        </p:spPr>
        <p:txBody>
          <a:bodyPr>
            <a:normAutofit/>
          </a:bodyPr>
          <a:lstStyle/>
          <a:p>
            <a:r>
              <a:rPr lang="en-US" sz="3600" dirty="0" smtClean="0"/>
              <a:t>Say what do you must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mustn‘t</a:t>
            </a:r>
            <a:r>
              <a:rPr lang="en-US" sz="3600" dirty="0" smtClean="0"/>
              <a:t> do.</a:t>
            </a:r>
            <a:endParaRPr lang="en-US" sz="3600" dirty="0"/>
          </a:p>
        </p:txBody>
      </p:sp>
      <p:pic>
        <p:nvPicPr>
          <p:cNvPr id="1027" name="Picture 3" descr="C:\Users\Uzivatelka\AppData\Local\Microsoft\Windows\Temporary Internet Files\Content.IE5\U5O5I8CS\MC900090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50613" y="4341224"/>
            <a:ext cx="1204111" cy="816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1597665" y="5144089"/>
            <a:ext cx="1656513" cy="1113025"/>
          </a:xfrm>
          <a:prstGeom prst="cloudCallout">
            <a:avLst>
              <a:gd name="adj1" fmla="val 71322"/>
              <a:gd name="adj2" fmla="val -9856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4139952" y="1147891"/>
            <a:ext cx="1632258" cy="1339393"/>
          </a:xfrm>
          <a:prstGeom prst="cloudCallout">
            <a:avLst>
              <a:gd name="adj1" fmla="val 43437"/>
              <a:gd name="adj2" fmla="val 7127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Uzivatelka\AppData\Local\Microsoft\Windows\Temporary Internet Files\Content.IE5\U5O5I8CS\MC9002991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588" y="1347153"/>
            <a:ext cx="643280" cy="95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12678" y="150327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Lucida Calligraphy" panose="03010101010101010101" pitchFamily="66" charset="0"/>
              </a:rPr>
              <a:t>learn</a:t>
            </a:r>
            <a:endParaRPr lang="cs-CZ" dirty="0">
              <a:latin typeface="Lucida Calligraphy" panose="03010101010101010101" pitchFamily="66" charset="0"/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5677804" y="1412776"/>
            <a:ext cx="2664296" cy="1539940"/>
          </a:xfrm>
          <a:prstGeom prst="cloudCallout">
            <a:avLst>
              <a:gd name="adj1" fmla="val -48453"/>
              <a:gd name="adj2" fmla="val 63616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Uzivatelka\AppData\Local\Microsoft\Windows\Temporary Internet Files\Content.IE5\NOAB392S\MC9004300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931" y="1516912"/>
            <a:ext cx="1431285" cy="127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 flipH="1">
            <a:off x="755576" y="2175598"/>
            <a:ext cx="2592288" cy="2033038"/>
          </a:xfrm>
          <a:prstGeom prst="cloudCallout">
            <a:avLst>
              <a:gd name="adj1" fmla="val -79825"/>
              <a:gd name="adj2" fmla="val -8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Uzivatelka\AppData\Local\Microsoft\Windows\Temporary Internet Files\Content.IE5\EE7O785L\MC9003329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07" y="2237145"/>
            <a:ext cx="1440226" cy="154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ka\AppData\Local\Microsoft\Windows\Temporary Internet Files\Content.IE5\Z793PI9C\MC9003983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69820" y="4684321"/>
            <a:ext cx="1242105" cy="122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ivatelka\AppData\Local\Microsoft\Windows\Temporary Internet Files\Content.IE5\AAZ3FUVW\MC9003349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135" y="4600930"/>
            <a:ext cx="1009498" cy="85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láček 20"/>
          <p:cNvSpPr/>
          <p:nvPr/>
        </p:nvSpPr>
        <p:spPr>
          <a:xfrm flipH="1">
            <a:off x="3239238" y="4777178"/>
            <a:ext cx="2348929" cy="1436110"/>
          </a:xfrm>
          <a:prstGeom prst="cloudCallout">
            <a:avLst>
              <a:gd name="adj1" fmla="val -37076"/>
              <a:gd name="adj2" fmla="val -8555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 descr="C:\Users\Uzivatelka\AppData\Local\Microsoft\Windows\Temporary Internet Files\Content.IE5\EE7O785L\MC9003974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34315"/>
            <a:ext cx="1851789" cy="99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ivatelka\AppData\Local\Microsoft\Windows\Temporary Internet Files\Content.IE5\U6RAXS8L\MC90029095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573" y="5296985"/>
            <a:ext cx="914696" cy="85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ivatelka\AppData\Local\Microsoft\Windows\Temporary Internet Files\Content.IE5\NOAB392S\MC900150459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112" y="3192117"/>
            <a:ext cx="1031441" cy="1031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ivatelka\AppData\Local\Microsoft\Windows\Temporary Internet Files\Content.IE5\GRWWUPS6\MC900441714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260" y="1196753"/>
            <a:ext cx="1080107" cy="108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45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8531" y="267069"/>
            <a:ext cx="6965245" cy="120248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Question</a:t>
            </a:r>
            <a:endParaRPr lang="cs-CZ" sz="4000" dirty="0"/>
          </a:p>
        </p:txBody>
      </p:sp>
      <p:sp>
        <p:nvSpPr>
          <p:cNvPr id="3" name="Vodorovný svitek 2"/>
          <p:cNvSpPr/>
          <p:nvPr/>
        </p:nvSpPr>
        <p:spPr>
          <a:xfrm>
            <a:off x="2087236" y="1540547"/>
            <a:ext cx="4803692" cy="576064"/>
          </a:xfrm>
          <a:prstGeom prst="horizontalScroll">
            <a:avLst/>
          </a:prstGeom>
          <a:ln>
            <a:solidFill>
              <a:schemeClr val="tx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PODMĚT + MUST + SLOVESO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3100" y="1150593"/>
            <a:ext cx="3625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Oznamovací kladná věta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83940" y="115059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(Př.: </a:t>
            </a:r>
            <a:r>
              <a:rPr lang="cs-CZ" sz="2400" i="1" dirty="0" err="1" smtClean="0">
                <a:solidFill>
                  <a:srgbClr val="C00000"/>
                </a:solidFill>
              </a:rPr>
              <a:t>People</a:t>
            </a:r>
            <a:r>
              <a:rPr lang="cs-CZ" sz="2400" i="1" dirty="0" smtClean="0">
                <a:solidFill>
                  <a:srgbClr val="C00000"/>
                </a:solidFill>
              </a:rPr>
              <a:t> </a:t>
            </a:r>
            <a:r>
              <a:rPr lang="cs-CZ" sz="2400" i="1" dirty="0" err="1" smtClean="0">
                <a:solidFill>
                  <a:srgbClr val="C00000"/>
                </a:solidFill>
              </a:rPr>
              <a:t>must</a:t>
            </a:r>
            <a:r>
              <a:rPr lang="cs-CZ" sz="2400" i="1" dirty="0" smtClean="0">
                <a:solidFill>
                  <a:srgbClr val="C00000"/>
                </a:solidFill>
              </a:rPr>
              <a:t> drink </a:t>
            </a:r>
            <a:r>
              <a:rPr lang="cs-CZ" sz="2400" i="1" dirty="0" err="1" smtClean="0">
                <a:solidFill>
                  <a:srgbClr val="C00000"/>
                </a:solidFill>
              </a:rPr>
              <a:t>water</a:t>
            </a:r>
            <a:r>
              <a:rPr lang="cs-CZ" sz="2400" i="1" dirty="0" smtClean="0">
                <a:solidFill>
                  <a:srgbClr val="C00000"/>
                </a:solidFill>
              </a:rPr>
              <a:t>.</a:t>
            </a:r>
            <a:r>
              <a:rPr lang="cs-CZ" sz="2400" i="1" dirty="0" smtClean="0"/>
              <a:t>)</a:t>
            </a:r>
            <a:endParaRPr lang="cs-CZ" sz="2400" i="1" dirty="0"/>
          </a:p>
        </p:txBody>
      </p:sp>
      <p:sp>
        <p:nvSpPr>
          <p:cNvPr id="6" name="Vodorovný svitek 5"/>
          <p:cNvSpPr/>
          <p:nvPr/>
        </p:nvSpPr>
        <p:spPr>
          <a:xfrm>
            <a:off x="2073345" y="2764275"/>
            <a:ext cx="4803692" cy="5760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MUST + PODMĚT + SLOVESO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3100" y="240762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Otázka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167356" y="1972595"/>
            <a:ext cx="1016584" cy="7825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023340" y="1972595"/>
            <a:ext cx="1465742" cy="7825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759644" y="2002509"/>
            <a:ext cx="0" cy="7526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4" name="Plaketa 33"/>
          <p:cNvSpPr/>
          <p:nvPr/>
        </p:nvSpPr>
        <p:spPr>
          <a:xfrm>
            <a:off x="863100" y="4456138"/>
            <a:ext cx="4500988" cy="426288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Judy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take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medicine</a:t>
            </a:r>
            <a:r>
              <a:rPr lang="cs-CZ" sz="2400" dirty="0" smtClean="0">
                <a:solidFill>
                  <a:schemeClr val="tx1"/>
                </a:solidFill>
              </a:rPr>
              <a:t>. (+)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863100" y="5327795"/>
            <a:ext cx="4176464" cy="426288"/>
          </a:xfrm>
          <a:prstGeom prst="plaqu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Children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fruit</a:t>
            </a:r>
            <a:r>
              <a:rPr lang="cs-CZ" sz="2400" dirty="0" smtClean="0">
                <a:solidFill>
                  <a:schemeClr val="tx1"/>
                </a:solidFill>
              </a:rPr>
              <a:t>. (+)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53553" y="3357290"/>
            <a:ext cx="6308035" cy="461665"/>
          </a:xfrm>
          <a:prstGeom prst="rect">
            <a:avLst/>
          </a:prstGeom>
          <a:noFill/>
          <a:ln>
            <a:noFill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Odpověď</a:t>
            </a:r>
            <a:r>
              <a:rPr lang="cs-CZ" sz="2400" dirty="0" smtClean="0">
                <a:solidFill>
                  <a:schemeClr val="tx1"/>
                </a:solidFill>
              </a:rPr>
              <a:t> má slovosled </a:t>
            </a:r>
            <a:r>
              <a:rPr lang="cs-CZ" sz="2400" u="sng" dirty="0" smtClean="0">
                <a:solidFill>
                  <a:schemeClr val="accent4"/>
                </a:solidFill>
              </a:rPr>
              <a:t>oznamovací kladné věty</a:t>
            </a:r>
            <a:r>
              <a:rPr lang="cs-CZ" sz="2400" dirty="0" smtClean="0">
                <a:solidFill>
                  <a:schemeClr val="accent4"/>
                </a:solidFill>
              </a:rPr>
              <a:t>.</a:t>
            </a:r>
            <a:endParaRPr lang="cs-CZ" sz="2400" dirty="0">
              <a:solidFill>
                <a:schemeClr val="accent4"/>
              </a:solidFill>
            </a:endParaRPr>
          </a:p>
        </p:txBody>
      </p:sp>
      <p:sp>
        <p:nvSpPr>
          <p:cNvPr id="38" name="Zahnutá šipka doprava 37"/>
          <p:cNvSpPr/>
          <p:nvPr/>
        </p:nvSpPr>
        <p:spPr>
          <a:xfrm rot="10800000">
            <a:off x="7167755" y="1507552"/>
            <a:ext cx="921432" cy="2261804"/>
          </a:xfrm>
          <a:prstGeom prst="curved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66987" y="4031652"/>
            <a:ext cx="5581108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Utvoř z těchto vět otázky a odpověz na ně.</a:t>
            </a:r>
            <a:endParaRPr lang="cs-CZ" sz="2400" b="1" dirty="0"/>
          </a:p>
        </p:txBody>
      </p:sp>
      <p:sp>
        <p:nvSpPr>
          <p:cNvPr id="45" name="Plaketa 44"/>
          <p:cNvSpPr/>
          <p:nvPr/>
        </p:nvSpPr>
        <p:spPr>
          <a:xfrm>
            <a:off x="866987" y="4882426"/>
            <a:ext cx="4176464" cy="426288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Judy </a:t>
            </a:r>
            <a:r>
              <a:rPr lang="cs-CZ" sz="2400" dirty="0" err="1" smtClean="0">
                <a:solidFill>
                  <a:schemeClr val="bg1"/>
                </a:solidFill>
              </a:rPr>
              <a:t>take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medicine</a:t>
            </a:r>
            <a:r>
              <a:rPr lang="cs-CZ" sz="2400" dirty="0"/>
              <a:t>?</a:t>
            </a:r>
          </a:p>
        </p:txBody>
      </p:sp>
      <p:sp>
        <p:nvSpPr>
          <p:cNvPr id="46" name="Plaketa 45"/>
          <p:cNvSpPr/>
          <p:nvPr/>
        </p:nvSpPr>
        <p:spPr>
          <a:xfrm>
            <a:off x="5508104" y="4882426"/>
            <a:ext cx="2232248" cy="426288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Yes</a:t>
            </a:r>
            <a:r>
              <a:rPr lang="cs-CZ" sz="2400" dirty="0" smtClean="0"/>
              <a:t>,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7" name="Plaketa 46"/>
          <p:cNvSpPr/>
          <p:nvPr/>
        </p:nvSpPr>
        <p:spPr>
          <a:xfrm>
            <a:off x="866987" y="5779176"/>
            <a:ext cx="4176464" cy="426288"/>
          </a:xfrm>
          <a:prstGeom prst="plaqu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 </a:t>
            </a:r>
            <a:r>
              <a:rPr lang="cs-CZ" sz="2400" dirty="0" err="1" smtClean="0"/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fruit</a:t>
            </a:r>
            <a:r>
              <a:rPr lang="cs-CZ" sz="2400" dirty="0"/>
              <a:t>?</a:t>
            </a:r>
          </a:p>
        </p:txBody>
      </p:sp>
      <p:sp>
        <p:nvSpPr>
          <p:cNvPr id="48" name="Plaketa 47"/>
          <p:cNvSpPr/>
          <p:nvPr/>
        </p:nvSpPr>
        <p:spPr>
          <a:xfrm>
            <a:off x="5540651" y="5779176"/>
            <a:ext cx="2232248" cy="426288"/>
          </a:xfrm>
          <a:prstGeom prst="plaqu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Yes</a:t>
            </a:r>
            <a:r>
              <a:rPr lang="cs-CZ" sz="2400" dirty="0" smtClean="0"/>
              <a:t>,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must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719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  <p:bldP spid="7" grpId="0"/>
      <p:bldP spid="34" grpId="0" animBg="1"/>
      <p:bldP spid="35" grpId="0" animBg="1"/>
      <p:bldP spid="36" grpId="0"/>
      <p:bldP spid="38" grpId="0" animBg="1"/>
      <p:bldP spid="41" grpId="0"/>
      <p:bldP spid="45" grpId="0" animBg="1"/>
      <p:bldP spid="46" grpId="0" animBg="1"/>
      <p:bldP spid="47" grpId="0" animBg="1"/>
      <p:bldP spid="4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ka\AppData\Local\Microsoft\Windows\Temporary Internet Files\Content.IE5\NOAB392S\MC900360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963" y="1633481"/>
            <a:ext cx="1806380" cy="185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1009447" y="1558186"/>
            <a:ext cx="50937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11213" indent="-811213"/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Mom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: Jsi nemocný. Nesmíš běhat. Musíš zůstat v posteli.</a:t>
            </a:r>
          </a:p>
          <a:p>
            <a:pPr marL="811213" indent="-811213"/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Greg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: Musím?</a:t>
            </a:r>
          </a:p>
          <a:p>
            <a:pPr marL="811213" indent="-811213"/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Mom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: Ano, musíš.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42" name="Obláček 41"/>
          <p:cNvSpPr/>
          <p:nvPr/>
        </p:nvSpPr>
        <p:spPr>
          <a:xfrm>
            <a:off x="7108650" y="1340767"/>
            <a:ext cx="1517263" cy="1352663"/>
          </a:xfrm>
          <a:prstGeom prst="cloudCallout">
            <a:avLst>
              <a:gd name="adj1" fmla="val -46766"/>
              <a:gd name="adj2" fmla="val 4799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Uzivatelka\AppData\Local\Microsoft\Windows\Temporary Internet Files\Content.IE5\3T597R7B\MC900054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577" y="1419195"/>
            <a:ext cx="809798" cy="114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8" y="564183"/>
            <a:ext cx="6965245" cy="1202485"/>
          </a:xfrm>
        </p:spPr>
        <p:txBody>
          <a:bodyPr/>
          <a:lstStyle/>
          <a:p>
            <a:r>
              <a:rPr lang="en-US" dirty="0" smtClean="0"/>
              <a:t>Translate the dialogue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009446" y="3522563"/>
            <a:ext cx="509377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11213" indent="-811213"/>
            <a:r>
              <a:rPr lang="cs-CZ" sz="2400" dirty="0" err="1" smtClean="0">
                <a:latin typeface="Comic Sans MS" panose="030F0702030302020204" pitchFamily="66" charset="0"/>
              </a:rPr>
              <a:t>Mom</a:t>
            </a:r>
            <a:r>
              <a:rPr lang="cs-CZ" sz="2400" dirty="0" smtClean="0">
                <a:latin typeface="Comic Sans MS" panose="030F0702030302020204" pitchFamily="66" charset="0"/>
              </a:rPr>
              <a:t>: …………………………………………………</a:t>
            </a:r>
          </a:p>
          <a:p>
            <a:pPr marL="811213" indent="-811213">
              <a:spcAft>
                <a:spcPts val="1200"/>
              </a:spcAft>
            </a:pPr>
            <a:r>
              <a:rPr lang="cs-CZ" sz="2400" dirty="0" smtClean="0">
                <a:latin typeface="Comic Sans MS" panose="030F0702030302020204" pitchFamily="66" charset="0"/>
              </a:rPr>
              <a:t>	………………………………………………</a:t>
            </a:r>
          </a:p>
          <a:p>
            <a:pPr marL="811213" indent="-811213">
              <a:spcAft>
                <a:spcPts val="1200"/>
              </a:spcAft>
            </a:pPr>
            <a:r>
              <a:rPr lang="cs-CZ" sz="2400" dirty="0" err="1" smtClean="0">
                <a:latin typeface="Comic Sans MS" panose="030F0702030302020204" pitchFamily="66" charset="0"/>
              </a:rPr>
              <a:t>Greg</a:t>
            </a:r>
            <a:r>
              <a:rPr lang="cs-CZ" sz="2400" dirty="0" smtClean="0">
                <a:latin typeface="Comic Sans MS" panose="030F0702030302020204" pitchFamily="66" charset="0"/>
              </a:rPr>
              <a:t>: ………………</a:t>
            </a:r>
          </a:p>
          <a:p>
            <a:pPr marL="811213" indent="-811213"/>
            <a:r>
              <a:rPr lang="cs-CZ" sz="2400" dirty="0" err="1" smtClean="0">
                <a:latin typeface="Comic Sans MS" panose="030F0702030302020204" pitchFamily="66" charset="0"/>
              </a:rPr>
              <a:t>Mom</a:t>
            </a:r>
            <a:r>
              <a:rPr lang="cs-CZ" sz="2400" dirty="0" smtClean="0">
                <a:latin typeface="Comic Sans MS" panose="030F0702030302020204" pitchFamily="66" charset="0"/>
              </a:rPr>
              <a:t>: ………………………………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865063" y="3522563"/>
            <a:ext cx="735100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</a:t>
            </a:r>
            <a:endParaRPr lang="cs-CZ" sz="2400" dirty="0"/>
          </a:p>
        </p:txBody>
      </p:sp>
      <p:sp>
        <p:nvSpPr>
          <p:cNvPr id="62" name="Zaoblený obdélník 61"/>
          <p:cNvSpPr/>
          <p:nvPr/>
        </p:nvSpPr>
        <p:spPr>
          <a:xfrm>
            <a:off x="6657376" y="4424915"/>
            <a:ext cx="548444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47" name="Zaoblený obdélník 46"/>
          <p:cNvSpPr/>
          <p:nvPr/>
        </p:nvSpPr>
        <p:spPr>
          <a:xfrm>
            <a:off x="7540698" y="5688399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are</a:t>
            </a:r>
            <a:endParaRPr lang="cs-CZ" sz="2400" dirty="0"/>
          </a:p>
        </p:txBody>
      </p:sp>
      <p:sp>
        <p:nvSpPr>
          <p:cNvPr id="48" name="Zaoblený obdélník 47"/>
          <p:cNvSpPr/>
          <p:nvPr/>
        </p:nvSpPr>
        <p:spPr>
          <a:xfrm>
            <a:off x="5097289" y="4964118"/>
            <a:ext cx="576064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9" name="Zaoblený obdélník 48"/>
          <p:cNvSpPr/>
          <p:nvPr/>
        </p:nvSpPr>
        <p:spPr>
          <a:xfrm>
            <a:off x="5707175" y="446006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endParaRPr lang="cs-CZ" sz="2400" dirty="0"/>
          </a:p>
        </p:txBody>
      </p:sp>
      <p:sp>
        <p:nvSpPr>
          <p:cNvPr id="50" name="Zaoblený obdélník 49"/>
          <p:cNvSpPr/>
          <p:nvPr/>
        </p:nvSpPr>
        <p:spPr>
          <a:xfrm>
            <a:off x="6842812" y="5049501"/>
            <a:ext cx="1323764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m</a:t>
            </a:r>
            <a:r>
              <a:rPr lang="cs-CZ" sz="2400" dirty="0" err="1" smtClean="0"/>
              <a:t>ustn‘t</a:t>
            </a:r>
            <a:endParaRPr lang="cs-CZ" sz="2400" dirty="0"/>
          </a:p>
        </p:txBody>
      </p:sp>
      <p:sp>
        <p:nvSpPr>
          <p:cNvPr id="51" name="Zaoblený obdélník 50"/>
          <p:cNvSpPr/>
          <p:nvPr/>
        </p:nvSpPr>
        <p:spPr>
          <a:xfrm>
            <a:off x="5802077" y="5646987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run</a:t>
            </a:r>
            <a:endParaRPr lang="cs-CZ" sz="2400" dirty="0"/>
          </a:p>
        </p:txBody>
      </p:sp>
      <p:sp>
        <p:nvSpPr>
          <p:cNvPr id="52" name="Zaoblený obdélník 51"/>
          <p:cNvSpPr/>
          <p:nvPr/>
        </p:nvSpPr>
        <p:spPr>
          <a:xfrm>
            <a:off x="3885794" y="3522563"/>
            <a:ext cx="758214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</a:t>
            </a:r>
            <a:endParaRPr lang="cs-CZ" sz="2400" dirty="0"/>
          </a:p>
        </p:txBody>
      </p:sp>
      <p:sp>
        <p:nvSpPr>
          <p:cNvPr id="54" name="Zaoblený obdélník 53"/>
          <p:cNvSpPr/>
          <p:nvPr/>
        </p:nvSpPr>
        <p:spPr>
          <a:xfrm>
            <a:off x="4771539" y="560251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stay</a:t>
            </a:r>
            <a:endParaRPr lang="cs-CZ" sz="2400" dirty="0"/>
          </a:p>
        </p:txBody>
      </p:sp>
      <p:sp>
        <p:nvSpPr>
          <p:cNvPr id="55" name="Zaoblený obdélník 54"/>
          <p:cNvSpPr/>
          <p:nvPr/>
        </p:nvSpPr>
        <p:spPr>
          <a:xfrm>
            <a:off x="3963318" y="570341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in</a:t>
            </a:r>
            <a:endParaRPr lang="cs-CZ" sz="2400" dirty="0"/>
          </a:p>
        </p:txBody>
      </p:sp>
      <p:sp>
        <p:nvSpPr>
          <p:cNvPr id="56" name="Zaoblený obdélník 55"/>
          <p:cNvSpPr/>
          <p:nvPr/>
        </p:nvSpPr>
        <p:spPr>
          <a:xfrm>
            <a:off x="7108650" y="3756059"/>
            <a:ext cx="864096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bed</a:t>
            </a:r>
            <a:endParaRPr lang="cs-CZ" sz="2400" dirty="0"/>
          </a:p>
        </p:txBody>
      </p:sp>
      <p:sp>
        <p:nvSpPr>
          <p:cNvPr id="58" name="Zaoblený obdélník 57"/>
          <p:cNvSpPr/>
          <p:nvPr/>
        </p:nvSpPr>
        <p:spPr>
          <a:xfrm>
            <a:off x="6657376" y="5688399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59" name="Zaoblený obdélník 58"/>
          <p:cNvSpPr/>
          <p:nvPr/>
        </p:nvSpPr>
        <p:spPr>
          <a:xfrm>
            <a:off x="7504694" y="4348937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Yes</a:t>
            </a:r>
            <a:endParaRPr lang="cs-CZ" sz="2400" dirty="0"/>
          </a:p>
        </p:txBody>
      </p:sp>
      <p:sp>
        <p:nvSpPr>
          <p:cNvPr id="61" name="Zaoblený obdélník 60"/>
          <p:cNvSpPr/>
          <p:nvPr/>
        </p:nvSpPr>
        <p:spPr>
          <a:xfrm>
            <a:off x="5764386" y="5070608"/>
            <a:ext cx="960753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must</a:t>
            </a:r>
            <a:endParaRPr lang="cs-CZ" sz="2400" dirty="0"/>
          </a:p>
        </p:txBody>
      </p:sp>
      <p:sp>
        <p:nvSpPr>
          <p:cNvPr id="80" name="Zaoblený obdélník 79"/>
          <p:cNvSpPr/>
          <p:nvPr/>
        </p:nvSpPr>
        <p:spPr>
          <a:xfrm>
            <a:off x="2600163" y="3522563"/>
            <a:ext cx="663368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are</a:t>
            </a:r>
            <a:endParaRPr lang="cs-CZ" sz="2400" dirty="0"/>
          </a:p>
        </p:txBody>
      </p:sp>
      <p:sp>
        <p:nvSpPr>
          <p:cNvPr id="81" name="Zaoblený obdélník 80"/>
          <p:cNvSpPr/>
          <p:nvPr/>
        </p:nvSpPr>
        <p:spPr>
          <a:xfrm>
            <a:off x="3263531" y="3522563"/>
            <a:ext cx="575765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2" name="Zaoblený obdélník 81"/>
          <p:cNvSpPr/>
          <p:nvPr/>
        </p:nvSpPr>
        <p:spPr>
          <a:xfrm>
            <a:off x="4644008" y="3522563"/>
            <a:ext cx="1215548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m</a:t>
            </a:r>
            <a:r>
              <a:rPr lang="cs-CZ" sz="2400" dirty="0" err="1" smtClean="0"/>
              <a:t>ustn‘t</a:t>
            </a:r>
            <a:endParaRPr lang="cs-CZ" sz="2400" dirty="0"/>
          </a:p>
        </p:txBody>
      </p:sp>
      <p:sp>
        <p:nvSpPr>
          <p:cNvPr id="83" name="Zaoblený obdélník 82"/>
          <p:cNvSpPr/>
          <p:nvPr/>
        </p:nvSpPr>
        <p:spPr>
          <a:xfrm>
            <a:off x="5859556" y="3522563"/>
            <a:ext cx="770414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run.</a:t>
            </a:r>
            <a:endParaRPr lang="cs-CZ" sz="2400" dirty="0"/>
          </a:p>
        </p:txBody>
      </p:sp>
      <p:sp>
        <p:nvSpPr>
          <p:cNvPr id="85" name="Zaoblený obdélník 84"/>
          <p:cNvSpPr/>
          <p:nvPr/>
        </p:nvSpPr>
        <p:spPr>
          <a:xfrm>
            <a:off x="1865063" y="3933055"/>
            <a:ext cx="735100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You</a:t>
            </a:r>
            <a:endParaRPr lang="cs-CZ" sz="2400" dirty="0"/>
          </a:p>
        </p:txBody>
      </p:sp>
      <p:sp>
        <p:nvSpPr>
          <p:cNvPr id="86" name="Zaoblený obdélník 85"/>
          <p:cNvSpPr/>
          <p:nvPr/>
        </p:nvSpPr>
        <p:spPr>
          <a:xfrm>
            <a:off x="2618207" y="3933055"/>
            <a:ext cx="933206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must</a:t>
            </a:r>
            <a:endParaRPr lang="cs-CZ" sz="2400" dirty="0"/>
          </a:p>
        </p:txBody>
      </p:sp>
      <p:sp>
        <p:nvSpPr>
          <p:cNvPr id="87" name="Zaoblený obdélník 86"/>
          <p:cNvSpPr/>
          <p:nvPr/>
        </p:nvSpPr>
        <p:spPr>
          <a:xfrm>
            <a:off x="3551413" y="3933055"/>
            <a:ext cx="792088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stay</a:t>
            </a:r>
            <a:endParaRPr lang="cs-CZ" sz="2400" dirty="0"/>
          </a:p>
        </p:txBody>
      </p:sp>
      <p:sp>
        <p:nvSpPr>
          <p:cNvPr id="88" name="Zaoblený obdélník 87"/>
          <p:cNvSpPr/>
          <p:nvPr/>
        </p:nvSpPr>
        <p:spPr>
          <a:xfrm>
            <a:off x="4359362" y="3933055"/>
            <a:ext cx="500669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in</a:t>
            </a:r>
            <a:endParaRPr lang="cs-CZ" sz="2400" dirty="0"/>
          </a:p>
        </p:txBody>
      </p:sp>
      <p:sp>
        <p:nvSpPr>
          <p:cNvPr id="89" name="Zaoblený obdélník 88"/>
          <p:cNvSpPr/>
          <p:nvPr/>
        </p:nvSpPr>
        <p:spPr>
          <a:xfrm>
            <a:off x="4860031" y="3933055"/>
            <a:ext cx="860709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0" name="Zaoblený obdélník 89"/>
          <p:cNvSpPr/>
          <p:nvPr/>
        </p:nvSpPr>
        <p:spPr>
          <a:xfrm>
            <a:off x="1865063" y="4442501"/>
            <a:ext cx="933206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M</a:t>
            </a:r>
            <a:r>
              <a:rPr lang="cs-CZ" sz="2400" dirty="0" err="1" smtClean="0"/>
              <a:t>ust</a:t>
            </a:r>
            <a:endParaRPr lang="cs-CZ" sz="2400" dirty="0"/>
          </a:p>
        </p:txBody>
      </p:sp>
      <p:sp>
        <p:nvSpPr>
          <p:cNvPr id="91" name="Zaoblený obdélník 90"/>
          <p:cNvSpPr/>
          <p:nvPr/>
        </p:nvSpPr>
        <p:spPr>
          <a:xfrm>
            <a:off x="2798269" y="4442501"/>
            <a:ext cx="286541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92" name="Zaoblený obdélník 91"/>
          <p:cNvSpPr/>
          <p:nvPr/>
        </p:nvSpPr>
        <p:spPr>
          <a:xfrm>
            <a:off x="3093929" y="4442501"/>
            <a:ext cx="274222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93" name="Zaoblený obdélník 92"/>
          <p:cNvSpPr/>
          <p:nvPr/>
        </p:nvSpPr>
        <p:spPr>
          <a:xfrm>
            <a:off x="1865063" y="5015843"/>
            <a:ext cx="792088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Yes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94" name="Zaoblený obdélník 93"/>
          <p:cNvSpPr/>
          <p:nvPr/>
        </p:nvSpPr>
        <p:spPr>
          <a:xfrm>
            <a:off x="2657151" y="5015843"/>
            <a:ext cx="758214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endParaRPr lang="cs-CZ" sz="2400" dirty="0"/>
          </a:p>
        </p:txBody>
      </p:sp>
      <p:sp>
        <p:nvSpPr>
          <p:cNvPr id="95" name="Zaoblený obdélník 94"/>
          <p:cNvSpPr/>
          <p:nvPr/>
        </p:nvSpPr>
        <p:spPr>
          <a:xfrm>
            <a:off x="3426155" y="5015843"/>
            <a:ext cx="1047221" cy="41049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must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65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</p:childTnLst>
        </p:cTn>
      </p:par>
    </p:tnLst>
    <p:bldLst>
      <p:bldP spid="43" grpId="0" animBg="1"/>
      <p:bldP spid="62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1" grpId="0" animBg="1"/>
      <p:bldP spid="80" grpId="0" animBg="1"/>
      <p:bldP spid="81" grpId="0" animBg="1"/>
      <p:bldP spid="82" grpId="0" animBg="1"/>
      <p:bldP spid="83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842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1583</TotalTime>
  <Words>408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Must – mustn‘t</vt:lpstr>
      <vt:lpstr>Vocabulary</vt:lpstr>
      <vt:lpstr>Modální sloveso MUST</vt:lpstr>
      <vt:lpstr>Translate</vt:lpstr>
      <vt:lpstr>Negative</vt:lpstr>
      <vt:lpstr>Say what do you must or mustn‘t do.</vt:lpstr>
      <vt:lpstr> Question</vt:lpstr>
      <vt:lpstr>Translate the dialogue.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46</cp:revision>
  <dcterms:created xsi:type="dcterms:W3CDTF">2013-10-26T12:51:09Z</dcterms:created>
  <dcterms:modified xsi:type="dcterms:W3CDTF">2014-02-06T21:03:17Z</dcterms:modified>
</cp:coreProperties>
</file>