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58" r:id="rId2"/>
    <p:sldId id="257" r:id="rId3"/>
    <p:sldId id="259" r:id="rId4"/>
    <p:sldId id="260" r:id="rId5"/>
    <p:sldId id="261" r:id="rId6"/>
    <p:sldId id="268" r:id="rId7"/>
    <p:sldId id="263" r:id="rId8"/>
    <p:sldId id="265" r:id="rId9"/>
    <p:sldId id="266" r:id="rId10"/>
    <p:sldId id="267" r:id="rId11"/>
    <p:sldId id="262" r:id="rId12"/>
    <p:sldId id="264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CF28CDB0-5E6A-412B-99F4-465C2B320372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6767D369-0FAC-420E-9585-641DC402DCF9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85" y="980728"/>
            <a:ext cx="7848872" cy="140900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 flipH="1">
            <a:off x="656785" y="2680766"/>
            <a:ext cx="7848872" cy="175432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1798638" algn="l"/>
              </a:tabLst>
            </a:pPr>
            <a:r>
              <a:rPr lang="cs-CZ" dirty="0" smtClean="0"/>
              <a:t>Název školy:	Základní škola Pardubice – </a:t>
            </a:r>
            <a:r>
              <a:rPr lang="cs-CZ" dirty="0" err="1" smtClean="0"/>
              <a:t>Spořilov</a:t>
            </a:r>
            <a:endParaRPr lang="cs-CZ" dirty="0" smtClean="0"/>
          </a:p>
          <a:p>
            <a:pPr>
              <a:tabLst>
                <a:tab pos="1798638" algn="l"/>
              </a:tabLst>
            </a:pPr>
            <a:r>
              <a:rPr lang="cs-CZ" dirty="0" smtClean="0"/>
              <a:t>Autor:	Mgr. Dana Mužná</a:t>
            </a:r>
          </a:p>
          <a:p>
            <a:pPr marL="1790700" indent="-1790700">
              <a:tabLst>
                <a:tab pos="1798638" algn="l"/>
              </a:tabLst>
            </a:pPr>
            <a:r>
              <a:rPr lang="cs-CZ" dirty="0" smtClean="0"/>
              <a:t>Název:	VY_32_INOVACE_ANGLICKÝ JAZYK_8_12. THERE IS, THERE ARE </a:t>
            </a:r>
          </a:p>
          <a:p>
            <a:pPr>
              <a:tabLst>
                <a:tab pos="1798638" algn="l"/>
              </a:tabLst>
            </a:pPr>
            <a:r>
              <a:rPr lang="cs-CZ" dirty="0" smtClean="0"/>
              <a:t>Téma:	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, </a:t>
            </a:r>
            <a:r>
              <a:rPr lang="cs-CZ" dirty="0" err="1" smtClean="0"/>
              <a:t>there</a:t>
            </a:r>
            <a:r>
              <a:rPr lang="cs-CZ" dirty="0" smtClean="0"/>
              <a:t> are</a:t>
            </a:r>
          </a:p>
          <a:p>
            <a:pPr>
              <a:tabLst>
                <a:tab pos="1798638" algn="l"/>
              </a:tabLst>
            </a:pPr>
            <a:r>
              <a:rPr lang="cs-CZ" dirty="0" smtClean="0"/>
              <a:t>Číslo projektu:	CZ.1.07/1.4.00/21.2349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6785" y="4653136"/>
            <a:ext cx="7848872" cy="1754326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u="sng" dirty="0" smtClean="0"/>
              <a:t>Anotace</a:t>
            </a:r>
            <a:r>
              <a:rPr lang="cs-CZ" dirty="0" smtClean="0"/>
              <a:t>:</a:t>
            </a:r>
          </a:p>
          <a:p>
            <a:pPr algn="just"/>
            <a:r>
              <a:rPr lang="cs-CZ" dirty="0" smtClean="0"/>
              <a:t>Tento materiál slouží k názornému seznámení žáků s vazbou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/are. Prostřednictvím obrázků je dětem demonstrováno, kdy vazbu užít a následně mají sami detekovat správnost její aplikace. Ke konci jsou vedeni k aktivní tvorbě vět obsahujících tuto vazbu.</a:t>
            </a:r>
          </a:p>
        </p:txBody>
      </p:sp>
    </p:spTree>
    <p:extLst>
      <p:ext uri="{BB962C8B-B14F-4D97-AF65-F5344CB8AC3E}">
        <p14:creationId xmlns:p14="http://schemas.microsoft.com/office/powerpoint/2010/main" val="3970961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Vazba </a:t>
            </a:r>
            <a:r>
              <a:rPr lang="en-US" dirty="0" smtClean="0"/>
              <a:t>there is/there are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- někde něco je, existuje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76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/are</a:t>
            </a:r>
            <a:endParaRPr lang="cs-CZ" dirty="0"/>
          </a:p>
        </p:txBody>
      </p:sp>
      <p:pic>
        <p:nvPicPr>
          <p:cNvPr id="1026" name="Picture 2" descr="C:\Users\Uzivatelka\AppData\Local\Microsoft\Windows\Temporary Internet Files\Content.IE5\NOAB392S\MC9002950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0000">
            <a:off x="3991639" y="577662"/>
            <a:ext cx="1125924" cy="101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2594" y="1772814"/>
            <a:ext cx="847189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cs-CZ" sz="2400" dirty="0" smtClean="0"/>
              <a:t>někde něco je, někde něco existuje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cs-CZ" sz="2400" dirty="0" smtClean="0"/>
              <a:t>v </a:t>
            </a:r>
            <a:r>
              <a:rPr lang="cs-CZ" sz="2400" u="sng" dirty="0" smtClean="0"/>
              <a:t>j. č.</a:t>
            </a:r>
            <a:r>
              <a:rPr lang="cs-CZ" sz="2400" dirty="0" smtClean="0"/>
              <a:t> musí za slovesem následovat </a:t>
            </a:r>
            <a:r>
              <a:rPr lang="cs-CZ" sz="2400" u="sng" dirty="0" smtClean="0"/>
              <a:t>neurčitý člen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cs-CZ" sz="2400" dirty="0" smtClean="0"/>
              <a:t>v </a:t>
            </a:r>
            <a:r>
              <a:rPr lang="cs-CZ" sz="2400" u="sng" dirty="0" smtClean="0"/>
              <a:t>mn. č.</a:t>
            </a:r>
            <a:r>
              <a:rPr lang="cs-CZ" sz="2400" dirty="0" smtClean="0"/>
              <a:t> následuje za slovesem </a:t>
            </a:r>
            <a:r>
              <a:rPr lang="cs-CZ" sz="2400" u="sng" dirty="0" smtClean="0"/>
              <a:t>číslovka</a:t>
            </a:r>
            <a:r>
              <a:rPr lang="cs-CZ" sz="2400" dirty="0" smtClean="0"/>
              <a:t> nebo </a:t>
            </a:r>
            <a:r>
              <a:rPr lang="cs-CZ" sz="2400" u="sng" dirty="0" err="1" smtClean="0"/>
              <a:t>some</a:t>
            </a:r>
            <a:r>
              <a:rPr lang="cs-CZ" sz="2400" u="sng" dirty="0" smtClean="0"/>
              <a:t>/</a:t>
            </a:r>
            <a:r>
              <a:rPr lang="cs-CZ" sz="2400" u="sng" dirty="0" err="1" smtClean="0"/>
              <a:t>any</a:t>
            </a:r>
            <a:endParaRPr lang="cs-CZ" sz="2400" u="sng" dirty="0" smtClean="0"/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cs-CZ" sz="2400" u="sng" dirty="0" smtClean="0"/>
              <a:t>určení místa</a:t>
            </a:r>
            <a:r>
              <a:rPr lang="cs-CZ" sz="2400" dirty="0" smtClean="0"/>
              <a:t> může stát </a:t>
            </a:r>
            <a:r>
              <a:rPr lang="cs-CZ" sz="2400" u="sng" dirty="0" smtClean="0"/>
              <a:t>na konci</a:t>
            </a:r>
            <a:r>
              <a:rPr lang="cs-CZ" sz="2400" dirty="0" smtClean="0"/>
              <a:t> nebo </a:t>
            </a:r>
            <a:r>
              <a:rPr lang="cs-CZ" sz="2400" u="sng" dirty="0" smtClean="0"/>
              <a:t>na začátku</a:t>
            </a:r>
            <a:r>
              <a:rPr lang="cs-CZ" sz="2400" dirty="0" smtClean="0"/>
              <a:t> věty</a:t>
            </a:r>
          </a:p>
          <a:p>
            <a:pPr marL="342900" indent="-342900">
              <a:spcAft>
                <a:spcPts val="600"/>
              </a:spcAft>
              <a:buFontTx/>
              <a:buChar char="-"/>
            </a:pPr>
            <a:r>
              <a:rPr lang="cs-CZ" sz="2400" dirty="0" smtClean="0"/>
              <a:t>odpovídá na otázku „Co tam je?“</a:t>
            </a:r>
            <a:endParaRPr lang="cs-CZ" sz="2400" dirty="0"/>
          </a:p>
        </p:txBody>
      </p:sp>
      <p:sp>
        <p:nvSpPr>
          <p:cNvPr id="7" name="Vodorovný svitek 6"/>
          <p:cNvSpPr/>
          <p:nvPr/>
        </p:nvSpPr>
        <p:spPr>
          <a:xfrm>
            <a:off x="1206229" y="4758247"/>
            <a:ext cx="6696744" cy="1656184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bg1"/>
                </a:solidFill>
              </a:rPr>
              <a:t>There</a:t>
            </a:r>
            <a:r>
              <a:rPr lang="cs-CZ" sz="3600" dirty="0" smtClean="0">
                <a:solidFill>
                  <a:schemeClr val="bg1"/>
                </a:solidFill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</a:rPr>
              <a:t>is</a:t>
            </a:r>
            <a:r>
              <a:rPr lang="cs-CZ" sz="3600" dirty="0" smtClean="0">
                <a:solidFill>
                  <a:schemeClr val="bg1"/>
                </a:solidFill>
              </a:rPr>
              <a:t>/are + co? + kde?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17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59557" y="404664"/>
            <a:ext cx="7125113" cy="924475"/>
          </a:xfrm>
        </p:spPr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endParaRPr lang="cs-CZ" dirty="0"/>
          </a:p>
        </p:txBody>
      </p:sp>
      <p:pic>
        <p:nvPicPr>
          <p:cNvPr id="3" name="Picture 2" descr="C:\Users\Uzivatelka\AppData\Local\Microsoft\Windows\Temporary Internet Files\Content.IE5\NOAB392S\MC90043043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306" y="513440"/>
            <a:ext cx="2555776" cy="257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81575" y="3151913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je zrcadlo.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1293543" y="3655969"/>
            <a:ext cx="1656184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972129" y="3658471"/>
            <a:ext cx="1656184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mirror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4656370" y="3658471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81575" y="4593558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je křeslo.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1293543" y="5052721"/>
            <a:ext cx="1656184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972898" y="5052721"/>
            <a:ext cx="2243512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an</a:t>
            </a:r>
            <a:r>
              <a:rPr lang="cs-CZ" sz="2400" dirty="0" smtClean="0"/>
              <a:t> </a:t>
            </a:r>
            <a:r>
              <a:rPr lang="cs-CZ" sz="2400" u="sng" dirty="0" err="1" smtClean="0"/>
              <a:t>a</a:t>
            </a:r>
            <a:r>
              <a:rPr lang="cs-CZ" sz="2400" dirty="0" err="1" smtClean="0"/>
              <a:t>rmchair</a:t>
            </a:r>
            <a:endParaRPr lang="cs-CZ" sz="2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5257388" y="5052721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2" name="Vodorovný svitek 11"/>
          <p:cNvSpPr/>
          <p:nvPr/>
        </p:nvSpPr>
        <p:spPr>
          <a:xfrm>
            <a:off x="752166" y="1092749"/>
            <a:ext cx="4630836" cy="936104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There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</a:rPr>
              <a:t>is</a:t>
            </a:r>
            <a:r>
              <a:rPr lang="cs-CZ" sz="2400" dirty="0" smtClean="0">
                <a:solidFill>
                  <a:schemeClr val="bg1"/>
                </a:solidFill>
              </a:rPr>
              <a:t> + co? + kde?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991565" y="269024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j</a:t>
            </a:r>
            <a:r>
              <a:rPr lang="cs-CZ" sz="2400" dirty="0" smtClean="0">
                <a:solidFill>
                  <a:schemeClr val="bg1"/>
                </a:solidFill>
              </a:rPr>
              <a:t>. č.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391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05540" y="3300138"/>
            <a:ext cx="4181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jsou dva obrazy.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917507" y="3807281"/>
            <a:ext cx="1786255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are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735314" y="3807281"/>
            <a:ext cx="2243512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two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picture</a:t>
            </a:r>
            <a:r>
              <a:rPr lang="cs-CZ" sz="2400" dirty="0" err="1" smtClean="0">
                <a:solidFill>
                  <a:srgbClr val="FF0000"/>
                </a:solidFill>
              </a:rPr>
              <a:t>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008018" y="3807281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958" y="2822508"/>
            <a:ext cx="1195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mn. č.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959557" y="404664"/>
            <a:ext cx="7125113" cy="924475"/>
          </a:xfrm>
        </p:spPr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are</a:t>
            </a:r>
            <a:endParaRPr lang="cs-CZ" dirty="0"/>
          </a:p>
        </p:txBody>
      </p:sp>
      <p:sp>
        <p:nvSpPr>
          <p:cNvPr id="11" name="Vodorovný svitek 10"/>
          <p:cNvSpPr/>
          <p:nvPr/>
        </p:nvSpPr>
        <p:spPr>
          <a:xfrm>
            <a:off x="752166" y="1092749"/>
            <a:ext cx="4630836" cy="936104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There</a:t>
            </a:r>
            <a:r>
              <a:rPr lang="cs-CZ" sz="2400" dirty="0" smtClean="0">
                <a:solidFill>
                  <a:schemeClr val="bg1"/>
                </a:solidFill>
              </a:rPr>
              <a:t> are + co? + kde?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12" name="Picture 2" descr="C:\Users\Uzivatelka\AppData\Local\Microsoft\Windows\Temporary Internet Files\Content.IE5\NOAB392S\MC90043043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306" y="513440"/>
            <a:ext cx="2555776" cy="257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205540" y="4714808"/>
            <a:ext cx="4780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jsou nějaké obrazy.</a:t>
            </a:r>
            <a:endParaRPr lang="cs-CZ" sz="2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917507" y="5214492"/>
            <a:ext cx="1786255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are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735314" y="5214492"/>
            <a:ext cx="2601874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some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picture</a:t>
            </a:r>
            <a:r>
              <a:rPr lang="cs-CZ" sz="2400" dirty="0" err="1" smtClean="0">
                <a:solidFill>
                  <a:srgbClr val="FF0000"/>
                </a:solidFill>
              </a:rPr>
              <a:t>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368058" y="5214492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4469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4795" y="271424"/>
            <a:ext cx="7125113" cy="924475"/>
          </a:xfrm>
        </p:spPr>
        <p:txBody>
          <a:bodyPr/>
          <a:lstStyle/>
          <a:p>
            <a:r>
              <a:rPr lang="cs-CZ" dirty="0" smtClean="0"/>
              <a:t>Jak vytvoříš </a:t>
            </a:r>
            <a:r>
              <a:rPr lang="cs-CZ" b="1" dirty="0" smtClean="0"/>
              <a:t>zápor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3024" y="2103991"/>
            <a:ext cx="3712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</a:t>
            </a:r>
            <a:r>
              <a:rPr lang="cs-CZ" sz="2400" dirty="0" smtClean="0">
                <a:solidFill>
                  <a:schemeClr val="accent2"/>
                </a:solidFill>
              </a:rPr>
              <a:t>není</a:t>
            </a:r>
            <a:r>
              <a:rPr lang="cs-CZ" sz="2400" dirty="0" smtClean="0"/>
              <a:t> zrcadlo.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1798189" y="2608047"/>
            <a:ext cx="1656184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319276" y="2611485"/>
            <a:ext cx="1656184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mirror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6003517" y="2611485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4795" y="187315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j</a:t>
            </a:r>
            <a:r>
              <a:rPr lang="cs-CZ" sz="2400" dirty="0" smtClean="0">
                <a:solidFill>
                  <a:schemeClr val="bg1"/>
                </a:solidFill>
              </a:rPr>
              <a:t>. č.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94808" y="3887019"/>
            <a:ext cx="4440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</a:t>
            </a:r>
            <a:r>
              <a:rPr lang="cs-CZ" sz="2400" dirty="0" smtClean="0">
                <a:solidFill>
                  <a:schemeClr val="accent2"/>
                </a:solidFill>
              </a:rPr>
              <a:t>ne</a:t>
            </a:r>
            <a:r>
              <a:rPr lang="cs-CZ" sz="2400" dirty="0" smtClean="0"/>
              <a:t>jsou dva obrazy.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1606776" y="4394162"/>
            <a:ext cx="1786255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are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319276" y="4394162"/>
            <a:ext cx="2243512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two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picture</a:t>
            </a:r>
            <a:r>
              <a:rPr lang="cs-CZ" sz="2400" dirty="0" err="1" smtClean="0">
                <a:solidFill>
                  <a:srgbClr val="FF0000"/>
                </a:solidFill>
              </a:rPr>
              <a:t>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591980" y="4394162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9291" y="3654772"/>
            <a:ext cx="1195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mn. č.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94808" y="5110402"/>
            <a:ext cx="5088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pokoji </a:t>
            </a:r>
            <a:r>
              <a:rPr lang="cs-CZ" sz="2400" dirty="0" smtClean="0">
                <a:solidFill>
                  <a:schemeClr val="accent2"/>
                </a:solidFill>
              </a:rPr>
              <a:t>ne</a:t>
            </a:r>
            <a:r>
              <a:rPr lang="cs-CZ" sz="2400" dirty="0" smtClean="0"/>
              <a:t>jsou </a:t>
            </a:r>
            <a:r>
              <a:rPr lang="cs-CZ" sz="2400" dirty="0" smtClean="0">
                <a:solidFill>
                  <a:schemeClr val="accent2"/>
                </a:solidFill>
              </a:rPr>
              <a:t>žádné</a:t>
            </a:r>
            <a:r>
              <a:rPr lang="cs-CZ" sz="2400" dirty="0" smtClean="0"/>
              <a:t> obrazy.</a:t>
            </a:r>
            <a:endParaRPr lang="cs-CZ" sz="2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1606775" y="5610086"/>
            <a:ext cx="1786255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are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319276" y="5610086"/>
            <a:ext cx="2267233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accent2"/>
                </a:solidFill>
              </a:rPr>
              <a:t>any</a:t>
            </a:r>
            <a:r>
              <a:rPr lang="cs-CZ" sz="2400" dirty="0" smtClean="0">
                <a:solidFill>
                  <a:schemeClr val="accent2"/>
                </a:solidFill>
              </a:rPr>
              <a:t> </a:t>
            </a:r>
            <a:r>
              <a:rPr lang="cs-CZ" sz="2400" dirty="0" err="1" smtClean="0"/>
              <a:t>picture</a:t>
            </a:r>
            <a:r>
              <a:rPr lang="cs-CZ" sz="2400" dirty="0" err="1" smtClean="0">
                <a:solidFill>
                  <a:srgbClr val="FF0000"/>
                </a:solidFill>
              </a:rPr>
              <a:t>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617380" y="5610086"/>
            <a:ext cx="2209846" cy="504056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i</a:t>
            </a:r>
            <a:r>
              <a:rPr lang="cs-CZ" sz="2400" dirty="0" smtClean="0"/>
              <a:t>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3474961" y="2607501"/>
            <a:ext cx="828092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not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436043" y="4394162"/>
            <a:ext cx="828092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not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436043" y="5610086"/>
            <a:ext cx="828092" cy="50405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not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Vodorovný svitek 19"/>
          <p:cNvSpPr/>
          <p:nvPr/>
        </p:nvSpPr>
        <p:spPr>
          <a:xfrm>
            <a:off x="323528" y="1030794"/>
            <a:ext cx="8352927" cy="842364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bg1"/>
                </a:solidFill>
              </a:rPr>
              <a:t>There</a:t>
            </a:r>
            <a:r>
              <a:rPr lang="cs-CZ" sz="3600" dirty="0" smtClean="0">
                <a:solidFill>
                  <a:schemeClr val="bg1"/>
                </a:solidFill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</a:rPr>
              <a:t>is</a:t>
            </a:r>
            <a:r>
              <a:rPr lang="cs-CZ" sz="3600" dirty="0" smtClean="0">
                <a:solidFill>
                  <a:schemeClr val="bg1"/>
                </a:solidFill>
              </a:rPr>
              <a:t>/are + </a:t>
            </a:r>
            <a:r>
              <a:rPr lang="cs-CZ" sz="3600" dirty="0" smtClean="0">
                <a:solidFill>
                  <a:srgbClr val="C00000"/>
                </a:solidFill>
              </a:rPr>
              <a:t>not</a:t>
            </a:r>
            <a:r>
              <a:rPr lang="cs-CZ" sz="3600" dirty="0" smtClean="0">
                <a:solidFill>
                  <a:schemeClr val="bg1"/>
                </a:solidFill>
              </a:rPr>
              <a:t> + co? + kde?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21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53144"/>
            <a:ext cx="7125113" cy="924475"/>
          </a:xfrm>
        </p:spPr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sentence.</a:t>
            </a:r>
            <a:endParaRPr lang="cs-CZ" dirty="0"/>
          </a:p>
        </p:txBody>
      </p:sp>
      <p:pic>
        <p:nvPicPr>
          <p:cNvPr id="3074" name="Picture 2" descr="C:\Users\Uzivatelka\AppData\Local\Microsoft\Windows\Temporary Internet Files\Content.IE5\GRWWUPS6\MC9000788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40" y="3789040"/>
            <a:ext cx="3299388" cy="295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lačítko akce: Vlastní 4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Mrak 42">
            <a:hlinkClick r:id="rId3" action="ppaction://hlinksldjump"/>
          </p:cNvPr>
          <p:cNvSpPr/>
          <p:nvPr/>
        </p:nvSpPr>
        <p:spPr>
          <a:xfrm>
            <a:off x="179512" y="1934834"/>
            <a:ext cx="3600400" cy="2124236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is an eight flowers in the picture.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5" name="Mrak 44">
            <a:hlinkClick r:id="rId4" action="ppaction://hlinksldjump"/>
          </p:cNvPr>
          <p:cNvSpPr/>
          <p:nvPr/>
        </p:nvSpPr>
        <p:spPr>
          <a:xfrm flipH="1">
            <a:off x="3779912" y="1377619"/>
            <a:ext cx="3888432" cy="1800200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are some flowers in the picture.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6" name="Mrak 45">
            <a:hlinkClick r:id="rId3" action="ppaction://hlinksldjump"/>
          </p:cNvPr>
          <p:cNvSpPr/>
          <p:nvPr/>
        </p:nvSpPr>
        <p:spPr>
          <a:xfrm>
            <a:off x="5292080" y="3116652"/>
            <a:ext cx="3744416" cy="2052228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are any flowers in the picture.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64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C:\Users\Uzivatelka\AppData\Local\Microsoft\Windows\Temporary Internet Files\Content.IE5\U5O5I8CS\MC9000892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034" y="2924944"/>
            <a:ext cx="3972693" cy="379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5113" cy="924475"/>
          </a:xfrm>
        </p:spPr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sentence.</a:t>
            </a:r>
            <a:endParaRPr lang="cs-CZ" dirty="0"/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>
            <a:hlinkClick r:id="rId3" action="ppaction://hlinksldjump"/>
          </p:cNvPr>
          <p:cNvSpPr/>
          <p:nvPr/>
        </p:nvSpPr>
        <p:spPr>
          <a:xfrm>
            <a:off x="207255" y="1071127"/>
            <a:ext cx="5040560" cy="2124236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is </a:t>
            </a:r>
            <a:r>
              <a:rPr lang="cs-CZ" sz="2400" dirty="0" smtClean="0">
                <a:solidFill>
                  <a:srgbClr val="C00000"/>
                </a:solidFill>
              </a:rPr>
              <a:t>in </a:t>
            </a:r>
            <a:r>
              <a:rPr lang="cs-CZ" sz="2400" dirty="0" err="1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shop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some</a:t>
            </a:r>
            <a:r>
              <a:rPr lang="cs-CZ" sz="2400" dirty="0" smtClean="0">
                <a:solidFill>
                  <a:srgbClr val="C00000"/>
                </a:solidFill>
              </a:rPr>
              <a:t> T-</a:t>
            </a:r>
            <a:r>
              <a:rPr lang="cs-CZ" sz="2400" dirty="0" err="1" smtClean="0">
                <a:solidFill>
                  <a:srgbClr val="C00000"/>
                </a:solidFill>
              </a:rPr>
              <a:t>shirts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" name="Mrak 3">
            <a:hlinkClick r:id="rId3" action="ppaction://hlinksldjump"/>
          </p:cNvPr>
          <p:cNvSpPr/>
          <p:nvPr/>
        </p:nvSpPr>
        <p:spPr>
          <a:xfrm flipH="1">
            <a:off x="5076053" y="1071127"/>
            <a:ext cx="3600402" cy="1962218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</a:t>
            </a:r>
            <a:r>
              <a:rPr lang="cs-CZ" sz="2400" dirty="0" smtClean="0">
                <a:solidFill>
                  <a:srgbClr val="C00000"/>
                </a:solidFill>
              </a:rPr>
              <a:t>are </a:t>
            </a:r>
            <a:r>
              <a:rPr lang="cs-CZ" sz="2400" dirty="0" err="1" smtClean="0">
                <a:solidFill>
                  <a:srgbClr val="C00000"/>
                </a:solidFill>
              </a:rPr>
              <a:t>eighty-two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socks</a:t>
            </a:r>
            <a:r>
              <a:rPr lang="cs-CZ" sz="2400" dirty="0" smtClean="0">
                <a:solidFill>
                  <a:srgbClr val="C00000"/>
                </a:solidFill>
              </a:rPr>
              <a:t> in </a:t>
            </a:r>
            <a:r>
              <a:rPr lang="cs-CZ" sz="2400" dirty="0" err="1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shop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5" name="Mrak 4">
            <a:hlinkClick r:id="rId4" action="ppaction://hlinksldjump"/>
          </p:cNvPr>
          <p:cNvSpPr/>
          <p:nvPr/>
        </p:nvSpPr>
        <p:spPr>
          <a:xfrm>
            <a:off x="5373615" y="2924944"/>
            <a:ext cx="3744416" cy="2052228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</a:t>
            </a:r>
            <a:r>
              <a:rPr lang="cs-CZ" sz="2400" dirty="0" err="1" smtClean="0">
                <a:solidFill>
                  <a:srgbClr val="C00000"/>
                </a:solidFill>
              </a:rPr>
              <a:t>is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one</a:t>
            </a:r>
            <a:r>
              <a:rPr lang="cs-CZ" sz="2400" dirty="0" smtClean="0">
                <a:solidFill>
                  <a:srgbClr val="C00000"/>
                </a:solidFill>
              </a:rPr>
              <a:t> T-</a:t>
            </a:r>
            <a:r>
              <a:rPr lang="cs-CZ" sz="2400" dirty="0" err="1" smtClean="0">
                <a:solidFill>
                  <a:srgbClr val="C00000"/>
                </a:solidFill>
              </a:rPr>
              <a:t>shirt</a:t>
            </a:r>
            <a:r>
              <a:rPr lang="cs-CZ" sz="2400" dirty="0" smtClean="0">
                <a:solidFill>
                  <a:srgbClr val="C00000"/>
                </a:solidFill>
              </a:rPr>
              <a:t> in </a:t>
            </a:r>
            <a:r>
              <a:rPr lang="cs-CZ" sz="2400" dirty="0" err="1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shop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8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zivatelka\AppData\Local\Microsoft\Windows\Temporary Internet Files\Content.IE5\NOAB392S\MC90040440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078" y="3211222"/>
            <a:ext cx="4157427" cy="350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54275"/>
            <a:ext cx="7125113" cy="924475"/>
          </a:xfrm>
        </p:spPr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sentence.</a:t>
            </a:r>
            <a:endParaRPr lang="cs-CZ" dirty="0"/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-99392"/>
            <a:ext cx="914400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Mrak 2">
            <a:hlinkClick r:id="rId3" action="ppaction://hlinksldjump"/>
          </p:cNvPr>
          <p:cNvSpPr/>
          <p:nvPr/>
        </p:nvSpPr>
        <p:spPr>
          <a:xfrm>
            <a:off x="203767" y="1178750"/>
            <a:ext cx="3384376" cy="2124236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is </a:t>
            </a:r>
            <a:r>
              <a:rPr lang="cs-CZ" sz="2400" dirty="0" err="1" smtClean="0">
                <a:solidFill>
                  <a:srgbClr val="C00000"/>
                </a:solidFill>
              </a:rPr>
              <a:t>computer</a:t>
            </a:r>
            <a:endParaRPr lang="cs-CZ" sz="2400" dirty="0">
              <a:solidFill>
                <a:srgbClr val="C00000"/>
              </a:solidFill>
            </a:endParaRP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on </a:t>
            </a:r>
            <a:r>
              <a:rPr lang="cs-CZ" sz="2400" dirty="0" err="1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 table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" name="Mrak 3">
            <a:hlinkClick r:id="rId3" action="ppaction://hlinksldjump"/>
          </p:cNvPr>
          <p:cNvSpPr/>
          <p:nvPr/>
        </p:nvSpPr>
        <p:spPr>
          <a:xfrm flipH="1">
            <a:off x="3366100" y="1124744"/>
            <a:ext cx="3888432" cy="1800200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re </a:t>
            </a:r>
            <a:r>
              <a:rPr lang="cs-CZ" sz="2400" dirty="0" err="1" smtClean="0">
                <a:solidFill>
                  <a:srgbClr val="C00000"/>
                </a:solidFill>
              </a:rPr>
              <a:t>is</a:t>
            </a:r>
            <a:endParaRPr lang="cs-CZ" sz="2400" dirty="0">
              <a:solidFill>
                <a:srgbClr val="C00000"/>
              </a:solidFill>
            </a:endParaRPr>
          </a:p>
          <a:p>
            <a:pPr algn="ctr"/>
            <a:r>
              <a:rPr lang="cs-CZ" sz="2400" dirty="0" err="1" smtClean="0">
                <a:solidFill>
                  <a:srgbClr val="C00000"/>
                </a:solidFill>
              </a:rPr>
              <a:t>an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computer</a:t>
            </a:r>
            <a:endParaRPr lang="cs-CZ" sz="2400" dirty="0">
              <a:solidFill>
                <a:srgbClr val="C00000"/>
              </a:solidFill>
            </a:endParaRP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on </a:t>
            </a:r>
            <a:r>
              <a:rPr lang="cs-CZ" sz="2400" dirty="0" err="1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 table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5" name="Mrak 4">
            <a:hlinkClick r:id="rId4" action="ppaction://hlinksldjump"/>
          </p:cNvPr>
          <p:cNvSpPr/>
          <p:nvPr/>
        </p:nvSpPr>
        <p:spPr>
          <a:xfrm>
            <a:off x="5580092" y="2276872"/>
            <a:ext cx="3348880" cy="2052228"/>
          </a:xfrm>
          <a:prstGeom prst="clou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C00000"/>
                </a:solidFill>
              </a:rPr>
              <a:t>There </a:t>
            </a:r>
            <a:r>
              <a:rPr lang="cs-CZ" sz="2400" dirty="0" err="1" smtClean="0">
                <a:solidFill>
                  <a:srgbClr val="C00000"/>
                </a:solidFill>
              </a:rPr>
              <a:t>is</a:t>
            </a:r>
            <a:endParaRPr lang="cs-CZ" sz="2400" dirty="0">
              <a:solidFill>
                <a:srgbClr val="C00000"/>
              </a:solidFill>
            </a:endParaRP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a </a:t>
            </a:r>
            <a:r>
              <a:rPr lang="cs-CZ" sz="2400" dirty="0" err="1" smtClean="0">
                <a:solidFill>
                  <a:srgbClr val="C00000"/>
                </a:solidFill>
              </a:rPr>
              <a:t>computer</a:t>
            </a:r>
            <a:endParaRPr lang="cs-CZ" sz="2400" dirty="0" smtClean="0">
              <a:solidFill>
                <a:srgbClr val="C00000"/>
              </a:solidFill>
            </a:endParaRP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on </a:t>
            </a:r>
            <a:r>
              <a:rPr lang="cs-CZ" sz="2400" dirty="0" err="1" smtClean="0">
                <a:solidFill>
                  <a:srgbClr val="C00000"/>
                </a:solidFill>
              </a:rPr>
              <a:t>the</a:t>
            </a:r>
            <a:r>
              <a:rPr lang="cs-CZ" sz="2400" dirty="0" smtClean="0">
                <a:solidFill>
                  <a:srgbClr val="C00000"/>
                </a:solidFill>
              </a:rPr>
              <a:t> table</a:t>
            </a:r>
            <a:r>
              <a:rPr lang="en-US" sz="2400" dirty="0" smtClean="0">
                <a:solidFill>
                  <a:srgbClr val="C00000"/>
                </a:solidFill>
              </a:rPr>
              <a:t>.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14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90721" y="675724"/>
            <a:ext cx="3562558" cy="924475"/>
          </a:xfrm>
        </p:spPr>
        <p:txBody>
          <a:bodyPr/>
          <a:lstStyle/>
          <a:p>
            <a:pPr algn="ctr"/>
            <a:r>
              <a:rPr lang="cs-CZ" sz="4400" dirty="0" err="1" smtClean="0"/>
              <a:t>Well</a:t>
            </a:r>
            <a:r>
              <a:rPr lang="cs-CZ" sz="4400" dirty="0" smtClean="0"/>
              <a:t> done!</a:t>
            </a:r>
            <a:endParaRPr lang="cs-CZ" sz="4400" dirty="0"/>
          </a:p>
        </p:txBody>
      </p:sp>
      <p:pic>
        <p:nvPicPr>
          <p:cNvPr id="7171" name="Picture 3" descr="C:\Users\Uzivatelka\AppData\Local\Microsoft\Windows\Temporary Internet Files\Content.IE5\3T597R7B\MC9000786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519" y="1628800"/>
            <a:ext cx="4218962" cy="395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9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in the picture</a:t>
            </a:r>
            <a:r>
              <a:rPr lang="cs-CZ" dirty="0" smtClean="0"/>
              <a:t>s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dirty="0" smtClean="0"/>
              <a:t>Make four</a:t>
            </a:r>
            <a:r>
              <a:rPr lang="cs-CZ" dirty="0" smtClean="0"/>
              <a:t> </a:t>
            </a:r>
            <a:r>
              <a:rPr lang="en-US" dirty="0" smtClean="0"/>
              <a:t>sentences.</a:t>
            </a:r>
            <a:endParaRPr lang="en-US" dirty="0"/>
          </a:p>
        </p:txBody>
      </p:sp>
      <p:pic>
        <p:nvPicPr>
          <p:cNvPr id="2051" name="Picture 3" descr="C:\Users\Uzivatelka\AppData\Local\Microsoft\Windows\Temporary Internet Files\Content.IE5\U5O5I8CS\MC9002313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4431724" cy="364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ivatelka\AppData\Local\Microsoft\Windows\Temporary Internet Files\Content.IE5\U6RAXS8L\MC900232717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41" b="36555"/>
          <a:stretch/>
        </p:blipFill>
        <p:spPr bwMode="auto">
          <a:xfrm>
            <a:off x="4926214" y="3789865"/>
            <a:ext cx="3954322" cy="239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zivatelka\AppData\Local\Microsoft\Windows\Temporary Internet Files\Content.IE5\U5O5I8CS\MC9000787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96752"/>
            <a:ext cx="929785" cy="225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Vodorovný svitek 8"/>
          <p:cNvSpPr/>
          <p:nvPr/>
        </p:nvSpPr>
        <p:spPr>
          <a:xfrm>
            <a:off x="811198" y="5612200"/>
            <a:ext cx="3744415" cy="792881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There is/are </a:t>
            </a:r>
            <a:r>
              <a:rPr lang="cs-CZ" sz="2000" dirty="0" smtClean="0">
                <a:solidFill>
                  <a:schemeClr val="bg1"/>
                </a:solidFill>
              </a:rPr>
              <a:t>+ co? + kde?</a:t>
            </a:r>
          </a:p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Use your exercise book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21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zivatelka\AppData\Local\Microsoft\Windows\Temporary Internet Files\Content.IE5\3T597R7B\MC9000787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13162" y="1380612"/>
            <a:ext cx="1717675" cy="359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8058" y="5003790"/>
            <a:ext cx="41044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/>
              <a:t>That‘s</a:t>
            </a:r>
            <a:r>
              <a:rPr lang="cs-CZ" sz="4400" dirty="0" smtClean="0"/>
              <a:t> </a:t>
            </a:r>
            <a:r>
              <a:rPr lang="cs-CZ" sz="4400" dirty="0" err="1" smtClean="0"/>
              <a:t>wrong</a:t>
            </a:r>
            <a:r>
              <a:rPr lang="cs-CZ" sz="4400" dirty="0" smtClean="0"/>
              <a:t>.</a:t>
            </a:r>
            <a:endParaRPr lang="cs-CZ" sz="4400" dirty="0"/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887038" y="5819260"/>
            <a:ext cx="720080" cy="648072"/>
          </a:xfrm>
          <a:prstGeom prst="actionButtonBackPrevious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58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Čerpáno z otevřené galerie Microsoft.com.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2391259"/>
      </p:ext>
    </p:extLst>
  </p:cSld>
  <p:clrMapOvr>
    <a:masterClrMapping/>
  </p:clrMapOvr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Podzim</Template>
  <TotalTime>1040</TotalTime>
  <Words>384</Words>
  <Application>Microsoft Office PowerPoint</Application>
  <PresentationFormat>Předvádění na obrazovce (4:3)</PresentationFormat>
  <Paragraphs>81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Autumn</vt:lpstr>
      <vt:lpstr>Prezentace aplikace PowerPoint</vt:lpstr>
      <vt:lpstr>Vazba there is/there are</vt:lpstr>
      <vt:lpstr>There is/are</vt:lpstr>
      <vt:lpstr>There is</vt:lpstr>
      <vt:lpstr>There are</vt:lpstr>
      <vt:lpstr>Jak vytvoříš zápor?</vt:lpstr>
      <vt:lpstr>Choose the right sentence.</vt:lpstr>
      <vt:lpstr>Choose the right sentence.</vt:lpstr>
      <vt:lpstr>Choose the right sentence.</vt:lpstr>
      <vt:lpstr>Well done!</vt:lpstr>
      <vt:lpstr>What is in the pictures? Make four sentences.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Uzivatelka</dc:creator>
  <cp:lastModifiedBy>Uzivatelka</cp:lastModifiedBy>
  <cp:revision>26</cp:revision>
  <dcterms:created xsi:type="dcterms:W3CDTF">2013-10-26T12:51:09Z</dcterms:created>
  <dcterms:modified xsi:type="dcterms:W3CDTF">2014-02-06T22:42:59Z</dcterms:modified>
</cp:coreProperties>
</file>