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9" r:id="rId4"/>
    <p:sldId id="257" r:id="rId5"/>
    <p:sldId id="260" r:id="rId6"/>
    <p:sldId id="266" r:id="rId7"/>
    <p:sldId id="267" r:id="rId8"/>
    <p:sldId id="268" r:id="rId9"/>
    <p:sldId id="269" r:id="rId10"/>
    <p:sldId id="270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304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258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D133C-57AD-4ECD-A5E2-F34F26696FB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31D0D090-62A1-4240-B620-1BF444CAF0B9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D133C-57AD-4ECD-A5E2-F34F26696FB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D0D090-62A1-4240-B620-1BF444CAF0B9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D133C-57AD-4ECD-A5E2-F34F26696FB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D0D090-62A1-4240-B620-1BF444CAF0B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D133C-57AD-4ECD-A5E2-F34F26696FB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0D090-62A1-4240-B620-1BF444CAF0B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D133C-57AD-4ECD-A5E2-F34F26696FB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0D090-62A1-4240-B620-1BF444CAF0B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D133C-57AD-4ECD-A5E2-F34F26696FB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0D090-62A1-4240-B620-1BF444CAF0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D133C-57AD-4ECD-A5E2-F34F26696FB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D0D090-62A1-4240-B620-1BF444CAF0B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84D133C-57AD-4ECD-A5E2-F34F26696FB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1D0D090-62A1-4240-B620-1BF444CAF0B9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D133C-57AD-4ECD-A5E2-F34F26696FB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0D090-62A1-4240-B620-1BF444CAF0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D133C-57AD-4ECD-A5E2-F34F26696FB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0D090-62A1-4240-B620-1BF444CAF0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D133C-57AD-4ECD-A5E2-F34F26696FB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0D090-62A1-4240-B620-1BF444CAF0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31D0D090-62A1-4240-B620-1BF444CAF0B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84D133C-57AD-4ECD-A5E2-F34F26696FB0}" type="datetimeFigureOut">
              <a:rPr lang="cs-CZ" smtClean="0"/>
              <a:t>6.2.2014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980728"/>
            <a:ext cx="7848872" cy="140900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 flipH="1">
            <a:off x="971600" y="2680766"/>
            <a:ext cx="7848872" cy="175432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tabLst>
                <a:tab pos="1798638" algn="l"/>
              </a:tabLst>
            </a:pPr>
            <a:r>
              <a:rPr lang="cs-CZ" dirty="0" smtClean="0"/>
              <a:t>Název školy:	Základní škola Pardubice – </a:t>
            </a:r>
            <a:r>
              <a:rPr lang="cs-CZ" dirty="0" err="1" smtClean="0"/>
              <a:t>Spořilov</a:t>
            </a:r>
            <a:endParaRPr lang="cs-CZ" dirty="0" smtClean="0"/>
          </a:p>
          <a:p>
            <a:pPr>
              <a:tabLst>
                <a:tab pos="1798638" algn="l"/>
              </a:tabLst>
            </a:pPr>
            <a:r>
              <a:rPr lang="cs-CZ" dirty="0" smtClean="0"/>
              <a:t>Autor:	Mgr. Dana Mužná</a:t>
            </a:r>
          </a:p>
          <a:p>
            <a:pPr marL="1800225" indent="-1800225">
              <a:tabLst>
                <a:tab pos="1798638" algn="l"/>
              </a:tabLst>
            </a:pPr>
            <a:r>
              <a:rPr lang="cs-CZ" dirty="0" smtClean="0"/>
              <a:t>Název:	</a:t>
            </a:r>
            <a:r>
              <a:rPr lang="cs-CZ" dirty="0" smtClean="0"/>
              <a:t>VY_32_INOVACE_ANGLICKÝ JAZYK_8_14.  PRESENT CONTINUOUS - REVIEW</a:t>
            </a:r>
            <a:endParaRPr lang="cs-CZ" dirty="0" smtClean="0"/>
          </a:p>
          <a:p>
            <a:pPr>
              <a:tabLst>
                <a:tab pos="1798638" algn="l"/>
              </a:tabLst>
            </a:pPr>
            <a:r>
              <a:rPr lang="cs-CZ" dirty="0" smtClean="0"/>
              <a:t>Téma:	</a:t>
            </a:r>
            <a:r>
              <a:rPr lang="cs-CZ" dirty="0" smtClean="0"/>
              <a:t>Present </a:t>
            </a:r>
            <a:r>
              <a:rPr lang="cs-CZ" dirty="0" err="1" smtClean="0"/>
              <a:t>continuous</a:t>
            </a:r>
            <a:r>
              <a:rPr lang="cs-CZ" dirty="0" smtClean="0"/>
              <a:t> - </a:t>
            </a:r>
            <a:r>
              <a:rPr lang="cs-CZ" dirty="0" err="1" smtClean="0"/>
              <a:t>review</a:t>
            </a:r>
            <a:endParaRPr lang="cs-CZ" dirty="0" smtClean="0"/>
          </a:p>
          <a:p>
            <a:pPr>
              <a:tabLst>
                <a:tab pos="1798638" algn="l"/>
              </a:tabLst>
            </a:pPr>
            <a:r>
              <a:rPr lang="cs-CZ" dirty="0" smtClean="0"/>
              <a:t>Číslo projektu:	</a:t>
            </a:r>
            <a:r>
              <a:rPr lang="cs-CZ" dirty="0" smtClean="0"/>
              <a:t>CZ.1.07/1.4.00/21.2349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95636" y="4725144"/>
            <a:ext cx="7128792" cy="1200329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u="sng" dirty="0" smtClean="0"/>
              <a:t>Anotace</a:t>
            </a:r>
            <a:r>
              <a:rPr lang="cs-CZ" dirty="0" smtClean="0"/>
              <a:t>:</a:t>
            </a:r>
          </a:p>
          <a:p>
            <a:pPr algn="just"/>
            <a:r>
              <a:rPr lang="cs-CZ" dirty="0" smtClean="0"/>
              <a:t>Tento materiál je určen </a:t>
            </a:r>
            <a:r>
              <a:rPr lang="cs-CZ" dirty="0" smtClean="0"/>
              <a:t>k zopakování pravidel přítomného průběhového času. Prostor je věnován slovní zásobě, samotným pravidlům času a tvorbě vět v přítomném čase průběhovém.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851143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 dirty="0" smtClean="0"/>
              <a:t>Present </a:t>
            </a:r>
            <a:r>
              <a:rPr lang="cs-CZ" sz="8000" dirty="0" err="1" smtClean="0"/>
              <a:t>continuous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l"/>
            <a:r>
              <a:rPr lang="cs-CZ" sz="3200" dirty="0" err="1" smtClean="0"/>
              <a:t>Review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34819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187624" y="476672"/>
            <a:ext cx="7239000" cy="1143000"/>
          </a:xfrm>
          <a:prstGeom prst="rect">
            <a:avLst/>
          </a:prstGeom>
          <a:noFill/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7200" b="1" kern="1200">
                <a:ln w="12700">
                  <a:solidFill>
                    <a:schemeClr val="tx2"/>
                  </a:solidFill>
                </a:ln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err="1" smtClean="0"/>
              <a:t>Review</a:t>
            </a:r>
            <a:r>
              <a:rPr lang="cs-CZ" dirty="0" smtClean="0"/>
              <a:t> </a:t>
            </a:r>
            <a:r>
              <a:rPr lang="cs-CZ" sz="5400" dirty="0" smtClean="0"/>
              <a:t>(</a:t>
            </a:r>
            <a:r>
              <a:rPr lang="cs-CZ" sz="5400" dirty="0" err="1" smtClean="0"/>
              <a:t>vocabulary</a:t>
            </a:r>
            <a:r>
              <a:rPr lang="cs-CZ" sz="5400" dirty="0" smtClean="0"/>
              <a:t>)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25488" y="1917130"/>
            <a:ext cx="1080120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do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65548" y="2502150"/>
            <a:ext cx="1080120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dělat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10734" y="2147962"/>
            <a:ext cx="1080120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nádobí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50794" y="2732982"/>
            <a:ext cx="1080120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dishes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07124" y="1686297"/>
            <a:ext cx="1313048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d</a:t>
            </a:r>
            <a:r>
              <a:rPr lang="cs-CZ" sz="2400" b="1" dirty="0" smtClean="0"/>
              <a:t>ívat se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2328796"/>
            <a:ext cx="1080120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watch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76256" y="2011625"/>
            <a:ext cx="1080120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v</a:t>
            </a:r>
            <a:r>
              <a:rPr lang="cs-CZ" sz="2400" b="1" dirty="0" smtClean="0"/>
              <a:t>ařit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334406" y="2609627"/>
            <a:ext cx="1080120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cook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3701234"/>
            <a:ext cx="1080120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sedět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20051" y="4328120"/>
            <a:ext cx="1080120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sit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79270" y="3691853"/>
            <a:ext cx="1320721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vyprávět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64868" y="4245222"/>
            <a:ext cx="1080120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tell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97734" y="3858549"/>
            <a:ext cx="1080120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read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80112" y="4476055"/>
            <a:ext cx="1080120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číst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334406" y="3858548"/>
            <a:ext cx="1198034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umývat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668344" y="4476055"/>
            <a:ext cx="1080120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wash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67834" y="5151040"/>
            <a:ext cx="1391466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pomáhat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179180" y="5805264"/>
            <a:ext cx="1080120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help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419872" y="5151040"/>
            <a:ext cx="1080120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jíst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052914" y="5636222"/>
            <a:ext cx="1080120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eat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032991" y="5379068"/>
            <a:ext cx="1080120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plavat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477854" y="5977547"/>
            <a:ext cx="1080120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swim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235309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  <p:bldP spid="10" grpId="0" animBg="1"/>
      <p:bldP spid="12" grpId="0" animBg="1"/>
      <p:bldP spid="14" grpId="0" animBg="1"/>
      <p:bldP spid="16" grpId="0" animBg="1"/>
      <p:bldP spid="18" grpId="0" animBg="1"/>
      <p:bldP spid="20" grpId="0" animBg="1"/>
      <p:bldP spid="22" grpId="0" animBg="1"/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76672"/>
            <a:ext cx="7239000" cy="1143000"/>
          </a:xfrm>
        </p:spPr>
        <p:txBody>
          <a:bodyPr/>
          <a:lstStyle/>
          <a:p>
            <a:r>
              <a:rPr lang="cs-CZ" dirty="0" err="1" smtClean="0"/>
              <a:t>Review</a:t>
            </a:r>
            <a:r>
              <a:rPr lang="cs-CZ" dirty="0" smtClean="0"/>
              <a:t> </a:t>
            </a:r>
            <a:r>
              <a:rPr lang="cs-CZ" sz="5400" dirty="0" smtClean="0"/>
              <a:t>(</a:t>
            </a:r>
            <a:r>
              <a:rPr lang="cs-CZ" sz="5400" dirty="0" err="1" smtClean="0"/>
              <a:t>grammar</a:t>
            </a:r>
            <a:r>
              <a:rPr lang="cs-CZ" sz="5400" dirty="0" smtClean="0"/>
              <a:t>)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35796" y="3051767"/>
            <a:ext cx="3600400" cy="138499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Jak se tvoří </a:t>
            </a:r>
            <a:r>
              <a:rPr lang="cs-CZ" sz="2800" b="1" dirty="0" smtClean="0">
                <a:solidFill>
                  <a:srgbClr val="030405"/>
                </a:solidFill>
              </a:rPr>
              <a:t>přítomný čas průběhový </a:t>
            </a:r>
            <a:r>
              <a:rPr lang="cs-CZ" sz="2800" b="1" dirty="0" smtClean="0"/>
              <a:t>(</a:t>
            </a:r>
            <a:r>
              <a:rPr lang="cs-CZ" sz="2800" b="1" dirty="0" err="1" smtClean="0"/>
              <a:t>present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continuous</a:t>
            </a:r>
            <a:r>
              <a:rPr lang="cs-CZ" sz="2800" b="1" dirty="0" smtClean="0"/>
              <a:t>)?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1732165"/>
            <a:ext cx="3024336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Přidáme „-s“ na konec podstatného jména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35996" y="1568133"/>
            <a:ext cx="3672408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to have + plnovýznamové sloveso s koncovkou „-</a:t>
            </a:r>
            <a:r>
              <a:rPr lang="cs-CZ" sz="2400" b="1" dirty="0" err="1" smtClean="0"/>
              <a:t>ing</a:t>
            </a:r>
            <a:r>
              <a:rPr lang="cs-CZ" sz="2400" b="1" dirty="0" smtClean="0"/>
              <a:t>“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3406934"/>
            <a:ext cx="1656184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Přehodíme podmět s přísudkem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89356" y="5152449"/>
            <a:ext cx="3637096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To be + plnovýznamové sloveso s koncovkou „-</a:t>
            </a:r>
            <a:r>
              <a:rPr lang="cs-CZ" sz="2400" b="1" dirty="0" err="1" smtClean="0"/>
              <a:t>ing</a:t>
            </a:r>
            <a:r>
              <a:rPr lang="cs-CZ" sz="2400" b="1" dirty="0" smtClean="0"/>
              <a:t>“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24228" y="2899124"/>
            <a:ext cx="2124235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Přidáme do věty </a:t>
            </a:r>
            <a:r>
              <a:rPr lang="cs-CZ" sz="2400" b="1" dirty="0" err="1" smtClean="0"/>
              <a:t>some</a:t>
            </a:r>
            <a:r>
              <a:rPr lang="cs-CZ" sz="2400" b="1" dirty="0" smtClean="0"/>
              <a:t>/</a:t>
            </a:r>
            <a:r>
              <a:rPr lang="cs-CZ" sz="2400" b="1" dirty="0" err="1" smtClean="0"/>
              <a:t>any</a:t>
            </a:r>
            <a:endParaRPr lang="cs-CZ" sz="2400" b="1" dirty="0"/>
          </a:p>
        </p:txBody>
      </p:sp>
      <p:pic>
        <p:nvPicPr>
          <p:cNvPr id="1026" name="Picture 2" descr="C:\Users\Uzivatelka\AppData\Local\Microsoft\Windows\Temporary Internet Files\Content.IE5\EE7O785L\MC9002391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64893"/>
            <a:ext cx="1557384" cy="1403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ka\AppData\Local\Microsoft\Windows\Temporary Internet Files\Content.IE5\GRWWUPS6\MC900441712[1]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7" t="10139" r="14568"/>
          <a:stretch/>
        </p:blipFill>
        <p:spPr bwMode="auto">
          <a:xfrm>
            <a:off x="6471552" y="4149080"/>
            <a:ext cx="1961536" cy="2465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900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100"/>
                                  </p:stCondLst>
                                  <p:childTnLst>
                                    <p:animScale>
                                      <p:cBhvr>
                                        <p:cTn id="6" dur="6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605 0.06505 C -0.02709 0.10371 -0.02813 0.1426 -0.02935 0.18125 C -0.02987 0.1963 -0.03091 0.22639 -0.03091 0.22639 " pathEditMode="relative" ptsTypes="ffA">
                                      <p:cBhvr>
                                        <p:cTn id="11" dur="62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0.00463 C 0.00069 0.05278 -0.02031 0.12685 0.02899 0.14537 C 0.03871 0.14421 0.0493 0.14676 0.05799 0.14097 C 0.06233 0.13796 0.06528 0.13241 0.06927 0.1287 C 0.07708 0.11227 0.09097 0.0993 0.10156 0.08565 C 0.11094 0.07384 0.1151 0.05301 0.12101 0.03819 C 0.12205 0.03079 0.12569 0.02361 0.12587 0.01574 C 0.12674 -0.01134 0.12674 -0.02546 0.11615 -0.04583 C 0.1125 -0.07014 0.09705 -0.07778 0.08871 -0.09722 C 0.0868 -0.10185 0.08576 -0.10695 0.08385 -0.11157 C 0.08194 -0.11644 0.07951 -0.12107 0.07743 -0.12593 C 0.07396 -0.15347 0.0691 -0.15255 0.07587 -0.18982 C 0.07674 -0.19468 0.08038 -0.19745 0.08229 -0.20185 C 0.09097 -0.22269 0.09878 -0.24236 0.10972 -0.26157 C 0.13698 -0.30926 0.16545 -0.35926 0.21285 -0.37245 C 0.22205 -0.37107 0.23142 -0.37176 0.24028 -0.36829 C 0.24323 -0.36736 0.2441 -0.36227 0.2467 -0.35995 C 0.25017 -0.35718 0.25417 -0.35602 0.25799 -0.35394 C 0.26076 -0.34907 0.26302 -0.34398 0.26615 -0.33935 C 0.26996 -0.33403 0.27535 -0.33102 0.27899 -0.325 C 0.2842 -0.3169 0.28715 -0.30695 0.29201 -0.29861 C 0.29583 -0.2919 0.30121 -0.28704 0.30486 -0.28009 C 0.30972 -0.27107 0.32535 -0.22176 0.32587 -0.22037 C 0.32812 -0.21366 0.33299 -0.20857 0.33542 -0.20185 C 0.34392 -0.17917 0.34687 -0.15185 0.3533 -0.12801 C 0.3526 -0.11829 0.35017 -0.08426 0.34844 -0.07685 C 0.3441 -0.05787 0.3401 -0.05857 0.33385 -0.04375 C 0.33108 -0.03727 0.33142 -0.0287 0.32743 -0.02338 C 0.32483 -0.02014 0.32083 -0.01945 0.31771 -0.01713 C 0.30851 -0.01991 0.29896 -0.02037 0.29028 -0.02546 C 0.28229 -0.02986 0.27101 -0.05208 0.26771 -0.06227 C 0.26632 -0.07292 0.26024 -0.08218 0.25972 -0.09329 C 0.25694 -0.15324 0.26771 -0.25764 0.3 -0.3088 C 0.30868 -0.32245 0.31823 -0.33519 0.32587 -0.35 C 0.34392 -0.38403 0.35278 -0.40278 0.38542 -0.41343 C 0.39184 -0.41968 0.39757 -0.42778 0.40486 -0.43218 C 0.41076 -0.43565 0.41788 -0.43403 0.42413 -0.43611 C 0.46337 -0.44815 0.42448 -0.4419 0.46128 -0.44653 C 0.47674 -0.44468 0.51493 -0.44213 0.53055 -0.43403 C 0.53698 -0.43079 0.54115 -0.42292 0.5467 -0.41759 C 0.60278 -0.36296 0.61736 -0.31273 0.63871 -0.23056 C 0.64514 -0.17523 0.65521 -0.10671 0.63715 -0.05417 C 0.63246 -0.04051 0.63125 -0.02407 0.61927 -0.01898 C 0.58212 -0.04792 0.56649 -0.0831 0.56128 -0.13843 C 0.5625 -0.18148 0.55278 -0.22986 0.56927 -0.26759 C 0.57483 -0.28032 0.58281 -0.29213 0.59358 -0.29861 C 0.59809 -0.30139 0.60799 -0.30486 0.60799 -0.30463 C 0.6316 -0.30394 0.65608 -0.30857 0.67899 -0.30046 C 0.69132 -0.2963 0.69826 -0.28495 0.71128 -0.28195 C 0.73368 -0.27107 0.70573 -0.28588 0.72587 -0.27176 C 0.73785 -0.26343 0.73507 -0.26945 0.74358 -0.25949 C 0.74861 -0.2537 0.75208 -0.24537 0.75799 -0.2412 C 0.77014 -0.23171 0.77795 -0.22153 0.78542 -0.20625 C 0.78767 -0.19491 0.79115 -0.18565 0.79514 -0.17523 C 0.79774 -0.15857 0.79583 -0.16852 0.80156 -0.14653 C 0.80226 -0.14375 0.80503 -0.14282 0.80642 -0.14028 C 0.81198 -0.13079 0.81354 -0.1257 0.82257 -0.12199 C 0.82361 -0.11435 0.82552 -0.10695 0.82587 -0.09907 C 0.82691 -0.07708 0.82083 -0.10278 0.82587 -0.08472 C 0.81267 -0.07292 0.8191 -0.07593 0.80799 -0.07269 C 0.7868 -0.05625 0.76146 -0.05926 0.73715 -0.05833 C 0.72969 -0.05625 0.72448 -0.0544 0.71771 -0.05023 C 0.71215 -0.04306 0.70746 -0.03588 0.7033 -0.02732 C 0.70087 -0.01574 0.69549 -0.00046 0.69028 0.00949 C 0.68785 0.01921 0.68941 0.02199 0.68229 0.02824 C 0.6783 0.03518 0.67899 0.03171 0.67899 0.03819 " pathEditMode="relative" rAng="0" ptsTypes="fffffffffffffffffffffffffffffffffffffffffffffffffffffffffffffffffA">
                                      <p:cBhvr>
                                        <p:cTn id="16" dur="6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330" y="-14606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6 2.22222E-6 C -0.00313 0.03032 -0.01041 0.05694 -0.01789 0.08611 C -0.03299 0.14467 -0.04063 0.16574 -0.06789 0.21713 C -0.10626 0.28935 -0.04185 0.17639 -0.10973 0.29259 C -0.11754 0.30602 -0.15053 0.31435 -0.16303 0.3162 C -0.19306 0.31528 -0.22327 0.31666 -0.25331 0.31412 C -0.27692 0.31227 -0.31094 0.27616 -0.32587 0.2537 C -0.34254 0.2287 -0.35869 0.19699 -0.36789 0.16574 C -0.37223 0.15092 -0.37917 0.12014 -0.37917 0.12014 C -0.38438 0.07778 -0.38751 0.05671 -0.38386 0.00856 C -0.3823 -0.01296 -0.36129 -0.04815 -0.3566 -0.0581 C -0.32067 -0.13496 -0.28212 -0.21713 -0.20973 -0.23426 C -0.1974 -0.23357 -0.1849 -0.23449 -0.17258 -0.23218 C -0.13716 -0.22546 -0.10851 -0.19329 -0.09046 -0.15486 C -0.08733 -0.14815 -0.08299 -0.14259 -0.08074 -0.13542 C -0.07275 -0.10949 -0.05973 -0.05579 -0.05973 -0.05579 C -0.05018 0.02268 -0.0481 0.10347 -0.06303 0.18079 C -0.06719 0.20254 -0.06598 0.21898 -0.07431 0.23866 C -0.07709 0.26157 -0.07327 0.24352 -0.0856 0.26875 C -0.10226 0.30324 -0.11719 0.33079 -0.15001 0.33541 C -0.16719 0.33403 -0.18508 0.33727 -0.20174 0.33125 C -0.21129 0.32778 -0.21789 0.31528 -0.22587 0.30764 C -0.23438 0.2993 -0.24358 0.27291 -0.24358 0.27291 C -0.25226 0.23426 -0.25956 0.2037 -0.25001 0.15926 C -0.24567 0.13935 -0.23421 0.12338 -0.22431 0.10764 C -0.18837 0.05046 -0.15261 -0.00347 -0.10973 -0.05162 C -0.09758 -0.06528 -0.0816 -0.07338 -0.06789 -0.0838 C -0.05521 -0.09329 -0.0441 -0.10579 -0.03074 -0.11389 C -0.01928 -0.12084 0.00642 -0.12477 0.00642 -0.12477 C 0.04028 -0.12384 0.07448 -0.12662 0.10799 -0.12037 C 0.11129 -0.11968 0.11441 -0.1169 0.11771 -0.11621 C 0.12361 -0.11482 0.12952 -0.11459 0.13542 -0.11389 C 0.1375 -0.1125 0.13959 -0.11065 0.14184 -0.10972 C 0.14445 -0.10857 0.1474 -0.10903 0.15 -0.10741 C 0.17118 -0.09445 0.14914 -0.10162 0.16771 -0.09676 C 0.17466 -0.08982 0.18039 -0.08634 0.18872 -0.0838 C 0.20782 -0.06829 0.18403 -0.08634 0.20799 -0.07315 C 0.21875 -0.06736 0.21337 -0.06713 0.22257 -0.06019 C 0.23004 -0.05463 0.23837 -0.04792 0.2467 -0.04514 C 0.25 -0.04236 0.25313 -0.03935 0.25643 -0.03658 C 0.26164 -0.03195 0.2625 -0.02176 0.26615 -0.01505 C 0.27223 -0.00394 0.26893 -0.00903 0.2757 2.22222E-6 C 0.27622 0.0037 0.27622 0.00764 0.27743 0.01088 C 0.27848 0.01342 0.28073 0.01481 0.28212 0.01713 C 0.28646 0.025 0.28664 0.02662 0.28872 0.03449 C 0.28629 0.05208 0.28247 0.07731 0.2757 0.09236 C 0.27361 0.13171 0.27917 0.12592 0.25157 0.12268 C 0.24618 0.11782 0.23698 0.10532 0.23698 0.10532 C 0.23368 0.08704 0.2382 0.10579 0.23056 0.09028 C 0.22969 0.08819 0.22986 0.08541 0.229 0.08379 C 0.2257 0.07708 0.22032 0.07222 0.21615 0.06666 C 0.20625 0.05301 0.2073 0.05185 0.19341 0.04745 C 0.18959 0.04815 0.18525 0.04676 0.18212 0.04954 C 0.18142 0.05023 0.17639 0.07037 0.17569 0.07315 C 0.17691 0.1162 0.17777 0.14444 0.18698 0.18287 C 0.18993 0.22361 0.18872 0.19861 0.18872 0.2581 " pathEditMode="relative" ptsTypes="fffffffffffffffffffffffffffffffffffffffffffffffffffffffA">
                                      <p:cBhvr>
                                        <p:cTn id="21" dur="6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7.40741E-6 C 0.00105 0.02941 0.00174 0.0588 0.00313 0.0882 C 0.00348 0.09468 0.0047 0.11853 0.00956 0.12478 C 0.01286 0.12917 0.02327 0.13265 0.02744 0.13542 C 0.03542 0.13427 0.04445 0.13658 0.05157 0.13126 C 0.05313 0.1301 0.05209 0.12663 0.05313 0.12478 C 0.05643 0.11922 0.06129 0.11528 0.06442 0.10973 C 0.0724 0.09561 0.08074 0.08195 0.08699 0.06667 C 0.09167 0.05533 0.09497 0.04191 0.10157 0.03218 C 0.1047 0.02778 0.11129 0.01945 0.11129 0.01945 C 0.1139 0.00487 0.11129 0.01459 0.11928 -0.00208 C 0.12848 -0.02152 0.13768 -0.0361 0.15487 -0.04097 C 0.16615 -0.03958 0.17761 -0.03981 0.18872 -0.03657 C 0.19758 -0.03402 0.2231 -0.00462 0.23056 0.00441 C 0.26042 0.04075 0.21407 -0.00809 0.24515 0.02153 C 0.25018 0.02616 0.25956 0.03658 0.25956 0.03658 C 0.27015 0.06066 0.27761 0.08473 0.28699 0.10973 C 0.29428 0.15209 0.29584 0.18403 0.28872 0.23218 C 0.28525 0.25603 0.2514 0.27478 0.23699 0.28612 C 0.22362 0.28542 0.21008 0.28635 0.19671 0.2838 C 0.19445 0.28334 0.19376 0.27894 0.19185 0.27732 C 0.19046 0.27616 0.18855 0.27593 0.18699 0.27524 C 0.18542 0.27316 0.18317 0.27153 0.18213 0.26876 C 0.18091 0.26552 0.18143 0.26158 0.18056 0.25811 C 0.17865 0.25047 0.17518 0.24167 0.17258 0.2345 C 0.1731 0.21366 0.17275 0.19283 0.17414 0.172 C 0.17431 0.16876 0.17674 0.16644 0.17744 0.16343 C 0.18282 0.14191 0.19115 0.122 0.19827 0.10116 C 0.20383 0.08542 0.2106 0.06714 0.22258 0.05811 C 0.23768 0.04653 0.25747 0.04468 0.27414 0.04306 C 0.29671 0.04445 0.31928 0.04538 0.34185 0.04723 C 0.35452 0.04839 0.36685 0.05626 0.379 0.06019 C 0.39115 0.06413 0.40383 0.06575 0.41615 0.06876 C 0.42588 0.09144 0.41511 0.06968 0.42744 0.08612 C 0.4349 0.09607 0.43595 0.10927 0.44671 0.1139 C 0.45209 0.12107 0.45296 0.1264 0.45643 0.13542 C 0.45695 0.14769 0.45661 0.15996 0.45799 0.172 C 0.45834 0.17454 0.4606 0.17593 0.46129 0.17848 C 0.46355 0.18681 0.46563 0.19584 0.46772 0.20441 C 0.47032 0.24075 0.47397 0.26598 0.46772 0.30325 C 0.46685 0.30811 0.46233 0.31066 0.45956 0.3139 C 0.45036 0.32478 0.44289 0.33589 0.43056 0.33982 C 0.429 0.34121 0.42744 0.34283 0.4257 0.34399 C 0.42414 0.34491 0.4224 0.34515 0.42084 0.3463 C 0.40799 0.35626 0.42015 0.35024 0.40956 0.35487 C 0.39671 0.36621 0.37779 0.36876 0.36286 0.372 C 0.34376 0.38311 0.32223 0.39121 0.30157 0.39561 C 0.28647 0.39237 0.27049 0.39306 0.25643 0.38496 C 0.229 0.36876 0.21181 0.33056 0.18056 0.32269 C 0.15817 0.30441 0.13404 0.31274 0.10799 0.3139 C 0.10417 0.31459 0.10018 0.31436 0.09671 0.31621 C 0.0856 0.32223 0.07848 0.33728 0.06772 0.34191 C 0.06563 0.35024 0.06164 0.35626 0.05799 0.36343 C 0.05522 0.37478 0.05279 0.38126 0.05157 0.39353 C 0.05331 0.45811 0.0323 0.52084 0.08056 0.53334 C 0.09046 0.54005 0.10192 0.54098 0.11286 0.54399 C 0.12258 0.54329 0.1323 0.54422 0.14185 0.54191 C 0.14445 0.54121 0.14584 0.53681 0.14827 0.53542 C 0.15088 0.53403 0.15365 0.53403 0.15643 0.53334 C 0.17327 0.51806 0.14792 0.54005 0.16772 0.52686 C 0.19063 0.51158 0.17206 0.51922 0.18699 0.5139 C 0.18855 0.51251 0.19029 0.51135 0.19185 0.50973 C 0.19358 0.50788 0.1948 0.5051 0.19671 0.50325 C 0.20018 0.49978 0.20435 0.49769 0.20799 0.49468 C 0.21181 0.48728 0.21286 0.48172 0.21772 0.47524 C 0.21997 0.46621 0.2224 0.46042 0.22744 0.45371 C 0.23299 0.43033 0.22414 0.46552 0.23213 0.44075 C 0.23681 0.4264 0.23959 0.41042 0.24341 0.39561 C 0.25452 0.35255 0.24688 0.36806 0.25799 0.34839 C 0.26581 0.31575 0.27813 0.28658 0.29185 0.25811 C 0.29671 0.24816 0.30209 0.23843 0.30643 0.22802 C 0.30834 0.22316 0.30886 0.21737 0.31129 0.21297 C 0.31338 0.20927 0.31667 0.20718 0.31928 0.20441 C 0.33108 0.17848 0.32848 0.18566 0.34341 0.16552 C 0.34497 0.16343 0.34602 0.15996 0.34827 0.15903 C 0.35313 0.15695 0.36286 0.15278 0.36286 0.15278 C 0.37362 0.15487 0.38456 0.15603 0.39515 0.15903 C 0.40018 0.16042 0.40522 0.17038 0.40956 0.17408 C 0.41008 0.17616 0.41008 0.17894 0.41129 0.18056 C 0.41233 0.18195 0.42206 0.18473 0.42258 0.18496 C 0.4264 0.18635 0.43004 0.18797 0.43386 0.18936 C 0.43647 0.19028 0.43924 0.19052 0.44185 0.19144 C 0.45192 0.19468 0.47049 0.2014 0.479 0.21066 C 0.48803 0.22061 0.47987 0.21366 0.48872 0.2257 C 0.49584 0.23519 0.49602 0.23195 0.50157 0.24075 C 0.51546 0.26204 0.4981 0.23843 0.51129 0.25603 C 0.51494 0.27061 0.51303 0.27732 0.50313 0.2838 C 0.49723 0.28126 0.49081 0.27894 0.48542 0.27524 C 0.47032 0.26505 0.48352 0.2713 0.47258 0.26667 C 0.46789 0.26042 0.46233 0.25626 0.45799 0.24954 C 0.44723 0.23311 0.45522 0.24445 0.44827 0.23218 C 0.44463 0.2257 0.43699 0.21297 0.43699 0.21297 C 0.43525 0.20116 0.43195 0.19237 0.43056 0.18056 C 0.43213 0.16552 0.43282 0.15024 0.43542 0.13542 C 0.43612 0.13195 0.43855 0.12941 0.44029 0.12686 C 0.4514 0.11042 0.46442 0.09816 0.48056 0.09237 C 0.48699 0.09445 0.49358 0.09653 0.50001 0.09885 C 0.50174 0.09954 0.504 0.09931 0.50487 0.10116 C 0.50643 0.10417 0.50539 0.10857 0.50643 0.11181 C 0.50747 0.11505 0.50973 0.1176 0.51129 0.12038 C 0.51268 0.12987 0.51511 0.1389 0.51615 0.14839 C 0.51876 0.17061 0.51806 0.19353 0.52258 0.21505 C 0.52327 0.21853 0.52796 0.21644 0.53056 0.21714 C 0.53542 0.21853 0.54011 0.2213 0.54515 0.22153 C 0.57362 0.22339 0.60209 0.22292 0.63056 0.22362 C 0.64775 0.22663 0.65574 0.22269 0.66615 0.23658 C 0.67049 0.24862 0.66667 0.24353 0.6757 0.24723 C 0.679 0.24862 0.68542 0.25163 0.68542 0.25163 C 0.67622 0.25232 0.66702 0.25209 0.65799 0.25371 C 0.64775 0.25556 0.63803 0.26436 0.62744 0.26667 C 0.62049 0.26598 0.6132 0.26714 0.60643 0.26459 C 0.60487 0.2639 0.60608 0.25973 0.60487 0.25811 C 0.59706 0.24769 0.58299 0.25047 0.5757 0.24075 L 0.58699 0.2301 L 0.5757 0.27107 " pathEditMode="relative" ptsTypes="ffffffffffffffffffffffffffffffffffffffffffffffffffffffffffffffffffffffffffffffffffffffffffffffffffffffffffffffffAAA">
                                      <p:cBhvr>
                                        <p:cTn id="26" dur="6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71600" y="476672"/>
            <a:ext cx="7239000" cy="1143000"/>
          </a:xfrm>
          <a:prstGeom prst="rect">
            <a:avLst/>
          </a:prstGeom>
          <a:noFill/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7200" b="1" kern="1200">
                <a:ln w="12700">
                  <a:solidFill>
                    <a:schemeClr val="tx2"/>
                  </a:solidFill>
                </a:ln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5400" dirty="0" err="1" smtClean="0"/>
              <a:t>What</a:t>
            </a:r>
            <a:r>
              <a:rPr lang="cs-CZ" sz="5400" dirty="0" smtClean="0"/>
              <a:t> are </a:t>
            </a:r>
            <a:r>
              <a:rPr lang="cs-CZ" sz="5400" dirty="0" err="1" smtClean="0"/>
              <a:t>they</a:t>
            </a:r>
            <a:r>
              <a:rPr lang="cs-CZ" sz="5400" dirty="0" smtClean="0"/>
              <a:t> </a:t>
            </a:r>
            <a:r>
              <a:rPr lang="cs-CZ" sz="5400" dirty="0" err="1" smtClean="0"/>
              <a:t>doing</a:t>
            </a:r>
            <a:r>
              <a:rPr lang="cs-CZ" sz="5400" dirty="0" smtClean="0"/>
              <a:t>?</a:t>
            </a:r>
            <a:endParaRPr lang="cs-CZ" sz="5400" dirty="0"/>
          </a:p>
        </p:txBody>
      </p:sp>
      <p:pic>
        <p:nvPicPr>
          <p:cNvPr id="2055" name="Picture 7" descr="C:\Users\Uzivatelka\AppData\Local\Microsoft\Windows\Temporary Internet Files\Content.IE5\3T597R7B\MC9003329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37216"/>
            <a:ext cx="1818742" cy="1874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zivatelka\AppData\Local\Microsoft\Windows\Temporary Internet Files\Content.IE5\Z793PI9C\MC9003788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7702" y="3862908"/>
            <a:ext cx="1922898" cy="2601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Uzivatelka\AppData\Local\Microsoft\Windows\Temporary Internet Files\Content.IE5\Z793PI9C\MC9004402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29070"/>
            <a:ext cx="2338183" cy="1922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Uzivatelka\AppData\Local\Microsoft\Windows\Temporary Internet Files\Content.IE5\GRWWUPS6\MC9003570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4416" y="1773622"/>
            <a:ext cx="2107074" cy="1781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Čárový popisek 2 2"/>
          <p:cNvSpPr/>
          <p:nvPr/>
        </p:nvSpPr>
        <p:spPr>
          <a:xfrm>
            <a:off x="2699792" y="2691220"/>
            <a:ext cx="2160798" cy="864096"/>
          </a:xfrm>
          <a:prstGeom prst="borderCallout2">
            <a:avLst>
              <a:gd name="adj1" fmla="val 30698"/>
              <a:gd name="adj2" fmla="val -142"/>
              <a:gd name="adj3" fmla="val 18750"/>
              <a:gd name="adj4" fmla="val -16667"/>
              <a:gd name="adj5" fmla="val 14530"/>
              <a:gd name="adj6" fmla="val -41274"/>
            </a:avLst>
          </a:prstGeom>
          <a:ln w="28575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He </a:t>
            </a:r>
            <a:r>
              <a:rPr lang="cs-CZ" sz="2400" b="1" dirty="0" err="1" smtClean="0">
                <a:solidFill>
                  <a:srgbClr val="FF0000"/>
                </a:solidFill>
              </a:rPr>
              <a:t>is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/>
              <a:t>wash</a:t>
            </a:r>
            <a:r>
              <a:rPr lang="cs-CZ" sz="2400" b="1" dirty="0" err="1" smtClean="0">
                <a:solidFill>
                  <a:srgbClr val="FF0000"/>
                </a:solidFill>
              </a:rPr>
              <a:t>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dishes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6" name="Čárový popisek 2 15"/>
          <p:cNvSpPr/>
          <p:nvPr/>
        </p:nvSpPr>
        <p:spPr>
          <a:xfrm>
            <a:off x="3275856" y="1646422"/>
            <a:ext cx="2160798" cy="558441"/>
          </a:xfrm>
          <a:prstGeom prst="borderCallout2">
            <a:avLst>
              <a:gd name="adj1" fmla="val 30698"/>
              <a:gd name="adj2" fmla="val 99509"/>
              <a:gd name="adj3" fmla="val 42645"/>
              <a:gd name="adj4" fmla="val 132810"/>
              <a:gd name="adj5" fmla="val 98163"/>
              <a:gd name="adj6" fmla="val 153251"/>
            </a:avLst>
          </a:prstGeom>
          <a:ln w="28575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She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is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/>
              <a:t>eat</a:t>
            </a:r>
            <a:r>
              <a:rPr lang="cs-CZ" sz="2400" b="1" dirty="0" err="1" smtClean="0">
                <a:solidFill>
                  <a:srgbClr val="FF0000"/>
                </a:solidFill>
              </a:rPr>
              <a:t>ing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7" name="Čárový popisek 2 16"/>
          <p:cNvSpPr/>
          <p:nvPr/>
        </p:nvSpPr>
        <p:spPr>
          <a:xfrm>
            <a:off x="3368950" y="4005064"/>
            <a:ext cx="2565466" cy="576064"/>
          </a:xfrm>
          <a:prstGeom prst="borderCallout2">
            <a:avLst>
              <a:gd name="adj1" fmla="val 30698"/>
              <a:gd name="adj2" fmla="val -142"/>
              <a:gd name="adj3" fmla="val 37525"/>
              <a:gd name="adj4" fmla="val -15302"/>
              <a:gd name="adj5" fmla="val 64027"/>
              <a:gd name="adj6" fmla="val -31718"/>
            </a:avLst>
          </a:prstGeom>
          <a:ln w="28575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They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are </a:t>
            </a:r>
            <a:r>
              <a:rPr lang="cs-CZ" sz="2400" b="1" dirty="0" err="1" smtClean="0"/>
              <a:t>read</a:t>
            </a:r>
            <a:r>
              <a:rPr lang="cs-CZ" sz="2400" b="1" dirty="0" err="1" smtClean="0">
                <a:solidFill>
                  <a:srgbClr val="FF0000"/>
                </a:solidFill>
              </a:rPr>
              <a:t>ing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8" name="Čárový popisek 2 17"/>
          <p:cNvSpPr/>
          <p:nvPr/>
        </p:nvSpPr>
        <p:spPr>
          <a:xfrm>
            <a:off x="3773618" y="5163616"/>
            <a:ext cx="2160798" cy="569640"/>
          </a:xfrm>
          <a:prstGeom prst="borderCallout2">
            <a:avLst>
              <a:gd name="adj1" fmla="val 23871"/>
              <a:gd name="adj2" fmla="val 99509"/>
              <a:gd name="adj3" fmla="val 23870"/>
              <a:gd name="adj4" fmla="val 119159"/>
              <a:gd name="adj5" fmla="val -9366"/>
              <a:gd name="adj6" fmla="val 126632"/>
            </a:avLst>
          </a:prstGeom>
          <a:ln w="28575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He </a:t>
            </a:r>
            <a:r>
              <a:rPr lang="cs-CZ" sz="2400" b="1" dirty="0" err="1" smtClean="0">
                <a:solidFill>
                  <a:srgbClr val="FF0000"/>
                </a:solidFill>
              </a:rPr>
              <a:t>is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/>
              <a:t>cook</a:t>
            </a:r>
            <a:r>
              <a:rPr lang="cs-CZ" sz="2400" b="1" dirty="0" err="1" smtClean="0">
                <a:solidFill>
                  <a:srgbClr val="FF0000"/>
                </a:solidFill>
              </a:rPr>
              <a:t>ing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134869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0"/>
                  </p:tgtEl>
                </p:cond>
              </p:nextCondLst>
            </p:seq>
          </p:childTnLst>
        </p:cTn>
      </p:par>
    </p:tnLst>
    <p:bldLst>
      <p:bldP spid="3" grpId="0" animBg="1"/>
      <p:bldP spid="16" grpId="0" animBg="1"/>
      <p:bldP spid="17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71600" y="116632"/>
            <a:ext cx="7239000" cy="1143000"/>
          </a:xfrm>
          <a:prstGeom prst="rect">
            <a:avLst/>
          </a:prstGeom>
          <a:noFill/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7200" b="1" kern="1200">
                <a:ln w="12700">
                  <a:solidFill>
                    <a:schemeClr val="tx2"/>
                  </a:solidFill>
                </a:ln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800" dirty="0" err="1" smtClean="0"/>
              <a:t>Choose</a:t>
            </a:r>
            <a:r>
              <a:rPr lang="cs-CZ" sz="4800" dirty="0" smtClean="0"/>
              <a:t> </a:t>
            </a:r>
            <a:r>
              <a:rPr lang="cs-CZ" sz="4800" dirty="0" err="1" smtClean="0"/>
              <a:t>the</a:t>
            </a:r>
            <a:r>
              <a:rPr lang="cs-CZ" sz="4800" dirty="0" smtClean="0"/>
              <a:t> </a:t>
            </a:r>
            <a:r>
              <a:rPr lang="cs-CZ" sz="4800" dirty="0" err="1" smtClean="0"/>
              <a:t>right</a:t>
            </a:r>
            <a:r>
              <a:rPr lang="cs-CZ" sz="4800" dirty="0" smtClean="0"/>
              <a:t> sentence: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8741" y="1044025"/>
            <a:ext cx="8295693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Jeho nejlepší kamarád právě sedí pod stolem. </a:t>
            </a:r>
            <a:endParaRPr lang="cs-CZ" sz="3200" b="1" dirty="0"/>
          </a:p>
        </p:txBody>
      </p:sp>
      <p:sp>
        <p:nvSpPr>
          <p:cNvPr id="15" name="Mrak 14">
            <a:hlinkClick r:id="rId2" action="ppaction://hlinksldjump"/>
          </p:cNvPr>
          <p:cNvSpPr/>
          <p:nvPr/>
        </p:nvSpPr>
        <p:spPr>
          <a:xfrm>
            <a:off x="438742" y="1916832"/>
            <a:ext cx="4896544" cy="2623029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His </a:t>
            </a:r>
            <a:r>
              <a:rPr lang="cs-CZ" sz="2400" b="1" dirty="0" err="1" smtClean="0"/>
              <a:t>best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friend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sitting</a:t>
            </a:r>
            <a:r>
              <a:rPr lang="cs-CZ" sz="2400" b="1" dirty="0"/>
              <a:t> </a:t>
            </a:r>
            <a:r>
              <a:rPr lang="cs-CZ" sz="2400" b="1" dirty="0" smtClean="0"/>
              <a:t>on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table </a:t>
            </a:r>
            <a:r>
              <a:rPr lang="cs-CZ" sz="2400" b="1" dirty="0" err="1" smtClean="0"/>
              <a:t>now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6" name="Mrak 15">
            <a:hlinkClick r:id="rId2" action="ppaction://hlinksldjump"/>
          </p:cNvPr>
          <p:cNvSpPr/>
          <p:nvPr/>
        </p:nvSpPr>
        <p:spPr>
          <a:xfrm>
            <a:off x="5500645" y="2118725"/>
            <a:ext cx="3233790" cy="1974957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His </a:t>
            </a:r>
            <a:r>
              <a:rPr lang="cs-CZ" sz="2400" b="1" dirty="0" err="1" smtClean="0"/>
              <a:t>best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friend</a:t>
            </a:r>
            <a:r>
              <a:rPr lang="cs-CZ" sz="2400" b="1" dirty="0" smtClean="0"/>
              <a:t> 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sitting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under</a:t>
            </a:r>
            <a:r>
              <a:rPr lang="cs-CZ" sz="2400" b="1" dirty="0" smtClean="0"/>
              <a:t> table </a:t>
            </a:r>
            <a:r>
              <a:rPr lang="cs-CZ" sz="2400" b="1" dirty="0" err="1" smtClean="0"/>
              <a:t>now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7" name="Mrak 16">
            <a:hlinkClick r:id="rId3" action="ppaction://hlinksldjump"/>
          </p:cNvPr>
          <p:cNvSpPr/>
          <p:nvPr/>
        </p:nvSpPr>
        <p:spPr>
          <a:xfrm>
            <a:off x="2769450" y="4292532"/>
            <a:ext cx="4348090" cy="2219041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His </a:t>
            </a:r>
            <a:r>
              <a:rPr lang="cs-CZ" sz="2400" b="1" dirty="0" err="1" smtClean="0"/>
              <a:t>best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friend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sitting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under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table </a:t>
            </a:r>
            <a:r>
              <a:rPr lang="cs-CZ" sz="2400" b="1" dirty="0" err="1" smtClean="0"/>
              <a:t>now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79794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38740" y="404664"/>
            <a:ext cx="8295693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Právě plaveme 100 metrů. </a:t>
            </a:r>
            <a:endParaRPr lang="cs-CZ" sz="3200" b="1" dirty="0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282802" y="1190577"/>
            <a:ext cx="4504753" cy="2623029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We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swimming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hundred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meters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now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6" name="Mrak 5">
            <a:hlinkClick r:id="rId3" action="ppaction://hlinksldjump"/>
          </p:cNvPr>
          <p:cNvSpPr/>
          <p:nvPr/>
        </p:nvSpPr>
        <p:spPr>
          <a:xfrm>
            <a:off x="4427984" y="2060848"/>
            <a:ext cx="4557414" cy="2520280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We</a:t>
            </a:r>
            <a:r>
              <a:rPr lang="cs-CZ" sz="2400" b="1" dirty="0" smtClean="0"/>
              <a:t> are </a:t>
            </a:r>
            <a:r>
              <a:rPr lang="cs-CZ" sz="2400" b="1" dirty="0" err="1" smtClean="0"/>
              <a:t>swimming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hundred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meters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now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7" name="Mrak 6">
            <a:hlinkClick r:id="rId2" action="ppaction://hlinksldjump"/>
          </p:cNvPr>
          <p:cNvSpPr/>
          <p:nvPr/>
        </p:nvSpPr>
        <p:spPr>
          <a:xfrm>
            <a:off x="1547664" y="4365104"/>
            <a:ext cx="4564114" cy="2219041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We</a:t>
            </a:r>
            <a:r>
              <a:rPr lang="cs-CZ" sz="2400" b="1" dirty="0" smtClean="0"/>
              <a:t> are </a:t>
            </a:r>
            <a:r>
              <a:rPr lang="cs-CZ" sz="2400" b="1" dirty="0" err="1" smtClean="0"/>
              <a:t>swimming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hundred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meters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now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977099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8740" y="446530"/>
            <a:ext cx="8295693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Právě čtu velkou a dobrou knížku. </a:t>
            </a:r>
            <a:endParaRPr lang="cs-CZ" sz="3200" b="1" dirty="0"/>
          </a:p>
        </p:txBody>
      </p:sp>
      <p:sp>
        <p:nvSpPr>
          <p:cNvPr id="3" name="Mrak 2">
            <a:hlinkClick r:id="rId2" action="ppaction://hlinksldjump"/>
          </p:cNvPr>
          <p:cNvSpPr/>
          <p:nvPr/>
        </p:nvSpPr>
        <p:spPr>
          <a:xfrm>
            <a:off x="282802" y="1190577"/>
            <a:ext cx="4504753" cy="2623029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I‘m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reading</a:t>
            </a:r>
            <a:r>
              <a:rPr lang="cs-CZ" sz="2400" b="1" dirty="0" smtClean="0"/>
              <a:t> a big and </a:t>
            </a:r>
            <a:r>
              <a:rPr lang="cs-CZ" sz="2400" b="1" dirty="0" err="1" smtClean="0"/>
              <a:t>good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book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now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4" name="Mrak 3">
            <a:hlinkClick r:id="rId3" action="ppaction://hlinksldjump"/>
          </p:cNvPr>
          <p:cNvSpPr/>
          <p:nvPr/>
        </p:nvSpPr>
        <p:spPr>
          <a:xfrm>
            <a:off x="4427984" y="2060848"/>
            <a:ext cx="4557414" cy="2520280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I‘am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reading</a:t>
            </a:r>
            <a:r>
              <a:rPr lang="cs-CZ" sz="2400" b="1" dirty="0" smtClean="0"/>
              <a:t> a big and </a:t>
            </a:r>
            <a:r>
              <a:rPr lang="cs-CZ" sz="2400" b="1" dirty="0" err="1" smtClean="0"/>
              <a:t>good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book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now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5" name="Mrak 4">
            <a:hlinkClick r:id="rId3" action="ppaction://hlinksldjump"/>
          </p:cNvPr>
          <p:cNvSpPr/>
          <p:nvPr/>
        </p:nvSpPr>
        <p:spPr>
          <a:xfrm>
            <a:off x="1547664" y="4365104"/>
            <a:ext cx="4564114" cy="2219041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 am </a:t>
            </a:r>
            <a:r>
              <a:rPr lang="cs-CZ" sz="2400" b="1" dirty="0" err="1" smtClean="0"/>
              <a:t>reading</a:t>
            </a:r>
            <a:r>
              <a:rPr lang="cs-CZ" sz="2400" b="1" dirty="0" smtClean="0"/>
              <a:t> big and </a:t>
            </a:r>
            <a:r>
              <a:rPr lang="cs-CZ" sz="2400" b="1" dirty="0" err="1" smtClean="0"/>
              <a:t>good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book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now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45870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zivatelka\AppData\Local\Microsoft\Windows\Temporary Internet Files\Content.IE5\U6RAXS8L\MC90042386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122417"/>
            <a:ext cx="4176464" cy="4613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452320" y="5707977"/>
            <a:ext cx="864096" cy="745359"/>
          </a:xfrm>
          <a:prstGeom prst="actionButtonBackPrevious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573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Uzivatelka\AppData\Local\Microsoft\Windows\Temporary Internet Files\Content.IE5\GRWWUPS6\MC90042448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150024"/>
            <a:ext cx="4320480" cy="4557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lačítko akce: Zpět nebo Předchozí 1">
            <a:hlinkClick r:id="" action="ppaction://hlinkshowjump?jump=lastslideviewed" highlightClick="1"/>
          </p:cNvPr>
          <p:cNvSpPr/>
          <p:nvPr/>
        </p:nvSpPr>
        <p:spPr>
          <a:xfrm>
            <a:off x="7452320" y="5733256"/>
            <a:ext cx="864096" cy="745359"/>
          </a:xfrm>
          <a:prstGeom prst="actionButtonBackPrevious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903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Čerpáno z otevřené galerie Microsoft.com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01097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TC101859868[[fn=Teplo]]</Template>
  <TotalTime>1666</TotalTime>
  <Words>247</Words>
  <Application>Microsoft Office PowerPoint</Application>
  <PresentationFormat>Předvádění na obrazovce (4:3)</PresentationFormat>
  <Paragraphs>59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Thermal</vt:lpstr>
      <vt:lpstr>Prezentace aplikace PowerPoint</vt:lpstr>
      <vt:lpstr>Present continuous</vt:lpstr>
      <vt:lpstr>Prezentace aplikace PowerPoint</vt:lpstr>
      <vt:lpstr>Review (grammar):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continuous</dc:title>
  <dc:creator>Uzivatelka</dc:creator>
  <cp:lastModifiedBy>Uzivatelka</cp:lastModifiedBy>
  <cp:revision>34</cp:revision>
  <dcterms:created xsi:type="dcterms:W3CDTF">2013-06-25T18:34:54Z</dcterms:created>
  <dcterms:modified xsi:type="dcterms:W3CDTF">2014-02-06T22:10:38Z</dcterms:modified>
</cp:coreProperties>
</file>