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7" r:id="rId2"/>
    <p:sldId id="256" r:id="rId3"/>
    <p:sldId id="259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55" d="100"/>
          <a:sy n="55" d="100"/>
        </p:scale>
        <p:origin x="-72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919763-407C-4EFE-B7EA-6B52384B8597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46A068-E082-4E96-8E43-1BAD38C786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001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47B09-CE8C-4647-B2CF-A7683E08345C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2A0D7-876F-4EBA-A8C6-7CAC15247F63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85" y="980728"/>
            <a:ext cx="7848872" cy="140900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 flipH="1">
            <a:off x="656785" y="2680766"/>
            <a:ext cx="7848872" cy="1754326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tabLst>
                <a:tab pos="1798638" algn="l"/>
              </a:tabLst>
            </a:pPr>
            <a:r>
              <a:rPr lang="cs-CZ" dirty="0" smtClean="0"/>
              <a:t>Název školy:	Základní škola Pardubice – Spořilov</a:t>
            </a:r>
          </a:p>
          <a:p>
            <a:pPr>
              <a:tabLst>
                <a:tab pos="1798638" algn="l"/>
              </a:tabLst>
            </a:pPr>
            <a:r>
              <a:rPr lang="cs-CZ" dirty="0" smtClean="0"/>
              <a:t>Autor:	Mgr. Dana Mužná</a:t>
            </a:r>
          </a:p>
          <a:p>
            <a:pPr marL="1793875" indent="-1793875">
              <a:tabLst>
                <a:tab pos="1798638" algn="l"/>
              </a:tabLst>
            </a:pPr>
            <a:r>
              <a:rPr lang="cs-CZ" dirty="0" smtClean="0"/>
              <a:t>Název:	</a:t>
            </a:r>
            <a:r>
              <a:rPr lang="cs-CZ" dirty="0" smtClean="0"/>
              <a:t>VY_32_INOVACE_ANGLICKÝ JAZYK_8_15. PRESENT TENSES – REVIEW.</a:t>
            </a:r>
          </a:p>
          <a:p>
            <a:pPr>
              <a:tabLst>
                <a:tab pos="1798638" algn="l"/>
              </a:tabLst>
            </a:pPr>
            <a:r>
              <a:rPr lang="cs-CZ" dirty="0" smtClean="0"/>
              <a:t>Téma</a:t>
            </a:r>
            <a:r>
              <a:rPr lang="cs-CZ" dirty="0" smtClean="0"/>
              <a:t>:	</a:t>
            </a:r>
            <a:r>
              <a:rPr lang="cs-CZ" dirty="0" smtClean="0"/>
              <a:t>Present tenses - </a:t>
            </a:r>
            <a:r>
              <a:rPr lang="cs-CZ" dirty="0" err="1" smtClean="0"/>
              <a:t>review</a:t>
            </a:r>
            <a:endParaRPr lang="en-US" dirty="0" smtClean="0"/>
          </a:p>
          <a:p>
            <a:pPr>
              <a:tabLst>
                <a:tab pos="1798638" algn="l"/>
              </a:tabLst>
            </a:pPr>
            <a:r>
              <a:rPr lang="cs-CZ" dirty="0" smtClean="0"/>
              <a:t>Číslo projektu:	</a:t>
            </a:r>
            <a:r>
              <a:rPr lang="cs-CZ" dirty="0" smtClean="0"/>
              <a:t>CZ.1.07/1.4.00/21.2349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6785" y="4797152"/>
            <a:ext cx="7848872" cy="147732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u="sng" dirty="0" smtClean="0"/>
              <a:t>Anotace</a:t>
            </a:r>
            <a:r>
              <a:rPr lang="cs-CZ" dirty="0" smtClean="0"/>
              <a:t>:</a:t>
            </a:r>
          </a:p>
          <a:p>
            <a:pPr algn="just"/>
            <a:r>
              <a:rPr lang="cs-CZ" dirty="0" smtClean="0"/>
              <a:t>Tento </a:t>
            </a:r>
            <a:r>
              <a:rPr lang="cs-CZ" dirty="0" smtClean="0"/>
              <a:t>materiál je zaměřen na opakování přítomného času prostého i průběhového. Žáci se učí rozlišovat situace, kdy je vhodné konkrétní čas aplikovat, upevňují si dříve nabyté znalosti a rozlišují pravidla obou časů.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02066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Review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Present </a:t>
            </a:r>
            <a:r>
              <a:rPr lang="cs-CZ" dirty="0" err="1" smtClean="0"/>
              <a:t>simple</a:t>
            </a:r>
            <a:r>
              <a:rPr lang="cs-CZ" dirty="0" smtClean="0"/>
              <a:t>,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continuous</a:t>
            </a:r>
            <a:r>
              <a:rPr lang="cs-CZ" dirty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affirmative</a:t>
            </a:r>
            <a:r>
              <a:rPr lang="cs-CZ" dirty="0" smtClean="0"/>
              <a:t>, negative </a:t>
            </a:r>
            <a:r>
              <a:rPr lang="cs-CZ" dirty="0" err="1" smtClean="0"/>
              <a:t>sentences</a:t>
            </a:r>
            <a:r>
              <a:rPr lang="cs-CZ" dirty="0" smtClean="0"/>
              <a:t>, </a:t>
            </a:r>
            <a:r>
              <a:rPr lang="cs-CZ" dirty="0" err="1" smtClean="0"/>
              <a:t>questions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744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245" y="188640"/>
            <a:ext cx="8496944" cy="924475"/>
          </a:xfrm>
        </p:spPr>
        <p:txBody>
          <a:bodyPr/>
          <a:lstStyle/>
          <a:p>
            <a:r>
              <a:rPr lang="cs-CZ" dirty="0" err="1" smtClean="0"/>
              <a:t>Find</a:t>
            </a:r>
            <a:r>
              <a:rPr lang="cs-CZ" dirty="0" smtClean="0"/>
              <a:t>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words</a:t>
            </a:r>
            <a:r>
              <a:rPr lang="cs-CZ" dirty="0" smtClean="0"/>
              <a:t>: _ _ _ _ _  _ _ _ _ _ _ _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412345" y="1953033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943506"/>
            <a:ext cx="252028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vstávat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6694" y="2414698"/>
            <a:ext cx="252028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jít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2876364"/>
            <a:ext cx="252028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bratranec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3338029"/>
            <a:ext cx="252028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vysávat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3799694"/>
            <a:ext cx="252028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nakupovat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4261359"/>
            <a:ext cx="252028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mýt nádobí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4737918"/>
            <a:ext cx="252028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prostřít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9552" y="5199583"/>
            <a:ext cx="252028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u</a:t>
            </a:r>
            <a:r>
              <a:rPr lang="cs-CZ" sz="2400" b="1" dirty="0" smtClean="0"/>
              <a:t>klidit pokoj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9552" y="5661248"/>
            <a:ext cx="252028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ustlat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15657" y="1959358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218969" y="1959359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21560" y="1959360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024151" y="1953033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633206" y="4722063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651085" y="5661246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412344" y="2414699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15656" y="2421024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037363" y="4719500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053636" y="5674391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412343" y="2882688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815655" y="2889013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218967" y="2889014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621558" y="2889015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024149" y="2882688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426740" y="2882688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634812" y="5199582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412345" y="3350677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815657" y="3357002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218969" y="3357003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621560" y="3357004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5024151" y="3350677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426742" y="3350677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053693" y="5199581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7858795" y="5183728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3412342" y="3818666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3815654" y="3824991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218966" y="3824992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4621557" y="3824993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024148" y="3818666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426739" y="3818666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5829333" y="3824993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229851" y="3824993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3413106" y="4261359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3816418" y="4267684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4218969" y="4267685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4621560" y="4267686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5024151" y="4261359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5426742" y="4261359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7456187" y="4732085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7456244" y="5183727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3412385" y="4732086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3815697" y="4738411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4219009" y="4738412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4621600" y="4738413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5024191" y="4732086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5426782" y="4732086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5829376" y="4738413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6229894" y="4738413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3412385" y="5200075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3815697" y="5206400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4219009" y="5206401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4621600" y="5206402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5024191" y="5200075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5426782" y="5200075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829376" y="5206402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6229894" y="5206402"/>
            <a:ext cx="402551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3412385" y="5668064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3815697" y="5674389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4219009" y="5674390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4621600" y="5674391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5024191" y="5668064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5426782" y="5668064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83" name="TextovéPole 82"/>
          <p:cNvSpPr txBox="1"/>
          <p:nvPr/>
        </p:nvSpPr>
        <p:spPr>
          <a:xfrm>
            <a:off x="5829376" y="5674391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6230655" y="5674391"/>
            <a:ext cx="402551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400" dirty="0"/>
          </a:p>
        </p:txBody>
      </p:sp>
      <p:pic>
        <p:nvPicPr>
          <p:cNvPr id="1027" name="Picture 3" descr="C:\Users\Uzivatelka\AppData\Local\Microsoft\Windows\Temporary Internet Files\Content.IE5\NOAB392S\MC90044173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399" y="1251153"/>
            <a:ext cx="2573840" cy="257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Nadpis 1"/>
          <p:cNvSpPr txBox="1">
            <a:spLocks/>
          </p:cNvSpPr>
          <p:nvPr/>
        </p:nvSpPr>
        <p:spPr>
          <a:xfrm>
            <a:off x="2371631" y="788915"/>
            <a:ext cx="5780606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400" dirty="0" smtClean="0"/>
              <a:t>Make </a:t>
            </a:r>
            <a:r>
              <a:rPr lang="cs-CZ" sz="2400" dirty="0" err="1" smtClean="0"/>
              <a:t>opposite</a:t>
            </a:r>
            <a:r>
              <a:rPr lang="cs-CZ" sz="2400" dirty="0" smtClean="0"/>
              <a:t>:  _ _ _ _  _ _ _ _ _ </a:t>
            </a:r>
            <a:endParaRPr lang="cs-CZ" sz="2400" dirty="0"/>
          </a:p>
        </p:txBody>
      </p:sp>
      <p:sp>
        <p:nvSpPr>
          <p:cNvPr id="85" name="Ohnutá šipka 84"/>
          <p:cNvSpPr/>
          <p:nvPr/>
        </p:nvSpPr>
        <p:spPr>
          <a:xfrm rot="10800000">
            <a:off x="7882731" y="943832"/>
            <a:ext cx="904418" cy="49103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59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33926"/>
            <a:ext cx="7125113" cy="924475"/>
          </a:xfrm>
        </p:spPr>
        <p:txBody>
          <a:bodyPr/>
          <a:lstStyle/>
          <a:p>
            <a:r>
              <a:rPr lang="en-US" dirty="0" smtClean="0"/>
              <a:t>Say the same about Zoe</a:t>
            </a:r>
            <a:r>
              <a:rPr lang="cs-CZ" dirty="0" smtClean="0"/>
              <a:t>.</a:t>
            </a:r>
            <a:endParaRPr lang="en-US" dirty="0"/>
          </a:p>
        </p:txBody>
      </p:sp>
      <p:pic>
        <p:nvPicPr>
          <p:cNvPr id="1027" name="Picture 3" descr="C:\Users\Uzivatelka\AppData\Local\Microsoft\Windows\Temporary Internet Files\Content.IE5\EE7O785L\MC9003832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513" y="1482388"/>
            <a:ext cx="1800200" cy="280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pisek se šipkou doprava 2"/>
          <p:cNvSpPr/>
          <p:nvPr/>
        </p:nvSpPr>
        <p:spPr>
          <a:xfrm>
            <a:off x="789742" y="1482388"/>
            <a:ext cx="2808312" cy="86409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125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</a:rPr>
              <a:t>You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often</a:t>
            </a:r>
            <a:r>
              <a:rPr lang="cs-CZ" sz="2400" dirty="0" smtClean="0">
                <a:solidFill>
                  <a:schemeClr val="bg1"/>
                </a:solidFill>
              </a:rPr>
              <a:t> play </a:t>
            </a:r>
            <a:r>
              <a:rPr lang="cs-CZ" sz="2400" dirty="0" err="1" smtClean="0">
                <a:solidFill>
                  <a:schemeClr val="bg1"/>
                </a:solidFill>
              </a:rPr>
              <a:t>tennis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9" name="Popisek se šipkou doprava 8"/>
          <p:cNvSpPr/>
          <p:nvPr/>
        </p:nvSpPr>
        <p:spPr>
          <a:xfrm>
            <a:off x="789742" y="2492896"/>
            <a:ext cx="2808312" cy="1080119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1782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bg1"/>
                </a:solidFill>
              </a:rPr>
              <a:t>I play</a:t>
            </a:r>
          </a:p>
          <a:p>
            <a:pPr algn="ctr"/>
            <a:r>
              <a:rPr lang="cs-CZ" sz="2400" smtClean="0">
                <a:solidFill>
                  <a:schemeClr val="bg1"/>
                </a:solidFill>
              </a:rPr>
              <a:t>the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guitar</a:t>
            </a:r>
            <a:endParaRPr lang="cs-CZ" sz="2400" dirty="0">
              <a:solidFill>
                <a:schemeClr val="bg1"/>
              </a:solidFill>
            </a:endParaRPr>
          </a:p>
          <a:p>
            <a:pPr algn="ctr"/>
            <a:r>
              <a:rPr lang="cs-CZ" sz="2400" dirty="0" err="1" smtClean="0">
                <a:solidFill>
                  <a:schemeClr val="bg1"/>
                </a:solidFill>
              </a:rPr>
              <a:t>every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day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Popisek se šipkou doprava 9"/>
          <p:cNvSpPr/>
          <p:nvPr/>
        </p:nvSpPr>
        <p:spPr>
          <a:xfrm>
            <a:off x="789742" y="3852390"/>
            <a:ext cx="2808312" cy="86409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2308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</a:rPr>
              <a:t>Can</a:t>
            </a:r>
            <a:r>
              <a:rPr lang="cs-CZ" sz="2400" dirty="0" smtClean="0">
                <a:solidFill>
                  <a:schemeClr val="bg1"/>
                </a:solidFill>
              </a:rPr>
              <a:t> I go </a:t>
            </a:r>
            <a:r>
              <a:rPr lang="cs-CZ" sz="2400" dirty="0" err="1" smtClean="0">
                <a:solidFill>
                  <a:schemeClr val="bg1"/>
                </a:solidFill>
              </a:rPr>
              <a:t>out</a:t>
            </a:r>
            <a:r>
              <a:rPr lang="cs-CZ" sz="2400" dirty="0" smtClean="0">
                <a:solidFill>
                  <a:schemeClr val="bg1"/>
                </a:solidFill>
              </a:rPr>
              <a:t>?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1" name="Popisek se šipkou doprava 10"/>
          <p:cNvSpPr/>
          <p:nvPr/>
        </p:nvSpPr>
        <p:spPr>
          <a:xfrm>
            <a:off x="789742" y="4853148"/>
            <a:ext cx="2808312" cy="86409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2833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</a:rPr>
              <a:t>They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never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ride</a:t>
            </a:r>
            <a:r>
              <a:rPr lang="cs-CZ" sz="2400" dirty="0" smtClean="0">
                <a:solidFill>
                  <a:schemeClr val="bg1"/>
                </a:solidFill>
              </a:rPr>
              <a:t> a bike.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3787517" y="4284438"/>
            <a:ext cx="1728192" cy="1512168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3. os. č. j.</a:t>
            </a:r>
          </a:p>
          <a:p>
            <a:pPr algn="ctr"/>
            <a:r>
              <a:rPr lang="cs-CZ" sz="2400" dirty="0" smtClean="0"/>
              <a:t>+ </a:t>
            </a:r>
            <a:r>
              <a:rPr lang="cs-CZ" sz="2400" b="1" dirty="0" smtClean="0"/>
              <a:t>-s</a:t>
            </a:r>
            <a:endParaRPr lang="cs-CZ" sz="2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1888783" y="5949280"/>
            <a:ext cx="5366434" cy="64807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Který čas jste používali a proč?</a:t>
            </a:r>
            <a:endParaRPr lang="cs-CZ" sz="2400" dirty="0"/>
          </a:p>
        </p:txBody>
      </p:sp>
      <p:sp>
        <p:nvSpPr>
          <p:cNvPr id="17" name="Popisek se šipkou doprava 16"/>
          <p:cNvSpPr/>
          <p:nvPr/>
        </p:nvSpPr>
        <p:spPr>
          <a:xfrm flipH="1">
            <a:off x="5724128" y="1482388"/>
            <a:ext cx="2952328" cy="86409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125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</a:rPr>
              <a:t>We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like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holiday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8" name="Popisek se šipkou doprava 17"/>
          <p:cNvSpPr/>
          <p:nvPr/>
        </p:nvSpPr>
        <p:spPr>
          <a:xfrm flipH="1">
            <a:off x="5724128" y="2588027"/>
            <a:ext cx="2952328" cy="86409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1782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I </a:t>
            </a:r>
            <a:r>
              <a:rPr lang="cs-CZ" sz="2400" dirty="0" err="1" smtClean="0">
                <a:solidFill>
                  <a:schemeClr val="bg1"/>
                </a:solidFill>
              </a:rPr>
              <a:t>don‘t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like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oranges</a:t>
            </a:r>
            <a:r>
              <a:rPr lang="cs-CZ" sz="2400" dirty="0" smtClean="0">
                <a:solidFill>
                  <a:schemeClr val="bg1"/>
                </a:solidFill>
              </a:rPr>
              <a:t>. 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9" name="Popisek se šipkou doprava 18"/>
          <p:cNvSpPr/>
          <p:nvPr/>
        </p:nvSpPr>
        <p:spPr>
          <a:xfrm flipH="1">
            <a:off x="5724128" y="3676225"/>
            <a:ext cx="2952328" cy="86409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2308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</a:rPr>
              <a:t>They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get</a:t>
            </a:r>
            <a:r>
              <a:rPr lang="cs-CZ" sz="2400" dirty="0" smtClean="0">
                <a:solidFill>
                  <a:schemeClr val="bg1"/>
                </a:solidFill>
              </a:rPr>
              <a:t> up </a:t>
            </a:r>
            <a:r>
              <a:rPr lang="cs-CZ" sz="2400" dirty="0" err="1" smtClean="0">
                <a:solidFill>
                  <a:schemeClr val="bg1"/>
                </a:solidFill>
              </a:rPr>
              <a:t>at</a:t>
            </a:r>
            <a:r>
              <a:rPr lang="cs-CZ" sz="2400" dirty="0" smtClean="0">
                <a:solidFill>
                  <a:schemeClr val="bg1"/>
                </a:solidFill>
              </a:rPr>
              <a:t> 7 </a:t>
            </a:r>
            <a:r>
              <a:rPr lang="cs-CZ" sz="2400" dirty="0" err="1" smtClean="0">
                <a:solidFill>
                  <a:schemeClr val="bg1"/>
                </a:solidFill>
              </a:rPr>
              <a:t>every</a:t>
            </a:r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day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0" name="Popisek se šipkou doprava 19"/>
          <p:cNvSpPr/>
          <p:nvPr/>
        </p:nvSpPr>
        <p:spPr>
          <a:xfrm flipH="1">
            <a:off x="5724128" y="4853148"/>
            <a:ext cx="2952328" cy="86409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2833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>
                <a:solidFill>
                  <a:schemeClr val="bg1"/>
                </a:solidFill>
              </a:rPr>
              <a:t>You</a:t>
            </a:r>
            <a:r>
              <a:rPr lang="cs-CZ" sz="2400" dirty="0">
                <a:solidFill>
                  <a:schemeClr val="bg1"/>
                </a:solidFill>
              </a:rPr>
              <a:t> have </a:t>
            </a:r>
            <a:r>
              <a:rPr lang="cs-CZ" sz="2400" dirty="0" err="1">
                <a:solidFill>
                  <a:schemeClr val="bg1"/>
                </a:solidFill>
              </a:rPr>
              <a:t>got</a:t>
            </a:r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err="1">
                <a:solidFill>
                  <a:schemeClr val="bg1"/>
                </a:solidFill>
              </a:rPr>
              <a:t>three</a:t>
            </a:r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sisters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14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4" y="476672"/>
            <a:ext cx="7125113" cy="924475"/>
          </a:xfrm>
        </p:spPr>
        <p:txBody>
          <a:bodyPr/>
          <a:lstStyle/>
          <a:p>
            <a:r>
              <a:rPr lang="cs-CZ" b="1" dirty="0" err="1" smtClean="0"/>
              <a:t>Find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mistakes</a:t>
            </a:r>
            <a:r>
              <a:rPr lang="cs-CZ" b="1" dirty="0" smtClean="0"/>
              <a:t>: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08646" y="1736812"/>
            <a:ext cx="842493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chemeClr val="accent6"/>
                </a:solidFill>
                <a:latin typeface="Arial Rounded MT Bold" panose="020F0704030504030204" pitchFamily="34" charset="0"/>
              </a:rPr>
              <a:t>Sue</a:t>
            </a:r>
            <a:r>
              <a:rPr lang="cs-CZ" sz="3200" dirty="0" smtClean="0">
                <a:latin typeface="Arial Rounded MT Bold" panose="020F0704030504030204" pitchFamily="34" charset="0"/>
              </a:rPr>
              <a:t>:   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Kate, </a:t>
            </a:r>
            <a:r>
              <a:rPr lang="cs-CZ" sz="32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what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 are </a:t>
            </a:r>
            <a:r>
              <a:rPr lang="cs-CZ" sz="32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you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 do?</a:t>
            </a:r>
          </a:p>
          <a:p>
            <a:endParaRPr lang="cs-CZ" sz="1600" dirty="0" smtClean="0">
              <a:solidFill>
                <a:schemeClr val="accent6">
                  <a:lumMod val="20000"/>
                  <a:lumOff val="8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cs-CZ" sz="3200" dirty="0" err="1" smtClean="0">
                <a:solidFill>
                  <a:schemeClr val="bg1">
                    <a:lumMod val="65000"/>
                    <a:lumOff val="35000"/>
                  </a:schemeClr>
                </a:solidFill>
                <a:latin typeface="Arial Rounded MT Bold" panose="020F0704030504030204" pitchFamily="34" charset="0"/>
              </a:rPr>
              <a:t>Ally</a:t>
            </a:r>
            <a:r>
              <a:rPr lang="cs-CZ" sz="3200" dirty="0" smtClean="0">
                <a:latin typeface="Arial Rounded MT Bold" panose="020F0704030504030204" pitchFamily="34" charset="0"/>
              </a:rPr>
              <a:t>:   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I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reading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 a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book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.</a:t>
            </a:r>
          </a:p>
          <a:p>
            <a:endParaRPr lang="cs-CZ" sz="1600" dirty="0" smtClean="0">
              <a:solidFill>
                <a:schemeClr val="accent6"/>
              </a:solidFill>
              <a:latin typeface="Arial Rounded MT Bold" panose="020F0704030504030204" pitchFamily="34" charset="0"/>
            </a:endParaRPr>
          </a:p>
          <a:p>
            <a:r>
              <a:rPr lang="cs-CZ" sz="3200" dirty="0" err="1" smtClean="0">
                <a:solidFill>
                  <a:schemeClr val="accent6"/>
                </a:solidFill>
                <a:latin typeface="Arial Rounded MT Bold" panose="020F0704030504030204" pitchFamily="34" charset="0"/>
              </a:rPr>
              <a:t>Sue</a:t>
            </a:r>
            <a:r>
              <a:rPr lang="cs-CZ" sz="3200" dirty="0" smtClean="0">
                <a:latin typeface="Arial Rounded MT Bold" panose="020F0704030504030204" pitchFamily="34" charset="0"/>
              </a:rPr>
              <a:t>:   </a:t>
            </a:r>
            <a:r>
              <a:rPr lang="cs-CZ" sz="32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Is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cs-CZ" sz="32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it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cs-CZ" sz="32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interesting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?</a:t>
            </a:r>
          </a:p>
          <a:p>
            <a:endParaRPr lang="cs-CZ" sz="1600" dirty="0" smtClean="0">
              <a:solidFill>
                <a:schemeClr val="bg1">
                  <a:lumMod val="65000"/>
                  <a:lumOff val="35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cs-CZ" sz="3200" dirty="0" err="1" smtClean="0">
                <a:solidFill>
                  <a:schemeClr val="bg1">
                    <a:lumMod val="65000"/>
                    <a:lumOff val="35000"/>
                  </a:schemeClr>
                </a:solidFill>
                <a:latin typeface="Arial Rounded MT Bold" panose="020F0704030504030204" pitchFamily="34" charset="0"/>
              </a:rPr>
              <a:t>Ally</a:t>
            </a:r>
            <a:r>
              <a:rPr lang="cs-CZ" sz="3200" dirty="0" smtClean="0">
                <a:latin typeface="Arial Rounded MT Bold" panose="020F0704030504030204" pitchFamily="34" charset="0"/>
              </a:rPr>
              <a:t>:  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Yes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, very.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It‘s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about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dinosaurs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.</a:t>
            </a:r>
          </a:p>
          <a:p>
            <a:endParaRPr lang="cs-CZ" sz="1600" dirty="0" smtClean="0">
              <a:solidFill>
                <a:schemeClr val="accent6"/>
              </a:solidFill>
              <a:latin typeface="Arial Rounded MT Bold" panose="020F0704030504030204" pitchFamily="34" charset="0"/>
            </a:endParaRPr>
          </a:p>
          <a:p>
            <a:r>
              <a:rPr lang="cs-CZ" sz="3200" dirty="0" err="1" smtClean="0">
                <a:solidFill>
                  <a:schemeClr val="accent6"/>
                </a:solidFill>
                <a:latin typeface="Arial Rounded MT Bold" panose="020F0704030504030204" pitchFamily="34" charset="0"/>
              </a:rPr>
              <a:t>Sue</a:t>
            </a:r>
            <a:r>
              <a:rPr lang="cs-CZ" sz="3200" dirty="0" smtClean="0">
                <a:latin typeface="Arial Rounded MT Bold" panose="020F0704030504030204" pitchFamily="34" charset="0"/>
              </a:rPr>
              <a:t>:   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Are </a:t>
            </a:r>
            <a:r>
              <a:rPr lang="cs-CZ" sz="32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you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cs-CZ" sz="32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read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cs-CZ" sz="32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book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cs-CZ" sz="32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every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cs-CZ" sz="32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day</a:t>
            </a:r>
            <a:r>
              <a:rPr lang="cs-CZ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?</a:t>
            </a:r>
          </a:p>
          <a:p>
            <a:endParaRPr lang="cs-CZ" sz="1600" dirty="0" smtClean="0">
              <a:solidFill>
                <a:schemeClr val="bg1">
                  <a:lumMod val="65000"/>
                  <a:lumOff val="35000"/>
                </a:schemeClr>
              </a:solidFill>
              <a:latin typeface="Arial Rounded MT Bold" panose="020F0704030504030204" pitchFamily="34" charset="0"/>
            </a:endParaRPr>
          </a:p>
          <a:p>
            <a:pPr marL="1254125" indent="-1254125"/>
            <a:r>
              <a:rPr lang="cs-CZ" sz="3200" dirty="0" err="1" smtClean="0">
                <a:solidFill>
                  <a:schemeClr val="bg1">
                    <a:lumMod val="65000"/>
                    <a:lumOff val="35000"/>
                  </a:schemeClr>
                </a:solidFill>
                <a:latin typeface="Arial Rounded MT Bold" panose="020F0704030504030204" pitchFamily="34" charset="0"/>
              </a:rPr>
              <a:t>Ally</a:t>
            </a:r>
            <a:r>
              <a:rPr lang="cs-CZ" sz="3200" dirty="0" smtClean="0">
                <a:latin typeface="Arial Rounded MT Bold" panose="020F0704030504030204" pitchFamily="34" charset="0"/>
              </a:rPr>
              <a:t>: 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Yes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, I do.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I‘m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usually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reading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before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 I go to </a:t>
            </a:r>
            <a:r>
              <a:rPr lang="cs-CZ" sz="3200" dirty="0" err="1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bed</a:t>
            </a:r>
            <a:r>
              <a:rPr lang="cs-CZ" sz="3200" dirty="0" smtClean="0">
                <a:solidFill>
                  <a:schemeClr val="tx1">
                    <a:lumMod val="85000"/>
                  </a:schemeClr>
                </a:solidFill>
                <a:latin typeface="Arial Rounded MT Bold" panose="020F0704030504030204" pitchFamily="34" charset="0"/>
              </a:rPr>
              <a:t>.</a:t>
            </a:r>
            <a:endParaRPr lang="cs-CZ" sz="3200" dirty="0">
              <a:solidFill>
                <a:schemeClr val="tx1">
                  <a:lumMod val="8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2050" name="Picture 2" descr="C:\Users\Uzivatelka\AppData\Local\Microsoft\Windows\Temporary Internet Files\Content.IE5\Z793PI9C\MC9003610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689069"/>
            <a:ext cx="274941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08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75724"/>
            <a:ext cx="7992888" cy="924475"/>
          </a:xfr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r>
              <a:rPr lang="cs-CZ" sz="3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Present </a:t>
            </a:r>
            <a:r>
              <a:rPr lang="cs-CZ" sz="36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continuous</a:t>
            </a:r>
            <a:r>
              <a:rPr lang="cs-CZ" sz="3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cs-CZ" sz="36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x</a:t>
            </a:r>
            <a:r>
              <a:rPr lang="cs-CZ" sz="3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cs-CZ" sz="36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present</a:t>
            </a:r>
            <a:r>
              <a:rPr lang="cs-CZ" sz="3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cs-CZ" sz="36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simple</a:t>
            </a:r>
            <a:endParaRPr lang="cs-CZ" sz="3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251520" y="1912049"/>
            <a:ext cx="4320480" cy="648072"/>
          </a:xfrm>
          <a:prstGeom prst="round2DiagRect">
            <a:avLst>
              <a:gd name="adj1" fmla="val 16667"/>
              <a:gd name="adj2" fmla="val 43239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Tom </a:t>
            </a:r>
            <a:r>
              <a:rPr lang="cs-CZ" sz="2400" dirty="0" err="1" smtClean="0">
                <a:solidFill>
                  <a:schemeClr val="tx1"/>
                </a:solidFill>
              </a:rPr>
              <a:t>is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wathing</a:t>
            </a:r>
            <a:r>
              <a:rPr lang="cs-CZ" sz="2400" dirty="0" smtClean="0">
                <a:solidFill>
                  <a:schemeClr val="tx1"/>
                </a:solidFill>
              </a:rPr>
              <a:t> TV.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se zakulaceným příčným rohem 4"/>
          <p:cNvSpPr/>
          <p:nvPr/>
        </p:nvSpPr>
        <p:spPr>
          <a:xfrm flipH="1">
            <a:off x="4716016" y="1912049"/>
            <a:ext cx="4248472" cy="648072"/>
          </a:xfrm>
          <a:prstGeom prst="round2DiagRect">
            <a:avLst>
              <a:gd name="adj1" fmla="val 16667"/>
              <a:gd name="adj2" fmla="val 43239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Tom …………………… TV.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6" name="Obdélník se zakulaceným příčným rohem 5"/>
          <p:cNvSpPr/>
          <p:nvPr/>
        </p:nvSpPr>
        <p:spPr>
          <a:xfrm>
            <a:off x="251520" y="3081536"/>
            <a:ext cx="4320480" cy="648072"/>
          </a:xfrm>
          <a:prstGeom prst="round2DiagRect">
            <a:avLst>
              <a:gd name="adj1" fmla="val 16667"/>
              <a:gd name="adj2" fmla="val 43239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We</a:t>
            </a:r>
            <a:r>
              <a:rPr lang="cs-CZ" sz="2400" dirty="0" smtClean="0">
                <a:solidFill>
                  <a:schemeClr val="tx1"/>
                </a:solidFill>
              </a:rPr>
              <a:t> ……………… </a:t>
            </a:r>
            <a:r>
              <a:rPr lang="cs-CZ" sz="2400" dirty="0" err="1" smtClean="0">
                <a:solidFill>
                  <a:schemeClr val="tx1"/>
                </a:solidFill>
              </a:rPr>
              <a:t>ice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ceram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se zakulaceným příčným rohem 6"/>
          <p:cNvSpPr/>
          <p:nvPr/>
        </p:nvSpPr>
        <p:spPr>
          <a:xfrm>
            <a:off x="251520" y="4220669"/>
            <a:ext cx="4320480" cy="648072"/>
          </a:xfrm>
          <a:prstGeom prst="round2DiagRect">
            <a:avLst>
              <a:gd name="adj1" fmla="val 16667"/>
              <a:gd name="adj2" fmla="val 43239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Is</a:t>
            </a:r>
            <a:r>
              <a:rPr lang="cs-CZ" sz="2400" dirty="0" smtClean="0">
                <a:solidFill>
                  <a:schemeClr val="tx1"/>
                </a:solidFill>
              </a:rPr>
              <a:t> Bill </a:t>
            </a:r>
            <a:r>
              <a:rPr lang="cs-CZ" sz="2400" dirty="0" err="1" smtClean="0">
                <a:solidFill>
                  <a:schemeClr val="tx1"/>
                </a:solidFill>
              </a:rPr>
              <a:t>helping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your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mum</a:t>
            </a:r>
            <a:r>
              <a:rPr lang="cs-CZ" sz="2400" dirty="0" smtClean="0">
                <a:solidFill>
                  <a:schemeClr val="tx1"/>
                </a:solidFill>
              </a:rPr>
              <a:t>?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se zakulaceným příčným rohem 7"/>
          <p:cNvSpPr/>
          <p:nvPr/>
        </p:nvSpPr>
        <p:spPr>
          <a:xfrm>
            <a:off x="251520" y="5373216"/>
            <a:ext cx="4320480" cy="648072"/>
          </a:xfrm>
          <a:prstGeom prst="round2DiagRect">
            <a:avLst>
              <a:gd name="adj1" fmla="val 16667"/>
              <a:gd name="adj2" fmla="val 43239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Our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parents</a:t>
            </a:r>
            <a:r>
              <a:rPr lang="cs-CZ" sz="2400" dirty="0" smtClean="0">
                <a:solidFill>
                  <a:schemeClr val="tx1"/>
                </a:solidFill>
              </a:rPr>
              <a:t> ………………… 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se zakulaceným příčným rohem 8"/>
          <p:cNvSpPr/>
          <p:nvPr/>
        </p:nvSpPr>
        <p:spPr>
          <a:xfrm flipH="1">
            <a:off x="4716016" y="3081536"/>
            <a:ext cx="4248472" cy="648072"/>
          </a:xfrm>
          <a:prstGeom prst="round2DiagRect">
            <a:avLst>
              <a:gd name="adj1" fmla="val 16667"/>
              <a:gd name="adj2" fmla="val 4323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</a:rPr>
              <a:t>We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don‘t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eat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ice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cream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Obdélník se zakulaceným příčným rohem 9"/>
          <p:cNvSpPr/>
          <p:nvPr/>
        </p:nvSpPr>
        <p:spPr>
          <a:xfrm flipH="1">
            <a:off x="4716016" y="4220669"/>
            <a:ext cx="4248472" cy="648072"/>
          </a:xfrm>
          <a:prstGeom prst="round2DiagRect">
            <a:avLst>
              <a:gd name="adj1" fmla="val 16667"/>
              <a:gd name="adj2" fmla="val 43239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…… Bill ……… </a:t>
            </a:r>
            <a:r>
              <a:rPr lang="cs-CZ" sz="2400" dirty="0" err="1" smtClean="0">
                <a:solidFill>
                  <a:schemeClr val="bg1"/>
                </a:solidFill>
              </a:rPr>
              <a:t>your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mum</a:t>
            </a:r>
            <a:r>
              <a:rPr lang="cs-CZ" sz="2400" dirty="0" smtClean="0">
                <a:solidFill>
                  <a:schemeClr val="bg1"/>
                </a:solidFill>
              </a:rPr>
              <a:t>?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 flipH="1">
            <a:off x="4716016" y="5373216"/>
            <a:ext cx="4248472" cy="648072"/>
          </a:xfrm>
          <a:prstGeom prst="round2DiagRect">
            <a:avLst>
              <a:gd name="adj1" fmla="val 16667"/>
              <a:gd name="adj2" fmla="val 43239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</a:rPr>
              <a:t>Our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parents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often</a:t>
            </a:r>
            <a:r>
              <a:rPr lang="cs-CZ" sz="2400" dirty="0" smtClean="0">
                <a:solidFill>
                  <a:schemeClr val="bg1"/>
                </a:solidFill>
              </a:rPr>
              <a:t> do </a:t>
            </a:r>
            <a:r>
              <a:rPr lang="cs-CZ" sz="2400" dirty="0" err="1" smtClean="0">
                <a:solidFill>
                  <a:schemeClr val="bg1"/>
                </a:solidFill>
              </a:rPr>
              <a:t>the</a:t>
            </a:r>
            <a:r>
              <a:rPr lang="cs-CZ" sz="2400" dirty="0" smtClean="0">
                <a:solidFill>
                  <a:schemeClr val="bg1"/>
                </a:solidFill>
              </a:rPr>
              <a:t> shopping.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3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Čerpáno z otevřené galerie Microsoft.com.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1701085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754</TotalTime>
  <Words>281</Words>
  <Application>Microsoft Office PowerPoint</Application>
  <PresentationFormat>Předvádění na obrazovce (4:3)</PresentationFormat>
  <Paragraphs>57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Summer</vt:lpstr>
      <vt:lpstr>Prezentace aplikace PowerPoint</vt:lpstr>
      <vt:lpstr>Review</vt:lpstr>
      <vt:lpstr>Find two words: _ _ _ _ _  _ _ _ _ _ _ _</vt:lpstr>
      <vt:lpstr>Say the same about Zoe.</vt:lpstr>
      <vt:lpstr>Find the mistakes:</vt:lpstr>
      <vt:lpstr>Present continuous x present simple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Uzivatelka</dc:creator>
  <cp:lastModifiedBy>Uzivatelka</cp:lastModifiedBy>
  <cp:revision>19</cp:revision>
  <dcterms:created xsi:type="dcterms:W3CDTF">2013-11-01T17:41:57Z</dcterms:created>
  <dcterms:modified xsi:type="dcterms:W3CDTF">2014-02-06T22:15:28Z</dcterms:modified>
</cp:coreProperties>
</file>