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8" r:id="rId3"/>
    <p:sldId id="259" r:id="rId4"/>
    <p:sldId id="260" r:id="rId5"/>
    <p:sldId id="261" r:id="rId6"/>
    <p:sldId id="263" r:id="rId7"/>
    <p:sldId id="262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90" y="-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6C3CE6-E739-4447-8D5B-086265F805AE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836E1C-C125-4A4C-AF8B-0FEFB59A6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086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836E1C-C125-4A4C-AF8B-0FEFB59A6B3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508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t>2/6/2014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t>2/6/2014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t>2/6/2014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t>2/6/2014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t>2/6/2014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t>2/6/2014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t>2/6/2014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t>2/6/2014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t>2/6/2014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3DCDF73-85D2-4237-9B32-053DBDB0C312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t>2/6/2014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t>2/6/2014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106B4A3-4212-4E39-93DE-E053E8F69C28}" type="datetimeFigureOut">
              <a:rPr lang="en-US" smtClean="0"/>
              <a:t>2/6/2014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kumimoji="0"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3DCDF73-85D2-4237-9B32-053DBDB0C312}" type="slidenum">
              <a:rPr kumimoji="0" lang="en-US" smtClean="0"/>
              <a:t>‹#›</a:t>
            </a:fld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image" Target="../media/image19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image" Target="../media/image18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wmf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894" y="1109167"/>
            <a:ext cx="7848872" cy="140900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 flipH="1">
            <a:off x="642894" y="2809205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7986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Autor:	Mgr. Dana Mužná</a:t>
            </a:r>
          </a:p>
          <a:p>
            <a:pPr marL="1793875" indent="-1793875">
              <a:tabLst>
                <a:tab pos="1798638" algn="l"/>
              </a:tabLst>
            </a:pPr>
            <a:r>
              <a:rPr lang="cs-CZ" dirty="0" smtClean="0"/>
              <a:t>Název:	</a:t>
            </a:r>
            <a:r>
              <a:rPr lang="cs-CZ" dirty="0" smtClean="0"/>
              <a:t>VY_32_INOVACE_ANGLICKÝ JAZYK_8_17. ADJECTIVES – COMPARATIVE AND SUPERLATIVE.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Téma:	</a:t>
            </a:r>
            <a:r>
              <a:rPr lang="cs-CZ" dirty="0" err="1" smtClean="0"/>
              <a:t>Adjectives</a:t>
            </a:r>
            <a:r>
              <a:rPr lang="cs-CZ" dirty="0" smtClean="0"/>
              <a:t> – </a:t>
            </a:r>
            <a:r>
              <a:rPr lang="cs-CZ" dirty="0" err="1" smtClean="0"/>
              <a:t>comparative</a:t>
            </a:r>
            <a:r>
              <a:rPr lang="cs-CZ" dirty="0" smtClean="0"/>
              <a:t> and superlative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Číslo projektu:</a:t>
            </a:r>
            <a:r>
              <a:rPr lang="cs-CZ" smtClean="0"/>
              <a:t>	</a:t>
            </a:r>
            <a:r>
              <a:rPr lang="cs-CZ" smtClean="0"/>
              <a:t>CZ.1.07/1.4.00/21.2349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7564" y="4869160"/>
            <a:ext cx="7848872" cy="147732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Tento materiál slouží k seznámení žáků se způsobem tvoření 2. a 3. stupně přídavných jmen. Žáci jsou nejprve vedeni k tomu, aby dokázali rozlišit přídavná jména od ostatních slovních druhů i v Aj a následně sami procvičují tvoření jednotlivých stupňů přídavných jmen.</a:t>
            </a:r>
          </a:p>
        </p:txBody>
      </p:sp>
    </p:spTree>
    <p:extLst>
      <p:ext uri="{BB962C8B-B14F-4D97-AF65-F5344CB8AC3E}">
        <p14:creationId xmlns:p14="http://schemas.microsoft.com/office/powerpoint/2010/main" val="136213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060848"/>
            <a:ext cx="7851648" cy="182880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Comparative</a:t>
            </a:r>
            <a:r>
              <a:rPr lang="cs-CZ" dirty="0" smtClean="0"/>
              <a:t> and superlative </a:t>
            </a:r>
            <a:r>
              <a:rPr lang="cs-CZ" dirty="0" err="1" smtClean="0"/>
              <a:t>adjectives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917784"/>
            <a:ext cx="7854696" cy="1752600"/>
          </a:xfrm>
        </p:spPr>
        <p:txBody>
          <a:bodyPr/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379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Picture 6" descr="C:\Users\Uzivatelka\AppData\Local\Microsoft\Windows\Temporary Internet Files\Content.IE5\Z793PI9C\MC900089406[1].wmf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68560" y="-99392"/>
            <a:ext cx="10081120" cy="695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0"/>
            <a:ext cx="6335630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5400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Save</a:t>
            </a:r>
            <a:r>
              <a:rPr lang="cs-CZ" sz="5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5400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the</a:t>
            </a:r>
            <a:r>
              <a:rPr lang="cs-CZ" sz="5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5400" b="1" spc="150" dirty="0" err="1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adjectives</a:t>
            </a:r>
            <a:r>
              <a: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!</a:t>
            </a:r>
          </a:p>
        </p:txBody>
      </p:sp>
      <p:sp>
        <p:nvSpPr>
          <p:cNvPr id="6" name="Vývojový diagram: děrná páska 5"/>
          <p:cNvSpPr/>
          <p:nvPr/>
        </p:nvSpPr>
        <p:spPr>
          <a:xfrm rot="21240000" flipH="1">
            <a:off x="1757008" y="6016402"/>
            <a:ext cx="1287760" cy="792088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2060"/>
                </a:solidFill>
                <a:latin typeface="Castellar" panose="020A0402060406010301" pitchFamily="18" charset="0"/>
              </a:rPr>
              <a:t>low</a:t>
            </a:r>
            <a:endParaRPr lang="cs-CZ" b="1" dirty="0">
              <a:solidFill>
                <a:srgbClr val="002060"/>
              </a:solidFill>
              <a:latin typeface="Castellar" panose="020A0402060406010301" pitchFamily="18" charset="0"/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 rot="-1320000">
            <a:off x="3250604" y="5775698"/>
            <a:ext cx="2016224" cy="792088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B050"/>
                </a:solidFill>
                <a:latin typeface="Castellar" panose="020A0402060406010301" pitchFamily="18" charset="0"/>
              </a:rPr>
              <a:t>between</a:t>
            </a:r>
            <a:endParaRPr lang="cs-CZ" b="1" dirty="0">
              <a:solidFill>
                <a:srgbClr val="00B050"/>
              </a:solidFill>
              <a:latin typeface="Castellar" panose="020A0402060406010301" pitchFamily="18" charset="0"/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 rot="480000">
            <a:off x="5002014" y="5963975"/>
            <a:ext cx="1698224" cy="792088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B0F0"/>
                </a:solidFill>
                <a:latin typeface="Castellar" panose="020A0402060406010301" pitchFamily="18" charset="0"/>
              </a:rPr>
              <a:t>cloudy</a:t>
            </a:r>
            <a:endParaRPr lang="cs-CZ" b="1" dirty="0">
              <a:solidFill>
                <a:srgbClr val="00B0F0"/>
              </a:solidFill>
              <a:latin typeface="Castellar" panose="020A0402060406010301" pitchFamily="18" charset="0"/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 rot="23280000" flipH="1">
            <a:off x="99596" y="5326779"/>
            <a:ext cx="1475164" cy="792088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7030A0"/>
                </a:solidFill>
                <a:latin typeface="Castellar" panose="020A0402060406010301" pitchFamily="18" charset="0"/>
              </a:rPr>
              <a:t>feed</a:t>
            </a:r>
            <a:endParaRPr lang="cs-CZ" b="1" dirty="0">
              <a:solidFill>
                <a:srgbClr val="7030A0"/>
              </a:solidFill>
              <a:latin typeface="Castellar" panose="020A0402060406010301" pitchFamily="18" charset="0"/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 rot="-420000">
            <a:off x="2851573" y="5269042"/>
            <a:ext cx="1363960" cy="792088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C000"/>
                </a:solidFill>
                <a:latin typeface="Castellar" panose="020A0402060406010301" pitchFamily="18" charset="0"/>
              </a:rPr>
              <a:t>quite</a:t>
            </a:r>
            <a:endParaRPr lang="cs-CZ" b="1" dirty="0">
              <a:solidFill>
                <a:srgbClr val="FFC000"/>
              </a:solidFill>
              <a:latin typeface="Castellar" panose="020A0402060406010301" pitchFamily="18" charset="0"/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 rot="21780000" flipH="1">
            <a:off x="4260742" y="5129089"/>
            <a:ext cx="1728192" cy="792088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  <a:latin typeface="Castellar" panose="020A0402060406010301" pitchFamily="18" charset="0"/>
              </a:rPr>
              <a:t>young</a:t>
            </a:r>
            <a:endParaRPr lang="cs-CZ" b="1" dirty="0">
              <a:solidFill>
                <a:srgbClr val="FF0000"/>
              </a:solidFill>
              <a:latin typeface="Castellar" panose="020A0402060406010301" pitchFamily="18" charset="0"/>
            </a:endParaRPr>
          </a:p>
        </p:txBody>
      </p:sp>
      <p:sp>
        <p:nvSpPr>
          <p:cNvPr id="14" name="Vývojový diagram: děrná páska 13"/>
          <p:cNvSpPr/>
          <p:nvPr/>
        </p:nvSpPr>
        <p:spPr>
          <a:xfrm rot="-3180000">
            <a:off x="7155632" y="4987406"/>
            <a:ext cx="2087724" cy="792088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Castellar" panose="020A0402060406010301" pitchFamily="18" charset="0"/>
              </a:rPr>
              <a:t>difficult</a:t>
            </a:r>
            <a:endParaRPr lang="cs-CZ" b="1" dirty="0">
              <a:solidFill>
                <a:schemeClr val="tx1">
                  <a:lumMod val="75000"/>
                  <a:lumOff val="25000"/>
                </a:schemeClr>
              </a:solidFill>
              <a:latin typeface="Castellar" panose="020A0402060406010301" pitchFamily="18" charset="0"/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 rot="600000">
            <a:off x="7072433" y="6002052"/>
            <a:ext cx="1982688" cy="792088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B050"/>
                </a:solidFill>
                <a:latin typeface="Castellar" panose="020A0402060406010301" pitchFamily="18" charset="0"/>
              </a:rPr>
              <a:t>parents</a:t>
            </a:r>
            <a:endParaRPr lang="cs-CZ" b="1" dirty="0">
              <a:solidFill>
                <a:srgbClr val="00B050"/>
              </a:solidFill>
              <a:latin typeface="Castellar" panose="020A0402060406010301" pitchFamily="18" charset="0"/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 rot="-960000">
            <a:off x="6084168" y="5181546"/>
            <a:ext cx="1728192" cy="792088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7030A0"/>
                </a:solidFill>
                <a:latin typeface="Castellar" panose="020A0402060406010301" pitchFamily="18" charset="0"/>
              </a:rPr>
              <a:t>twenty</a:t>
            </a:r>
            <a:endParaRPr lang="cs-CZ" b="1" dirty="0">
              <a:solidFill>
                <a:srgbClr val="7030A0"/>
              </a:solidFill>
              <a:latin typeface="Castellar" panose="020A0402060406010301" pitchFamily="18" charset="0"/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 rot="-420000">
            <a:off x="317306" y="6022739"/>
            <a:ext cx="1368152" cy="792088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  <a:latin typeface="Castellar" panose="020A0402060406010301" pitchFamily="18" charset="0"/>
              </a:rPr>
              <a:t>cheap</a:t>
            </a:r>
            <a:endParaRPr lang="cs-CZ" b="1" dirty="0">
              <a:solidFill>
                <a:srgbClr val="FF0000"/>
              </a:solidFill>
              <a:latin typeface="Castellar" panose="020A0402060406010301" pitchFamily="18" charset="0"/>
            </a:endParaRPr>
          </a:p>
        </p:txBody>
      </p:sp>
      <p:sp>
        <p:nvSpPr>
          <p:cNvPr id="15" name="Vývojový diagram: děrná páska 14"/>
          <p:cNvSpPr/>
          <p:nvPr/>
        </p:nvSpPr>
        <p:spPr>
          <a:xfrm rot="-1800000">
            <a:off x="8200566" y="5392469"/>
            <a:ext cx="914090" cy="792088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  <a:latin typeface="Castellar" panose="020A0402060406010301" pitchFamily="18" charset="0"/>
              </a:rPr>
              <a:t>dry</a:t>
            </a: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1599215" y="5422183"/>
            <a:ext cx="1067598" cy="792088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92D050"/>
                </a:solidFill>
                <a:latin typeface="Castellar" panose="020A0402060406010301" pitchFamily="18" charset="0"/>
              </a:rPr>
              <a:t>easy</a:t>
            </a:r>
            <a:endParaRPr lang="cs-CZ" b="1" dirty="0">
              <a:solidFill>
                <a:srgbClr val="92D050"/>
              </a:solidFill>
              <a:latin typeface="Castellar" panose="020A0402060406010301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4384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5.18519E-6 C 0.00053 -0.00024 0.00904 -0.00371 0.00956 -0.0044 C 0.01077 -0.00602 0.01095 -0.00857 0.01129 -0.01088 C 0.0139 -0.02616 0.0165 -0.04075 0.01928 -0.05602 C 0.01806 -0.08357 0.02171 -0.09144 0.00956 -0.10764 C 0.0073 -0.11366 0.00713 -0.12084 0.00487 -0.12686 C 0.00383 -0.12963 0.0014 -0.13102 5E-6 -0.13334 C -0.00903 -0.14885 -0.00191 -0.14445 -0.01129 -0.14838 C -0.01667 -0.15903 -0.0165 -0.16459 -0.01771 -0.17848 C -0.01667 -0.19306 -0.01875 -0.20487 -0.00972 -0.21297 C -0.00504 -0.22223 0.0014 -0.22963 0.00956 -0.23218 C 0.01598 -0.23149 0.02275 -0.23241 0.029 -0.2301 C 0.03126 -0.2294 0.03265 -0.22616 0.03386 -0.22362 C 0.03473 -0.22176 0.03699 -0.21783 0.03542 -0.21713 C 0.03317 -0.21621 0.03108 -0.22014 0.029 -0.22153 C 0.02501 -0.2294 0.02414 -0.22917 0.02414 -0.24098 C 0.02414 -0.30602 0.01824 -0.31413 0.04029 -0.35487 C 0.04636 -0.36598 0.05122 -0.37315 0.06129 -0.37639 C 0.07362 -0.3757 0.08612 -0.37709 0.09827 -0.37431 C 0.10001 -0.37385 0.09949 -0.36991 0.10001 -0.36783 C 0.10157 -0.36135 0.10313 -0.3551 0.10313 -0.34838 " pathEditMode="relative" ptsTypes="ffffffffffffffffffffA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6.2963E-6 C 0.01128 -0.00647 0.02014 -0.0162 0.02899 -0.028 C 0.03125 -0.0368 0.03194 -0.0449 0.03385 -0.0537 C 0.03507 -0.05971 0.03871 -0.07106 0.03871 -0.07106 C 0.0401 -0.08263 0.04184 -0.09374 0.04357 -0.10532 C 0.04305 -0.11897 0.04427 -0.13286 0.04201 -0.14629 C 0.04149 -0.14976 0.03732 -0.14999 0.03559 -0.15277 C 0.03003 -0.16157 0.03403 -0.16249 0.0243 -0.17198 C 0.02326 -0.17499 0.02274 -0.17846 0.021 -0.18078 C 0.01771 -0.18518 0.01354 -0.18795 0.00972 -0.19143 C 0.00382 -0.19698 -0.00295 -0.20555 -0.00955 -0.20856 C -0.01597 -0.21434 -0.02049 -0.22106 -0.02743 -0.22592 C -0.0342 -0.23981 -0.04219 -0.24027 -0.05 -0.25161 C -0.06111 -0.26805 -0.05104 -0.26226 -0.06129 -0.26666 C -0.06858 -0.27638 -0.07136 -0.2817 -0.08056 -0.2861 C -0.08403 -0.2993 -0.09288 -0.30231 -0.1 -0.3118 C -0.10052 -0.31457 -0.10035 -0.31805 -0.10156 -0.32036 C -0.10469 -0.32615 -0.11285 -0.33541 -0.11285 -0.33541 C -0.11476 -0.34351 -0.11754 -0.34999 -0.12101 -0.35694 C -0.12275 -0.36434 -0.12587 -0.37106 -0.12743 -0.37846 C -0.129 -0.3861 -0.12934 -0.3942 -0.13056 -0.40207 C -0.1309 -0.40439 -0.13177 -0.40647 -0.13229 -0.40856 C -0.1382 -0.46573 -0.14288 -0.54212 -0.10799 -0.58703 C -0.10695 -0.59004 -0.10608 -0.59305 -0.10486 -0.59582 C -0.104 -0.59814 -0.10243 -0.59976 -0.10156 -0.60207 C -0.10087 -0.60416 -0.10122 -0.60694 -0.1 -0.60856 C -0.09879 -0.61018 -0.0967 -0.61018 -0.09514 -0.61087 C -0.09306 -0.61365 -0.09045 -0.6162 -0.08872 -0.61944 C -0.08143 -0.63379 -0.09011 -0.62777 -0.08056 -0.6324 C -0.07257 -0.64837 -0.06337 -0.65971 -0.05 -0.66666 C -0.04132 -0.66596 -0.03281 -0.66573 -0.02413 -0.66457 C -0.01875 -0.66388 -0.01459 -0.65809 -0.00955 -0.65601 C 0.0026 -0.64513 -0.00347 -0.64883 0.00972 -0.64305 C 0.01128 -0.64235 0.01458 -0.64096 0.01458 -0.64096 C 0.01823 -0.63772 0.02257 -0.6361 0.02587 -0.6324 C 0.03715 -0.61944 0.02482 -0.62615 0.03559 -0.62152 C 0.03923 -0.61411 0.03958 -0.60948 0.04514 -0.60439 C 0.04809 -0.59328 0.04965 -0.58564 0.05486 -0.57638 C 0.05764 -0.54559 0.05642 -0.56504 0.05642 -0.51828 " pathEditMode="relative" ptsTypes="ffffffffffffffffffffffffffffffffffffffA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44444E-6 C -0.00625 -0.00649 -0.0099 -0.01366 -0.01615 -0.01945 C -0.0224 -0.04375 -0.02066 -0.03172 -0.01788 -0.07315 C -0.01771 -0.07616 -0.01754 -0.0794 -0.01615 -0.08172 C -0.01511 -0.08357 -0.01285 -0.08287 -0.01129 -0.0838 C -0.00851 -0.08565 -0.0059 -0.0882 -0.0033 -0.09028 C -0.00035 -0.10255 0.00746 -0.10625 0.01441 -0.11412 C 0.02309 -0.12385 0.03246 -0.13496 0.0434 -0.13982 C 0.04496 -0.14121 0.04653 -0.14306 0.04826 -0.14422 C 0.04982 -0.14514 0.05191 -0.14468 0.05312 -0.1463 C 0.06163 -0.15764 0.04653 -0.14931 0.05955 -0.15487 C 0.06198 -0.16389 0.06423 -0.16968 0.06927 -0.17639 C 0.07448 -0.20487 0.07361 -0.21667 0.07083 -0.25371 C 0.07048 -0.2595 0.06632 -0.26366 0.06441 -0.26875 C 0.06111 -0.28681 0.06597 -0.2713 0.05798 -0.27963 C 0.05642 -0.28125 0.05607 -0.28426 0.05469 -0.28612 C 0.0533 -0.28797 0.05156 -0.28889 0.05 -0.29028 C 0.04479 -0.30209 0.04201 -0.30649 0.03212 -0.30973 C 0.03003 -0.31181 0.0276 -0.31366 0.02569 -0.31621 C 0.0243 -0.31806 0.02413 -0.32107 0.02257 -0.32269 C 0.02101 -0.32431 0.00972 -0.32686 0.00955 -0.32686 C -0.00625 -0.34283 -0.03195 -0.33889 -0.05 -0.33982 C -0.06667 -0.33912 -0.08333 -0.33959 -0.1 -0.33774 C -0.10851 -0.33681 -0.11094 -0.32014 -0.11788 -0.31412 C -0.12014 -0.30093 -0.11875 -0.30811 -0.12257 -0.2926 C -0.12379 -0.28774 -0.17639 -0.22732 -0.17639 -0.22709 " pathEditMode="relative" rAng="0" ptsTypes="ffffffffffffffffffffffffff"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04" y="-17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5.92593E-6 C 0.00312 -0.00277 0.00851 -0.0037 0.00956 -0.00856 C 0.01007 -0.01157 0.01007 -0.01481 0.01129 -0.01736 C 0.01233 -0.01944 0.01459 -0.0199 0.01615 -0.02152 C 0.01789 -0.02337 0.01928 -0.02592 0.02084 -0.028 C 0.02986 -0.0618 0.02431 -0.10648 -0.00329 -0.11828 C -0.08072 -0.11157 -0.05294 -0.11712 -0.08716 -0.10972 C -0.12691 -0.09166 -0.18091 -0.10439 -0.22257 -0.10763 C -0.23212 -0.11574 -0.23594 -0.12592 -0.24202 -0.13773 C -0.24584 -0.153 -0.24983 -0.16921 -0.25643 -0.18286 C -0.25955 -0.20578 -0.26597 -0.22962 -0.27743 -0.24745 C -0.27934 -0.25046 -0.28195 -0.25277 -0.28386 -0.25601 C -0.28525 -0.25856 -0.28542 -0.26226 -0.28716 -0.26458 C -0.29341 -0.27291 -0.30191 -0.27523 -0.30972 -0.27962 C -0.32257 -0.29675 -0.33889 -0.2993 -0.35643 -0.30115 C -0.37743 -0.3118 -0.39966 -0.30462 -0.42101 -0.29907 C -0.42483 -0.27754 -0.41893 -0.29907 -0.42743 -0.28819 C -0.42865 -0.28657 -0.42847 -0.28379 -0.42917 -0.28171 C -0.43004 -0.27939 -0.43125 -0.27731 -0.43229 -0.27523 C -0.43021 -0.25254 -0.43073 -0.26388 -0.43073 -0.24097 " pathEditMode="relative" ptsTypes="fffffffffffffffffffA">
                                      <p:cBhvr>
                                        <p:cTn id="6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7037E-7 C 0.00694 -0.00301 0.01406 -0.00347 0.02101 -0.00648 C 0.04201 -0.02778 0.01649 -0.00046 0.03056 -0.01944 C 0.03941 -0.03148 0.03455 -0.02037 0.04184 -0.03218 C 0.05503 -0.0537 0.04618 -0.04491 0.05642 -0.0537 C 0.05799 -0.05648 0.06024 -0.05903 0.06128 -0.06227 C 0.06979 -0.09097 0.05694 -0.06389 0.06615 -0.08171 C 0.06406 -0.10232 0.06302 -0.12454 0.05156 -0.13982 C 0.04792 -0.15532 0.05035 -0.14907 0.04514 -0.15926 C 0.04323 -0.16944 0.04149 -0.17523 0.03385 -0.17847 C 0.02257 -0.18866 0.01979 -0.18449 0.00312 -0.18287 C -0.00365 -0.17963 -0.00278 -0.175 -0.00816 -0.16782 C -0.00868 -0.16505 -0.00972 -0.16227 -0.00972 -0.15926 C -0.00972 -0.15069 -0.01007 -0.14167 -0.00816 -0.13333 C -0.00764 -0.13125 -0.00486 -0.13194 -0.0033 -0.13125 C 0.00694 -0.12662 -0.00226 -0.1294 0.01615 -0.12685 C 0.04375 -0.12894 0.04271 -0.12569 0.06128 -0.1419 C 0.06545 -0.15347 0.0691 -0.15671 0.07743 -0.16343 C 0.08021 -0.17477 0.0875 -0.17894 0.09358 -0.18704 C 0.09566 -0.19884 0.09948 -0.19884 0.10312 -0.20857 C 0.10625 -0.21667 0.10573 -0.22454 0.10972 -0.23218 C 0.11267 -0.24444 0.1151 -0.25185 0.12101 -0.26227 C 0.12552 -0.28102 0.12413 -0.30069 0.13056 -0.31829 C 0.13073 -0.32037 0.13281 -0.34537 0.13385 -0.35046 C 0.13976 -0.37732 0.13472 -0.34213 0.13872 -0.36782 C 0.14167 -0.38681 0.14167 -0.41389 0.15486 -0.42593 C 0.15747 -0.44421 0.15486 -0.43357 0.16615 -0.45602 C 0.1691 -0.46204 0.17569 -0.47315 0.17569 -0.47292 C 0.17899 -0.49792 0.17396 -0.47662 0.18385 -0.49259 C 0.1849 -0.49421 0.18455 -0.49699 0.18542 -0.49884 C 0.18663 -0.50139 0.18872 -0.50324 0.19028 -0.50532 C 0.1908 -0.50741 0.19062 -0.51019 0.19184 -0.51181 C 0.19306 -0.51343 0.19514 -0.51296 0.1967 -0.51389 C 0.20486 -0.51921 0.21233 -0.52315 0.22101 -0.52685 C 0.22257 -0.52824 0.22396 -0.53032 0.22569 -0.53125 C 0.22986 -0.53333 0.23872 -0.53542 0.23872 -0.53519 C 0.2467 -0.53403 0.25503 -0.53426 0.26285 -0.53125 C 0.26667 -0.52986 0.26927 -0.52546 0.27257 -0.52269 C 0.27535 -0.52014 0.28229 -0.51829 0.28229 -0.51806 C 0.2875 -0.51111 0.29375 -0.50671 0.29844 -0.49884 C 0.30087 -0.49491 0.30486 -0.48611 0.30486 -0.48588 C 0.31146 -0.4588 0.31181 -0.43403 0.30642 -0.4044 C 0.30399 -0.39097 0.30365 -0.38495 0.29514 -0.37639 C 0.29253 -0.3581 0.28802 -0.35023 0.27569 -0.3419 C 0.26337 -0.34514 0.26562 -0.34861 0.26128 -0.36343 C 0.25955 -0.38843 0.25781 -0.40278 0.26128 -0.43009 C 0.26233 -0.43796 0.2717 -0.44468 0.27569 -0.44954 C 0.28889 -0.46528 0.28524 -0.46181 0.30156 -0.46875 C 0.31424 -0.48032 0.3283 -0.47824 0.34358 -0.47963 C 0.37604 -0.49375 0.39965 -0.48403 0.43872 -0.48171 C 0.45226 -0.47732 0.46215 -0.46204 0.47569 -0.45602 C 0.48698 -0.44514 0.49809 -0.43148 0.51128 -0.42593 C 0.51997 -0.41435 0.52344 -0.39745 0.52899 -0.38287 C 0.5342 -0.34607 0.53142 -0.27292 0.53142 -0.23542 " pathEditMode="relative" rAng="0" ptsTypes="ffffffffffffffffffffffffffffffffffffffffffffffffffffff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198" y="-2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208 -0.00879 0.00711 -0.01412 0.01128 -0.02152 C 0.01632 -0.04236 0.00816 -0.00995 0.01614 -0.03657 C 0.02152 -0.05439 0.0158 -0.0449 0.02413 -0.05601 C 0.03055 -0.09282 0.03246 -0.13935 0.01927 -0.1743 C 0.01875 -0.17708 0.01892 -0.18032 0.0177 -0.18287 C 0.01666 -0.18495 0.01371 -0.18472 0.01284 -0.18703 C 0.0033 -0.20995 0.01597 -0.19652 0.00486 -0.20648 C 0.00173 -0.21828 -0.00365 -0.23449 -0.01285 -0.23865 C -0.02049 -0.2537 -0.01615 -0.24861 -0.02431 -0.25601 C -0.03004 -0.26759 -0.0257 -0.26111 -0.04028 -0.27106 L -0.04028 -0.27106 C -0.04549 -0.27777 -0.05122 -0.28125 -0.05643 -0.28819 C -0.05695 -0.29027 -0.05677 -0.29351 -0.05816 -0.29467 C -0.06181 -0.29791 -0.06684 -0.29676 -0.07101 -0.29884 C -0.07795 -0.30231 -0.08368 -0.3074 -0.09028 -0.3118 C -0.12848 -0.30972 -0.15226 -0.30856 -0.18577 -0.30324 C -0.21563 -0.30463 -0.24601 -0.30555 -0.27587 -0.30764 C -0.29601 -0.30902 -0.31667 -0.32106 -0.33559 -0.32893 C -0.34983 -0.33472 -0.3625 -0.3375 -0.37587 -0.34629 C -0.38577 -0.35277 -0.39566 -0.35995 -0.40643 -0.36342 C -0.42014 -0.37291 -0.43473 -0.37986 -0.44844 -0.38935 C -0.45521 -0.4081 -0.46372 -0.41458 -0.46771 -0.43657 C -0.46754 -0.44213 -0.47726 -0.51157 -0.45643 -0.52037 C -0.45139 -0.53078 -0.44723 -0.52824 -0.43872 -0.53125 C -0.42795 -0.52939 -0.4158 -0.5324 -0.40816 -0.52037 C -0.40712 -0.51851 -0.4073 -0.51597 -0.40643 -0.51389 C -0.40452 -0.50949 -0.4 -0.50115 -0.4 -0.50115 C -0.39948 -0.49838 -0.39827 -0.4956 -0.39844 -0.49259 C -0.39879 -0.47963 -0.40018 -0.46666 -0.40157 -0.4537 C -0.40348 -0.43634 -0.42396 -0.43217 -0.43386 -0.43009 C -0.47257 -0.43078 -0.51198 -0.425 -0.55 -0.43449 C -0.5592 -0.4368 -0.56806 -0.44421 -0.57743 -0.44722 C -0.59011 -0.45879 -0.62153 -0.46041 -0.6323 -0.46226 C -0.65174 -0.46551 -0.67084 -0.46967 -0.69028 -0.47314 C -0.71285 -0.47245 -0.73559 -0.47245 -0.75816 -0.47106 C -0.76389 -0.47083 -0.77101 -0.45601 -0.77101 -0.45601 C -0.77518 -0.43842 -0.78056 -0.40972 -0.76459 -0.40208 C -0.76407 -0.4 -0.76424 -0.39676 -0.76285 -0.3956 C -0.76059 -0.39351 -0.75747 -0.39444 -0.75486 -0.39351 C -0.7467 -0.39074 -0.74219 -0.38703 -0.73386 -0.38703 " pathEditMode="relative" ptsTypes="ffffffffffFfffffffffffffffffffffffffffffA"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928 -0.00069 0.03872 -0.00023 0.05799 -0.00208 C 0.0658 -0.00277 0.0731 -0.0074 0.08073 -0.00856 C 0.08872 -0.01921 0.08994 -0.01713 0.1 -0.02152 C 0.10191 -0.03217 0.10105 -0.03935 0.10973 -0.04305 C 0.11233 -0.05347 0.11164 -0.05648 0.11771 -0.06458 C 0.11823 -0.06736 0.11841 -0.0706 0.11945 -0.07314 C 0.12171 -0.07847 0.12744 -0.08819 0.12744 -0.08819 C 0.13855 -0.13171 0.13542 -0.18356 0.11615 -0.22152 C 0.11233 -0.23657 0.11615 -0.2331 0.10799 -0.23657 C 0.10539 -0.24722 0.10157 -0.25115 0.09358 -0.2537 C 0.08264 -0.27523 0.09792 -0.24791 0.08542 -0.26227 C 0.08334 -0.26458 0.08282 -0.26875 0.08073 -0.27106 C 0.07865 -0.27361 0.0724 -0.27592 0.06945 -0.27731 C 0.06355 -0.28518 0.05816 -0.28958 0.05 -0.29236 C 0.04653 -0.30671 0.05139 -0.29236 0.04358 -0.30115 C 0.0323 -0.31389 0.0448 -0.30717 0.03386 -0.3118 C 0.02691 -0.32106 0.02344 -0.32639 0.01945 -0.33773 C 0.01806 -0.34652 0.01667 -0.35486 0.01459 -0.36342 C 0.01511 -0.37754 0.01077 -0.40879 0.02257 -0.41944 C 0.02639 -0.42639 0.03351 -0.44328 0.03872 -0.44953 C 0.04271 -0.45439 0.04723 -0.4581 0.05157 -0.46227 C 0.06164 -0.47222 0.05122 -0.4662 0.06129 -0.47106 C 0.06928 -0.48495 0.07778 -0.48287 0.09028 -0.48611 C 0.10261 -0.48935 0.11337 -0.49259 0.12587 -0.49467 C 0.18403 -0.49328 0.22882 -0.49745 0.28073 -0.47523 C 0.28594 -0.4706 0.2908 -0.46713 0.29671 -0.46458 C 0.30903 -0.45347 0.29341 -0.46643 0.30799 -0.4581 C 0.31198 -0.45578 0.31546 -0.45208 0.31945 -0.44953 C 0.32379 -0.44051 0.32969 -0.42916 0.33716 -0.42569 C 0.34185 -0.4162 0.34844 -0.40949 0.3533 -0.4 C 0.35695 -0.38032 0.35157 -0.40069 0.35973 -0.38703 C 0.36077 -0.38518 0.3606 -0.38264 0.36129 -0.38055 C 0.36216 -0.37824 0.36355 -0.37639 0.36459 -0.3743 C 0.37205 -0.34352 0.36945 -0.38495 0.36945 -0.32037 " pathEditMode="relative" ptsTypes="ffffffffffffffffffffffffffffffffffA">
                                      <p:cBhvr>
                                        <p:cTn id="7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4" grpId="0" animBg="1"/>
      <p:bldP spid="9" grpId="0" animBg="1"/>
      <p:bldP spid="13" grpId="0" animBg="1"/>
      <p:bldP spid="5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2523218" y="5542434"/>
            <a:ext cx="5721189" cy="108012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 smtClean="0">
                <a:latin typeface="+mj-lt"/>
              </a:rPr>
              <a:t>               = vyšší</a:t>
            </a:r>
            <a:endParaRPr lang="cs-CZ" sz="5000" dirty="0">
              <a:latin typeface="+mj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we</a:t>
            </a:r>
            <a:r>
              <a:rPr lang="cs-CZ" dirty="0" smtClean="0"/>
              <a:t> make </a:t>
            </a:r>
            <a:r>
              <a:rPr lang="cs-CZ" dirty="0" err="1" smtClean="0"/>
              <a:t>comparative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 flipH="1">
            <a:off x="1413972" y="4003903"/>
            <a:ext cx="2592288" cy="1080120"/>
          </a:xfrm>
          <a:prstGeom prst="flowChartDelay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0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4" name="Vývojový diagram: zpoždění 3"/>
          <p:cNvSpPr/>
          <p:nvPr/>
        </p:nvSpPr>
        <p:spPr>
          <a:xfrm>
            <a:off x="5165014" y="4003903"/>
            <a:ext cx="2592288" cy="1080120"/>
          </a:xfrm>
          <a:prstGeom prst="flowChartDelay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0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6" name="Vývojový diagram: zpoždění 5"/>
          <p:cNvSpPr/>
          <p:nvPr/>
        </p:nvSpPr>
        <p:spPr>
          <a:xfrm flipH="1">
            <a:off x="635446" y="1916832"/>
            <a:ext cx="3384376" cy="1656184"/>
          </a:xfrm>
          <a:prstGeom prst="flowChartDelay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>
                <a:latin typeface="+mj-lt"/>
                <a:cs typeface="Aharoni" panose="02010803020104030203" pitchFamily="2" charset="-79"/>
              </a:rPr>
              <a:t>p</a:t>
            </a:r>
            <a:r>
              <a:rPr lang="cs-CZ" sz="5000" dirty="0" smtClean="0">
                <a:latin typeface="+mj-lt"/>
                <a:cs typeface="Aharoni" panose="02010803020104030203" pitchFamily="2" charset="-79"/>
              </a:rPr>
              <a:t>řídavné jméno</a:t>
            </a:r>
            <a:endParaRPr lang="cs-CZ" sz="50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7" name="Vývojový diagram: zpoždění 6"/>
          <p:cNvSpPr/>
          <p:nvPr/>
        </p:nvSpPr>
        <p:spPr>
          <a:xfrm>
            <a:off x="5171950" y="1916832"/>
            <a:ext cx="2592288" cy="1656184"/>
          </a:xfrm>
          <a:prstGeom prst="flowChartDelay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>
                <a:latin typeface="+mj-lt"/>
                <a:cs typeface="Aharoni" panose="02010803020104030203" pitchFamily="2" charset="-79"/>
              </a:rPr>
              <a:t>-</a:t>
            </a:r>
            <a:r>
              <a:rPr lang="cs-CZ" sz="5000" dirty="0" err="1">
                <a:latin typeface="+mj-lt"/>
                <a:cs typeface="Aharoni" panose="02010803020104030203" pitchFamily="2" charset="-79"/>
              </a:rPr>
              <a:t>er</a:t>
            </a:r>
            <a:endParaRPr lang="cs-CZ" sz="50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12358" y="4257092"/>
            <a:ext cx="136815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5000" dirty="0" err="1">
                <a:solidFill>
                  <a:srgbClr val="FF0000"/>
                </a:solidFill>
                <a:latin typeface="+mj-lt"/>
                <a:cs typeface="Aharoni" panose="02010803020104030203" pitchFamily="2" charset="-79"/>
              </a:rPr>
              <a:t>high</a:t>
            </a:r>
            <a:endParaRPr lang="cs-CZ" sz="5000" dirty="0">
              <a:solidFill>
                <a:srgbClr val="FF000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08852" y="4257092"/>
            <a:ext cx="115212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err="1">
                <a:solidFill>
                  <a:srgbClr val="FF0000"/>
                </a:solidFill>
                <a:latin typeface="+mj-lt"/>
                <a:cs typeface="Aharoni" panose="02010803020104030203" pitchFamily="2" charset="-79"/>
              </a:rPr>
              <a:t>er</a:t>
            </a:r>
            <a:endParaRPr lang="cs-CZ" sz="5000" dirty="0">
              <a:solidFill>
                <a:srgbClr val="FF000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10604" y="4257092"/>
            <a:ext cx="136815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5000" dirty="0" err="1">
                <a:solidFill>
                  <a:srgbClr val="FF0000"/>
                </a:solidFill>
                <a:latin typeface="+mj-lt"/>
                <a:cs typeface="Aharoni" panose="02010803020104030203" pitchFamily="2" charset="-79"/>
              </a:rPr>
              <a:t>high</a:t>
            </a:r>
            <a:endParaRPr lang="cs-CZ" sz="5000" dirty="0">
              <a:solidFill>
                <a:srgbClr val="FF000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07098" y="4257092"/>
            <a:ext cx="115212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err="1">
                <a:solidFill>
                  <a:srgbClr val="FF0000"/>
                </a:solidFill>
                <a:latin typeface="+mj-lt"/>
                <a:cs typeface="Aharoni" panose="02010803020104030203" pitchFamily="2" charset="-79"/>
              </a:rPr>
              <a:t>er</a:t>
            </a:r>
            <a:endParaRPr lang="cs-CZ" sz="5000" dirty="0">
              <a:solidFill>
                <a:srgbClr val="FF000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23218" y="4003903"/>
            <a:ext cx="11555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vysoký</a:t>
            </a:r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051" name="Picture 3" descr="C:\Users\Uzivatelka\AppData\Local\Microsoft\Windows\Temporary Internet Files\Content.IE5\AAZ3FUVW\MC9003565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4941168"/>
            <a:ext cx="1421437" cy="1538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Plus 24"/>
          <p:cNvSpPr/>
          <p:nvPr/>
        </p:nvSpPr>
        <p:spPr>
          <a:xfrm>
            <a:off x="4073220" y="4046419"/>
            <a:ext cx="1021927" cy="995088"/>
          </a:xfrm>
          <a:prstGeom prst="mathPlus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lus 25"/>
          <p:cNvSpPr/>
          <p:nvPr/>
        </p:nvSpPr>
        <p:spPr>
          <a:xfrm>
            <a:off x="4077184" y="2247380"/>
            <a:ext cx="1021927" cy="995088"/>
          </a:xfrm>
          <a:prstGeom prst="mathPlus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917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924 0.20487 L 0.06962 0.20487 C 0.03855 0.20487 -4.16667E-6 0.14885 -4.16667E-6 0.10255 L -4.16667E-6 -0.00023 " pathEditMode="relative" rAng="10800000" ptsTypes="FfFF">
                                      <p:cBhvr>
                                        <p:cTn id="6" dur="2000" spd="-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62" y="-1025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43 0.20487 L -0.05122 0.20487 C -0.02848 0.20487 -0.00087 0.14885 -0.00087 0.10255 L -0.00087 -0.00023 " pathEditMode="relative" rAng="10800000" ptsTypes="FfFF">
                                      <p:cBhvr>
                                        <p:cTn id="8" dur="2000" spd="-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87" y="-10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vál 35"/>
          <p:cNvSpPr/>
          <p:nvPr/>
        </p:nvSpPr>
        <p:spPr>
          <a:xfrm>
            <a:off x="1475656" y="4941168"/>
            <a:ext cx="7488833" cy="648072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+mj-lt"/>
              </a:rPr>
              <a:t>                           = nejvyšší</a:t>
            </a:r>
            <a:endParaRPr lang="cs-CZ" sz="4000" dirty="0">
              <a:latin typeface="+mj-lt"/>
            </a:endParaRPr>
          </a:p>
        </p:txBody>
      </p:sp>
      <p:sp>
        <p:nvSpPr>
          <p:cNvPr id="18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we</a:t>
            </a:r>
            <a:r>
              <a:rPr lang="cs-CZ" dirty="0" smtClean="0"/>
              <a:t> make superlative?</a:t>
            </a:r>
            <a:endParaRPr lang="cs-CZ" dirty="0"/>
          </a:p>
        </p:txBody>
      </p:sp>
      <p:sp>
        <p:nvSpPr>
          <p:cNvPr id="19" name="Vývojový diagram: zpoždění 18"/>
          <p:cNvSpPr/>
          <p:nvPr/>
        </p:nvSpPr>
        <p:spPr>
          <a:xfrm flipH="1">
            <a:off x="2123728" y="3717032"/>
            <a:ext cx="1897808" cy="1080120"/>
          </a:xfrm>
          <a:prstGeom prst="flowChartDelay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0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0" name="Vývojový diagram: zpoždění 19"/>
          <p:cNvSpPr/>
          <p:nvPr/>
        </p:nvSpPr>
        <p:spPr>
          <a:xfrm>
            <a:off x="5180290" y="3717032"/>
            <a:ext cx="2592288" cy="1080120"/>
          </a:xfrm>
          <a:prstGeom prst="flowChartDelay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0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1" name="Plus 20"/>
          <p:cNvSpPr/>
          <p:nvPr/>
        </p:nvSpPr>
        <p:spPr>
          <a:xfrm>
            <a:off x="4099933" y="3759548"/>
            <a:ext cx="1021927" cy="995088"/>
          </a:xfrm>
          <a:prstGeom prst="mathPlus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zpoždění 21"/>
          <p:cNvSpPr/>
          <p:nvPr/>
        </p:nvSpPr>
        <p:spPr>
          <a:xfrm flipH="1">
            <a:off x="635446" y="1916832"/>
            <a:ext cx="3384376" cy="1656184"/>
          </a:xfrm>
          <a:prstGeom prst="flowChartDelay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>
                <a:latin typeface="+mj-lt"/>
                <a:cs typeface="Aharoni" panose="02010803020104030203" pitchFamily="2" charset="-79"/>
              </a:rPr>
              <a:t>p</a:t>
            </a:r>
            <a:r>
              <a:rPr lang="cs-CZ" sz="5000" dirty="0" smtClean="0">
                <a:latin typeface="+mj-lt"/>
                <a:cs typeface="Aharoni" panose="02010803020104030203" pitchFamily="2" charset="-79"/>
              </a:rPr>
              <a:t>řídavné jméno</a:t>
            </a:r>
            <a:endParaRPr lang="cs-CZ" sz="50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3" name="Vývojový diagram: zpoždění 22"/>
          <p:cNvSpPr/>
          <p:nvPr/>
        </p:nvSpPr>
        <p:spPr>
          <a:xfrm>
            <a:off x="5171950" y="1916832"/>
            <a:ext cx="2592288" cy="1656184"/>
          </a:xfrm>
          <a:prstGeom prst="flowChartDelay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>
                <a:latin typeface="+mj-lt"/>
                <a:cs typeface="Aharoni" panose="02010803020104030203" pitchFamily="2" charset="-79"/>
              </a:rPr>
              <a:t>-</a:t>
            </a:r>
            <a:r>
              <a:rPr lang="cs-CZ" sz="5000" dirty="0" err="1" smtClean="0">
                <a:latin typeface="+mj-lt"/>
                <a:cs typeface="Aharoni" panose="02010803020104030203" pitchFamily="2" charset="-79"/>
              </a:rPr>
              <a:t>est</a:t>
            </a:r>
            <a:endParaRPr lang="cs-CZ" sz="50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4" name="Plus 23"/>
          <p:cNvSpPr/>
          <p:nvPr/>
        </p:nvSpPr>
        <p:spPr>
          <a:xfrm>
            <a:off x="4106185" y="2247380"/>
            <a:ext cx="1021927" cy="995088"/>
          </a:xfrm>
          <a:prstGeom prst="mathPlus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979712" y="3826205"/>
            <a:ext cx="171607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5000" dirty="0" err="1" smtClean="0">
                <a:solidFill>
                  <a:srgbClr val="FF0000"/>
                </a:solidFill>
                <a:latin typeface="+mj-lt"/>
                <a:cs typeface="Aharoni" panose="02010803020104030203" pitchFamily="2" charset="-79"/>
              </a:rPr>
              <a:t>high</a:t>
            </a:r>
            <a:endParaRPr lang="cs-CZ" sz="5000" dirty="0">
              <a:solidFill>
                <a:srgbClr val="FF000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24128" y="3826205"/>
            <a:ext cx="115212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err="1" smtClean="0">
                <a:solidFill>
                  <a:srgbClr val="FF0000"/>
                </a:solidFill>
                <a:latin typeface="+mj-lt"/>
                <a:cs typeface="Aharoni" panose="02010803020104030203" pitchFamily="2" charset="-79"/>
              </a:rPr>
              <a:t>est</a:t>
            </a:r>
            <a:endParaRPr lang="cs-CZ" sz="5000" dirty="0">
              <a:solidFill>
                <a:srgbClr val="FF0000"/>
              </a:solidFill>
              <a:latin typeface="+mj-lt"/>
              <a:cs typeface="Aharoni" panose="02010803020104030203" pitchFamily="2" charset="-79"/>
            </a:endParaRPr>
          </a:p>
        </p:txBody>
      </p:sp>
      <p:pic>
        <p:nvPicPr>
          <p:cNvPr id="27" name="Picture 2" descr="C:\Users\Uzivatelka\AppData\Local\Microsoft\Windows\Temporary Internet Files\Content.IE5\NOAB392S\MC90029507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380000">
            <a:off x="323528" y="5307717"/>
            <a:ext cx="1296144" cy="1169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1619672" y="5589240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Který gramatický jev tvoříme spojením těchto částí?</a:t>
            </a:r>
            <a:endParaRPr lang="cs-CZ" sz="2400" dirty="0"/>
          </a:p>
        </p:txBody>
      </p:sp>
      <p:sp>
        <p:nvSpPr>
          <p:cNvPr id="29" name="Plus 28"/>
          <p:cNvSpPr/>
          <p:nvPr/>
        </p:nvSpPr>
        <p:spPr>
          <a:xfrm>
            <a:off x="4572000" y="6097275"/>
            <a:ext cx="576064" cy="588369"/>
          </a:xfrm>
          <a:prstGeom prst="mathPlus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zpoždění 29"/>
          <p:cNvSpPr/>
          <p:nvPr/>
        </p:nvSpPr>
        <p:spPr>
          <a:xfrm flipH="1">
            <a:off x="1655754" y="6075435"/>
            <a:ext cx="2772230" cy="632051"/>
          </a:xfrm>
          <a:prstGeom prst="flowChartDelay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+mj-lt"/>
                <a:cs typeface="Aharoni" panose="02010803020104030203" pitchFamily="2" charset="-79"/>
              </a:rPr>
              <a:t>Podstatné jméno</a:t>
            </a:r>
            <a:endParaRPr lang="cs-CZ" sz="24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1" name="Vývojový diagram: zpoždění 30"/>
          <p:cNvSpPr/>
          <p:nvPr/>
        </p:nvSpPr>
        <p:spPr>
          <a:xfrm>
            <a:off x="5293794" y="6075435"/>
            <a:ext cx="1046057" cy="632051"/>
          </a:xfrm>
          <a:prstGeom prst="flowChartDelay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+mj-lt"/>
                <a:cs typeface="Aharoni" panose="02010803020104030203" pitchFamily="2" charset="-79"/>
              </a:rPr>
              <a:t>-s</a:t>
            </a:r>
            <a:endParaRPr lang="cs-CZ" sz="24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2" name="Ovál 31"/>
          <p:cNvSpPr/>
          <p:nvPr/>
        </p:nvSpPr>
        <p:spPr>
          <a:xfrm>
            <a:off x="6732240" y="6050905"/>
            <a:ext cx="1440160" cy="656581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m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n. č.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979712" y="3826947"/>
            <a:ext cx="171607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5000" dirty="0" err="1" smtClean="0">
                <a:solidFill>
                  <a:srgbClr val="FF0000"/>
                </a:solidFill>
                <a:latin typeface="+mj-lt"/>
                <a:cs typeface="Aharoni" panose="02010803020104030203" pitchFamily="2" charset="-79"/>
              </a:rPr>
              <a:t>high</a:t>
            </a:r>
            <a:endParaRPr lang="cs-CZ" sz="5000" dirty="0">
              <a:solidFill>
                <a:srgbClr val="FF000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724128" y="3826205"/>
            <a:ext cx="115212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err="1" smtClean="0">
                <a:solidFill>
                  <a:srgbClr val="FF0000"/>
                </a:solidFill>
                <a:latin typeface="+mj-lt"/>
                <a:cs typeface="Aharoni" panose="02010803020104030203" pitchFamily="2" charset="-79"/>
              </a:rPr>
              <a:t>est</a:t>
            </a:r>
            <a:endParaRPr lang="cs-CZ" sz="5000" dirty="0">
              <a:solidFill>
                <a:srgbClr val="FF000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458641" y="3645024"/>
            <a:ext cx="1212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vysoký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Ovál 1"/>
          <p:cNvSpPr/>
          <p:nvPr/>
        </p:nvSpPr>
        <p:spPr>
          <a:xfrm>
            <a:off x="290663" y="3717032"/>
            <a:ext cx="1689049" cy="108012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 err="1" smtClean="0">
                <a:solidFill>
                  <a:srgbClr val="FF0000"/>
                </a:solidFill>
                <a:latin typeface="+mj-lt"/>
              </a:rPr>
              <a:t>the</a:t>
            </a:r>
            <a:endParaRPr lang="cs-CZ" sz="50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2242" y="3826205"/>
            <a:ext cx="150589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 err="1">
                <a:solidFill>
                  <a:srgbClr val="FF0000"/>
                </a:solidFill>
                <a:latin typeface="+mj-lt"/>
              </a:rPr>
              <a:t>the</a:t>
            </a:r>
            <a:endParaRPr lang="cs-CZ" sz="5000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37" name="Picture 3" descr="C:\Users\Uzivatelka\AppData\Local\Microsoft\Windows\Temporary Internet Files\Content.IE5\AAZ3FUVW\MC9003565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764238" y="2744924"/>
            <a:ext cx="1297063" cy="140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8255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924 0.15209 L 0.06962 0.15209 C 0.03854 0.15209 -2.77778E-7 0.11019 -2.77778E-7 0.07593 L -2.77778E-7 -0.00046 " pathEditMode="relative" rAng="10800000" ptsTypes="FfFF">
                                      <p:cBhvr>
                                        <p:cTn id="6" dur="2000" spd="-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62" y="-761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43 0.15209 L -0.05122 0.15209 C -0.02847 0.15209 -0.00087 0.11019 -0.00087 0.07593 L -0.00087 -0.00046 " pathEditMode="relative" rAng="10800000" ptsTypes="FfFF">
                                      <p:cBhvr>
                                        <p:cTn id="8" dur="2000" spd="-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87" y="-761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2604 0.15232 L 0.11285 0.15232 C 0.06198 0.15232 -0.00087 0.11042 -0.00087 0.07616 L -0.00087 -1.85185E-6 " pathEditMode="relative" rAng="10800000" ptsTypes="FfFF">
                                      <p:cBhvr>
                                        <p:cTn id="10" dur="2000" spd="-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37" y="-7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25" grpId="0"/>
      <p:bldP spid="26" grpId="0"/>
      <p:bldP spid="28" grpId="0"/>
      <p:bldP spid="29" grpId="0" animBg="1"/>
      <p:bldP spid="30" grpId="0" animBg="1"/>
      <p:bldP spid="31" grpId="0" animBg="1"/>
      <p:bldP spid="32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Mrak 9"/>
          <p:cNvSpPr/>
          <p:nvPr/>
        </p:nvSpPr>
        <p:spPr>
          <a:xfrm>
            <a:off x="3192109" y="1410164"/>
            <a:ext cx="3528392" cy="245088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Lucy </a:t>
            </a:r>
            <a:r>
              <a:rPr lang="cs-CZ" sz="2400" dirty="0" err="1" smtClean="0">
                <a:solidFill>
                  <a:schemeClr val="tx1"/>
                </a:solidFill>
                <a:latin typeface="Lucida Calligraphy" panose="03010101010101010101" pitchFamily="66" charset="0"/>
              </a:rPr>
              <a:t>is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 …………… </a:t>
            </a:r>
            <a:r>
              <a:rPr lang="cs-CZ" sz="2400" dirty="0" err="1" smtClean="0">
                <a:solidFill>
                  <a:schemeClr val="tx1"/>
                </a:solidFill>
                <a:latin typeface="Lucida Calligraphy" panose="03010101010101010101" pitchFamily="66" charset="0"/>
              </a:rPr>
              <a:t>than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 her </a:t>
            </a:r>
            <a:r>
              <a:rPr lang="cs-CZ" sz="2400" dirty="0" err="1" smtClean="0">
                <a:solidFill>
                  <a:schemeClr val="tx1"/>
                </a:solidFill>
                <a:latin typeface="Lucida Calligraphy" panose="03010101010101010101" pitchFamily="66" charset="0"/>
              </a:rPr>
              <a:t>sister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Lucida Calligraphy" panose="03010101010101010101" pitchFamily="66" charset="0"/>
              </a:rPr>
              <a:t>Amy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.</a:t>
            </a:r>
            <a:endParaRPr lang="cs-CZ" sz="2400" dirty="0">
              <a:solidFill>
                <a:schemeClr val="tx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35536" y="3861048"/>
            <a:ext cx="4464456" cy="28695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3743971" cy="846201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Fill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gaps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Uzivatelka\AppData\Local\Microsoft\Windows\Temporary Internet Files\Content.IE5\3T597R7B\MC9000896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626" y="3861048"/>
            <a:ext cx="263445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zivatelka\AppData\Local\Microsoft\Windows\Temporary Internet Files\Content.IE5\U6RAXS8L\MC9000896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01008"/>
            <a:ext cx="2303366" cy="2419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2160" y="6117628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Freestyle Script" panose="030804020302050B0404" pitchFamily="66" charset="0"/>
              </a:rPr>
              <a:t>Lucy</a:t>
            </a:r>
            <a:endParaRPr lang="cs-CZ" dirty="0">
              <a:latin typeface="Freestyle Script" panose="030804020302050B0404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3563" y="5736152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Freestyle Script" panose="030804020302050B0404" pitchFamily="66" charset="0"/>
              </a:rPr>
              <a:t>Amy</a:t>
            </a:r>
            <a:endParaRPr lang="cs-CZ" dirty="0">
              <a:latin typeface="Freestyle Script" panose="030804020302050B0404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76256" y="3356992"/>
            <a:ext cx="20978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>
                <a:latin typeface="Freestyle Script" panose="030804020302050B0404" pitchFamily="66" charset="0"/>
              </a:rPr>
              <a:t>m</a:t>
            </a:r>
            <a:r>
              <a:rPr lang="cs-CZ" sz="4000" dirty="0" err="1" smtClean="0">
                <a:latin typeface="Freestyle Script" panose="030804020302050B0404" pitchFamily="66" charset="0"/>
              </a:rPr>
              <a:t>um</a:t>
            </a:r>
            <a:r>
              <a:rPr lang="cs-CZ" sz="4000" dirty="0" smtClean="0">
                <a:latin typeface="Freestyle Script" panose="030804020302050B0404" pitchFamily="66" charset="0"/>
              </a:rPr>
              <a:t> Rebecca</a:t>
            </a:r>
            <a:endParaRPr lang="cs-CZ" dirty="0">
              <a:latin typeface="Freestyle Script" panose="030804020302050B0404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92" y="4295708"/>
            <a:ext cx="38163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Calligraphy" panose="03010101010101010101" pitchFamily="66" charset="0"/>
                <a:cs typeface="Aharoni" panose="02010803020104030203" pitchFamily="2" charset="-79"/>
              </a:rPr>
              <a:t>Mum</a:t>
            </a:r>
            <a:r>
              <a:rPr lang="cs-CZ" sz="2400" dirty="0" smtClean="0">
                <a:latin typeface="Lucida Calligraphy" panose="03010101010101010101" pitchFamily="66" charset="0"/>
                <a:cs typeface="Aharoni" panose="02010803020104030203" pitchFamily="2" charset="-79"/>
              </a:rPr>
              <a:t> Rebecca </a:t>
            </a:r>
            <a:r>
              <a:rPr lang="cs-CZ" sz="2400" dirty="0" err="1" smtClean="0">
                <a:latin typeface="Lucida Calligraphy" panose="03010101010101010101" pitchFamily="66" charset="0"/>
                <a:cs typeface="Aharoni" panose="02010803020104030203" pitchFamily="2" charset="-79"/>
              </a:rPr>
              <a:t>is</a:t>
            </a:r>
            <a:r>
              <a:rPr lang="cs-CZ" sz="2400" dirty="0" smtClean="0">
                <a:latin typeface="Lucida Calligraphy" panose="03010101010101010101" pitchFamily="66" charset="0"/>
                <a:cs typeface="Aharoni" panose="02010803020104030203" pitchFamily="2" charset="-79"/>
              </a:rPr>
              <a:t> ……………… </a:t>
            </a:r>
            <a:r>
              <a:rPr lang="cs-CZ" sz="2400" dirty="0" err="1">
                <a:latin typeface="Lucida Calligraphy" panose="03010101010101010101" pitchFamily="66" charset="0"/>
                <a:cs typeface="Aharoni" panose="02010803020104030203" pitchFamily="2" charset="-79"/>
              </a:rPr>
              <a:t>t</a:t>
            </a:r>
            <a:r>
              <a:rPr lang="cs-CZ" sz="2400" dirty="0" err="1" smtClean="0">
                <a:latin typeface="Lucida Calligraphy" panose="03010101010101010101" pitchFamily="66" charset="0"/>
                <a:cs typeface="Aharoni" panose="02010803020104030203" pitchFamily="2" charset="-79"/>
              </a:rPr>
              <a:t>han</a:t>
            </a:r>
            <a:r>
              <a:rPr lang="cs-CZ" sz="2400" dirty="0" smtClean="0">
                <a:latin typeface="Lucida Calligraphy" panose="03010101010101010101" pitchFamily="66" charset="0"/>
                <a:cs typeface="Aharoni" panose="02010803020104030203" pitchFamily="2" charset="-79"/>
              </a:rPr>
              <a:t> </a:t>
            </a:r>
            <a:r>
              <a:rPr lang="cs-CZ" sz="2400" dirty="0" err="1" smtClean="0">
                <a:latin typeface="Lucida Calligraphy" panose="03010101010101010101" pitchFamily="66" charset="0"/>
                <a:cs typeface="Aharoni" panose="02010803020104030203" pitchFamily="2" charset="-79"/>
              </a:rPr>
              <a:t>Amy</a:t>
            </a:r>
            <a:r>
              <a:rPr lang="cs-CZ" sz="2400" dirty="0" smtClean="0">
                <a:latin typeface="Lucida Calligraphy" panose="03010101010101010101" pitchFamily="66" charset="0"/>
                <a:cs typeface="Aharoni" panose="02010803020104030203" pitchFamily="2" charset="-79"/>
              </a:rPr>
              <a:t> and Lucy but </a:t>
            </a:r>
            <a:r>
              <a:rPr lang="cs-CZ" sz="2400" dirty="0" err="1" smtClean="0">
                <a:latin typeface="Lucida Calligraphy" panose="03010101010101010101" pitchFamily="66" charset="0"/>
                <a:cs typeface="Aharoni" panose="02010803020104030203" pitchFamily="2" charset="-79"/>
              </a:rPr>
              <a:t>she</a:t>
            </a:r>
            <a:r>
              <a:rPr lang="cs-CZ" sz="2400" dirty="0" smtClean="0">
                <a:latin typeface="Lucida Calligraphy" panose="03010101010101010101" pitchFamily="66" charset="0"/>
                <a:cs typeface="Aharoni" panose="02010803020104030203" pitchFamily="2" charset="-79"/>
              </a:rPr>
              <a:t> </a:t>
            </a:r>
            <a:r>
              <a:rPr lang="cs-CZ" sz="2400" dirty="0" err="1" smtClean="0">
                <a:latin typeface="Lucida Calligraphy" panose="03010101010101010101" pitchFamily="66" charset="0"/>
                <a:cs typeface="Aharoni" panose="02010803020104030203" pitchFamily="2" charset="-79"/>
              </a:rPr>
              <a:t>is</a:t>
            </a:r>
            <a:r>
              <a:rPr lang="cs-CZ" sz="2400" dirty="0" smtClean="0">
                <a:latin typeface="Lucida Calligraphy" panose="03010101010101010101" pitchFamily="66" charset="0"/>
                <a:cs typeface="Aharoni" panose="02010803020104030203" pitchFamily="2" charset="-79"/>
              </a:rPr>
              <a:t> ……………………</a:t>
            </a:r>
          </a:p>
          <a:p>
            <a:r>
              <a:rPr lang="cs-CZ" sz="2400" dirty="0" err="1" smtClean="0">
                <a:latin typeface="Lucida Calligraphy" panose="03010101010101010101" pitchFamily="66" charset="0"/>
                <a:cs typeface="Aharoni" panose="02010803020104030203" pitchFamily="2" charset="-79"/>
              </a:rPr>
              <a:t>than</a:t>
            </a:r>
            <a:r>
              <a:rPr lang="cs-CZ" sz="2400" dirty="0" smtClean="0">
                <a:latin typeface="Lucida Calligraphy" panose="03010101010101010101" pitchFamily="66" charset="0"/>
                <a:cs typeface="Aharoni" panose="02010803020104030203" pitchFamily="2" charset="-79"/>
              </a:rPr>
              <a:t> </a:t>
            </a:r>
            <a:r>
              <a:rPr lang="cs-CZ" sz="2400" dirty="0" err="1" smtClean="0">
                <a:latin typeface="Lucida Calligraphy" panose="03010101010101010101" pitchFamily="66" charset="0"/>
                <a:cs typeface="Aharoni" panose="02010803020104030203" pitchFamily="2" charset="-79"/>
              </a:rPr>
              <a:t>grandma</a:t>
            </a:r>
            <a:r>
              <a:rPr lang="cs-CZ" sz="2400" dirty="0" smtClean="0">
                <a:latin typeface="Lucida Calligraphy" panose="03010101010101010101" pitchFamily="66" charset="0"/>
                <a:cs typeface="Aharoni" panose="02010803020104030203" pitchFamily="2" charset="-79"/>
              </a:rPr>
              <a:t>.</a:t>
            </a:r>
            <a:endParaRPr lang="cs-CZ" sz="2400" dirty="0">
              <a:latin typeface="Lucida Calligraphy" panose="03010101010101010101" pitchFamily="66" charset="0"/>
              <a:cs typeface="Aharoni" panose="02010803020104030203" pitchFamily="2" charset="-79"/>
            </a:endParaRPr>
          </a:p>
        </p:txBody>
      </p:sp>
      <p:sp>
        <p:nvSpPr>
          <p:cNvPr id="9" name="Mrak 8"/>
          <p:cNvSpPr/>
          <p:nvPr/>
        </p:nvSpPr>
        <p:spPr>
          <a:xfrm>
            <a:off x="5589708" y="358568"/>
            <a:ext cx="3384376" cy="25202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  <a:latin typeface="Lucida Calligraphy" panose="03010101010101010101" pitchFamily="66" charset="0"/>
                <a:cs typeface="Aharoni" panose="02010803020104030203" pitchFamily="2" charset="-79"/>
              </a:rPr>
              <a:t>Grandma</a:t>
            </a:r>
            <a:r>
              <a:rPr lang="cs-CZ" sz="2400" dirty="0">
                <a:solidFill>
                  <a:schemeClr val="tx1"/>
                </a:solidFill>
                <a:latin typeface="Lucida Calligraphy" panose="03010101010101010101" pitchFamily="66" charset="0"/>
                <a:cs typeface="Aharoni" panose="02010803020104030203" pitchFamily="2" charset="-79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Lucida Calligraphy" panose="03010101010101010101" pitchFamily="66" charset="0"/>
                <a:cs typeface="Aharoni" panose="02010803020104030203" pitchFamily="2" charset="-79"/>
              </a:rPr>
              <a:t>is</a:t>
            </a:r>
            <a:r>
              <a:rPr lang="cs-CZ" sz="2400" dirty="0">
                <a:solidFill>
                  <a:schemeClr val="tx1"/>
                </a:solidFill>
                <a:latin typeface="Lucida Calligraphy" panose="03010101010101010101" pitchFamily="66" charset="0"/>
                <a:cs typeface="Aharoni" panose="02010803020104030203" pitchFamily="2" charset="-79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  <a:cs typeface="Aharoni" panose="02010803020104030203" pitchFamily="2" charset="-79"/>
              </a:rPr>
              <a:t>…………… </a:t>
            </a:r>
            <a:r>
              <a:rPr lang="cs-CZ" sz="2400" dirty="0" err="1">
                <a:solidFill>
                  <a:schemeClr val="tx1"/>
                </a:solidFill>
                <a:latin typeface="Lucida Calligraphy" panose="03010101010101010101" pitchFamily="66" charset="0"/>
                <a:cs typeface="Aharoni" panose="02010803020104030203" pitchFamily="2" charset="-79"/>
              </a:rPr>
              <a:t>woman</a:t>
            </a:r>
            <a:r>
              <a:rPr lang="cs-CZ" sz="2400" dirty="0">
                <a:solidFill>
                  <a:schemeClr val="tx1"/>
                </a:solidFill>
                <a:latin typeface="Lucida Calligraphy" panose="03010101010101010101" pitchFamily="66" charset="0"/>
                <a:cs typeface="Aharoni" panose="02010803020104030203" pitchFamily="2" charset="-79"/>
              </a:rPr>
              <a:t> in </a:t>
            </a:r>
            <a:r>
              <a:rPr lang="cs-CZ" sz="2400" dirty="0" err="1">
                <a:solidFill>
                  <a:schemeClr val="tx1"/>
                </a:solidFill>
                <a:latin typeface="Lucida Calligraphy" panose="03010101010101010101" pitchFamily="66" charset="0"/>
                <a:cs typeface="Aharoni" panose="02010803020104030203" pitchFamily="2" charset="-79"/>
              </a:rPr>
              <a:t>this</a:t>
            </a:r>
            <a:r>
              <a:rPr lang="cs-CZ" sz="2400" dirty="0">
                <a:solidFill>
                  <a:schemeClr val="tx1"/>
                </a:solidFill>
                <a:latin typeface="Lucida Calligraphy" panose="03010101010101010101" pitchFamily="66" charset="0"/>
                <a:cs typeface="Aharoni" panose="02010803020104030203" pitchFamily="2" charset="-79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Lucida Calligraphy" panose="03010101010101010101" pitchFamily="66" charset="0"/>
                <a:cs typeface="Aharoni" panose="02010803020104030203" pitchFamily="2" charset="-79"/>
              </a:rPr>
              <a:t>picture</a:t>
            </a:r>
            <a:r>
              <a:rPr lang="cs-CZ" sz="2400" dirty="0">
                <a:solidFill>
                  <a:schemeClr val="tx1"/>
                </a:solidFill>
                <a:latin typeface="Lucida Calligraphy" panose="03010101010101010101" pitchFamily="66" charset="0"/>
                <a:cs typeface="Aharoni" panose="02010803020104030203" pitchFamily="2" charset="-79"/>
              </a:rPr>
              <a:t>.</a:t>
            </a:r>
          </a:p>
        </p:txBody>
      </p:sp>
      <p:sp>
        <p:nvSpPr>
          <p:cNvPr id="13" name="Mrak 12"/>
          <p:cNvSpPr/>
          <p:nvPr/>
        </p:nvSpPr>
        <p:spPr>
          <a:xfrm>
            <a:off x="179512" y="1613994"/>
            <a:ext cx="3528392" cy="245088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Lucida Calligraphy" panose="03010101010101010101" pitchFamily="66" charset="0"/>
              </a:rPr>
              <a:t>Amy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Lucida Calligraphy" panose="03010101010101010101" pitchFamily="66" charset="0"/>
              </a:rPr>
              <a:t>is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 ……………… person </a:t>
            </a:r>
            <a:r>
              <a:rPr lang="cs-CZ" sz="2400" dirty="0" err="1" smtClean="0">
                <a:solidFill>
                  <a:schemeClr val="tx1"/>
                </a:solidFill>
                <a:latin typeface="Lucida Calligraphy" panose="03010101010101010101" pitchFamily="66" charset="0"/>
              </a:rPr>
              <a:t>of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Lucida Calligraphy" panose="03010101010101010101" pitchFamily="66" charset="0"/>
              </a:rPr>
              <a:t>all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Lucida Calligraphy" panose="03010101010101010101" pitchFamily="66" charset="0"/>
              </a:rPr>
              <a:t>the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Lucida Calligraphy" panose="03010101010101010101" pitchFamily="66" charset="0"/>
              </a:rPr>
              <a:t>women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.</a:t>
            </a:r>
            <a:endParaRPr lang="cs-CZ" sz="2400" dirty="0">
              <a:solidFill>
                <a:schemeClr val="tx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27584" y="2420888"/>
            <a:ext cx="2016224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youngest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6273784" y="1230144"/>
            <a:ext cx="2016224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oldest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3991661" y="2204690"/>
            <a:ext cx="1598047" cy="3684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older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539592" y="4653136"/>
            <a:ext cx="2016224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older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539592" y="5445224"/>
            <a:ext cx="2520240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younger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71744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zivatelka\AppData\Local\Microsoft\Windows\Temporary Internet Files\Content.IE5\U6RAXS8L\MC900357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91363" y="1837213"/>
            <a:ext cx="1957655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7219" y="908675"/>
            <a:ext cx="4520852" cy="906376"/>
          </a:xfrm>
        </p:spPr>
        <p:txBody>
          <a:bodyPr/>
          <a:lstStyle/>
          <a:p>
            <a:r>
              <a:rPr lang="cs-CZ" dirty="0" err="1" smtClean="0"/>
              <a:t>Compare</a:t>
            </a:r>
            <a:r>
              <a:rPr lang="cs-CZ" dirty="0" smtClean="0"/>
              <a:t> </a:t>
            </a:r>
            <a:r>
              <a:rPr lang="cs-CZ" dirty="0" err="1" smtClean="0"/>
              <a:t>both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700365" y="616432"/>
            <a:ext cx="3969640" cy="868352"/>
          </a:xfrm>
        </p:spPr>
        <p:txBody>
          <a:bodyPr>
            <a:noAutofit/>
          </a:bodyPr>
          <a:lstStyle/>
          <a:p>
            <a:r>
              <a:rPr lang="cs-CZ" dirty="0" err="1" smtClean="0"/>
              <a:t>Example</a:t>
            </a:r>
            <a:r>
              <a:rPr lang="cs-CZ" dirty="0" smtClean="0"/>
              <a:t>: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boy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smaller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girl.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girl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taller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boy.</a:t>
            </a:r>
            <a:endParaRPr lang="cs-CZ" dirty="0"/>
          </a:p>
        </p:txBody>
      </p:sp>
      <p:pic>
        <p:nvPicPr>
          <p:cNvPr id="4099" name="Picture 3" descr="C:\Users\Uzivatelka\AppData\Local\Microsoft\Windows\Temporary Internet Files\Content.IE5\AAZ3FUVW\MC9002856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68" y="4801782"/>
            <a:ext cx="1433779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ka\AppData\Local\Microsoft\Windows\Temporary Internet Files\Content.IE5\GRWWUPS6\MC9003966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75134" y="2313925"/>
            <a:ext cx="1528737" cy="1566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ivatelka\AppData\Local\Microsoft\Windows\Temporary Internet Files\Content.IE5\Z793PI9C\MC9003909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05484" y="5157344"/>
            <a:ext cx="1461904" cy="147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Uzivatelka\AppData\Local\Microsoft\Windows\Temporary Internet Files\Content.IE5\GRWWUPS6\MC9003586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936" y="4058375"/>
            <a:ext cx="1832458" cy="1655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Uzivatelka\AppData\Local\Microsoft\Windows\Temporary Internet Files\Content.IE5\EE7O785L\MC9000301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776" y="2126481"/>
            <a:ext cx="530423" cy="234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Uzivatelka\AppData\Local\Microsoft\Windows\Temporary Internet Files\Content.IE5\EE7O785L\MC900358579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46"/>
          <a:stretch/>
        </p:blipFill>
        <p:spPr bwMode="auto">
          <a:xfrm>
            <a:off x="6461972" y="5311651"/>
            <a:ext cx="1569383" cy="1449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Uzivatelka\AppData\Local\Microsoft\Windows\Temporary Internet Files\Content.IE5\U5O5I8CS\MC900423990[1].wm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199" y="2210756"/>
            <a:ext cx="2045845" cy="234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Uzivatelka\AppData\Local\Microsoft\Windows\Temporary Internet Files\Content.IE5\AAZ3FUVW\MC90042459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4102" y="2919285"/>
            <a:ext cx="1406525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Uzivatelka\AppData\Local\Microsoft\Windows\Temporary Internet Files\Content.IE5\U5O5I8CS\MC90028578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9992" y="2183412"/>
            <a:ext cx="1548079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Uzivatelka\AppData\Local\Microsoft\Windows\Temporary Internet Files\Content.IE5\Z793PI9C\MC90042386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362" y="5482614"/>
            <a:ext cx="1059772" cy="1170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Uzivatelka\AppData\Local\Microsoft\Windows\Temporary Internet Files\Content.IE5\EE7O785L\MC90042579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712" y="5066653"/>
            <a:ext cx="189865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5381333" y="4920593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Freestyle Script" panose="030804020302050B0404" pitchFamily="66" charset="0"/>
              </a:rPr>
              <a:t>Jeff</a:t>
            </a:r>
            <a:endParaRPr lang="cs-CZ" dirty="0">
              <a:latin typeface="Freestyle Script" panose="030804020302050B0404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76710" y="6272981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Freestyle Script" panose="030804020302050B0404" pitchFamily="66" charset="0"/>
              </a:rPr>
              <a:t>Mike</a:t>
            </a:r>
            <a:endParaRPr lang="cs-CZ" dirty="0">
              <a:latin typeface="Freestyle Script" panose="030804020302050B04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0149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Čerpáno z otevřené galerie Microsoft.com.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04059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313</TotalTime>
  <Words>216</Words>
  <Application>Microsoft Office PowerPoint</Application>
  <PresentationFormat>Předvádění na obrazovce (4:3)</PresentationFormat>
  <Paragraphs>69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 Comparative and superlative adjectives</vt:lpstr>
      <vt:lpstr>Prezentace aplikace PowerPoint</vt:lpstr>
      <vt:lpstr>How do we make comparative?</vt:lpstr>
      <vt:lpstr>How do we make superlative?</vt:lpstr>
      <vt:lpstr>Fill the gaps.</vt:lpstr>
      <vt:lpstr>Compare both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Uzivatelka</dc:creator>
  <cp:lastModifiedBy>Uzivatelka</cp:lastModifiedBy>
  <cp:revision>31</cp:revision>
  <dcterms:created xsi:type="dcterms:W3CDTF">2013-10-27T19:42:41Z</dcterms:created>
  <dcterms:modified xsi:type="dcterms:W3CDTF">2014-02-06T22:23:59Z</dcterms:modified>
</cp:coreProperties>
</file>