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6" r:id="rId2"/>
    <p:sldId id="267" r:id="rId3"/>
    <p:sldId id="256" r:id="rId4"/>
    <p:sldId id="261" r:id="rId5"/>
    <p:sldId id="265" r:id="rId6"/>
    <p:sldId id="262" r:id="rId7"/>
    <p:sldId id="264" r:id="rId8"/>
    <p:sldId id="257" r:id="rId9"/>
    <p:sldId id="263" r:id="rId10"/>
    <p:sldId id="258" r:id="rId11"/>
    <p:sldId id="260" r:id="rId12"/>
    <p:sldId id="259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roundedCorners val="1"/>
  <c:chart>
    <c:title>
      <c:tx>
        <c:rich>
          <a:bodyPr/>
          <a:lstStyle/>
          <a:p>
            <a:pPr>
              <a:defRPr/>
            </a:pPr>
            <a:r>
              <a:rPr lang="en-US" dirty="0" smtClean="0"/>
              <a:t>ZAPAMATOVÁNÍ</a:t>
            </a:r>
            <a:endParaRPr lang="en-US" dirty="0"/>
          </a:p>
        </c:rich>
      </c:tx>
      <c:layout/>
      <c:overlay val="1"/>
    </c:title>
    <c:view3D>
      <c:rotX val="30"/>
      <c:rAngAx val="1"/>
    </c:view3D>
    <c:plotArea>
      <c:layout/>
      <c:pie3D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zapamatování</c:v>
                </c:pt>
              </c:strCache>
            </c:strRef>
          </c:tx>
          <c:explosion val="7"/>
          <c:cat>
            <c:strRef>
              <c:f>List1!$A$2:$A$7</c:f>
              <c:strCache>
                <c:ptCount val="6"/>
                <c:pt idx="0">
                  <c:v>čtení</c:v>
                </c:pt>
                <c:pt idx="1">
                  <c:v>poslech</c:v>
                </c:pt>
                <c:pt idx="2">
                  <c:v>zrak</c:v>
                </c:pt>
                <c:pt idx="3">
                  <c:v>zrak i sluch</c:v>
                </c:pt>
                <c:pt idx="4">
                  <c:v>praxe</c:v>
                </c:pt>
                <c:pt idx="5">
                  <c:v>opakování</c:v>
                </c:pt>
              </c:strCache>
            </c:strRef>
          </c:cat>
          <c:val>
            <c:numRef>
              <c:f>List1!$B$2:$B$7</c:f>
              <c:numCache>
                <c:formatCode>General</c:formatCode>
                <c:ptCount val="6"/>
                <c:pt idx="0">
                  <c:v>10</c:v>
                </c:pt>
                <c:pt idx="1">
                  <c:v>20</c:v>
                </c:pt>
                <c:pt idx="2">
                  <c:v>30</c:v>
                </c:pt>
                <c:pt idx="3">
                  <c:v>50</c:v>
                </c:pt>
                <c:pt idx="4">
                  <c:v>90</c:v>
                </c:pt>
                <c:pt idx="5">
                  <c:v>90</c:v>
                </c:pt>
              </c:numCache>
            </c:numRef>
          </c:val>
        </c:ser>
        <c:dLbls/>
      </c:pie3DChart>
    </c:plotArea>
    <c:legend>
      <c:legendPos val="r"/>
      <c:layout/>
      <c:overlay val="1"/>
    </c:legend>
    <c:plotVisOnly val="1"/>
    <c:dispBlanksAs val="zero"/>
    <c:showDLblsOverMax val="1"/>
  </c:chart>
  <c:txPr>
    <a:bodyPr/>
    <a:lstStyle/>
    <a:p>
      <a:pPr>
        <a:defRPr sz="1800"/>
      </a:pPr>
      <a:endParaRPr lang="cs-CZ"/>
    </a:p>
  </c:txPr>
  <c:externalData r:id="rId1"/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A7F20E-EB5C-4B17-9FE9-5A87E0DCC2C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6D3F6A-6F17-4EFA-8F48-CF1BDE9A2D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87559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49751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00"/>
            </a:gs>
            <a:gs pos="39999">
              <a:srgbClr val="0A128C"/>
            </a:gs>
            <a:gs pos="70000">
              <a:srgbClr val="181CC7"/>
            </a:gs>
            <a:gs pos="88000">
              <a:srgbClr val="7005D4"/>
            </a:gs>
            <a:gs pos="100000">
              <a:srgbClr val="8C3D9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81036172"/>
              </p:ext>
            </p:extLst>
          </p:nvPr>
        </p:nvGraphicFramePr>
        <p:xfrm>
          <a:off x="1007604" y="2924944"/>
          <a:ext cx="7248961" cy="3383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12. Příprava prezentace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Ing. Jindřiška</a:t>
                      </a:r>
                      <a:r>
                        <a:rPr lang="cs-CZ" baseline="0" dirty="0" smtClean="0"/>
                        <a:t> Baronová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Informační a komunikační technologie - PowerPoint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III. ročník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učební obor Kuchař; Kuchař-číšník; Číšník, servírka</a:t>
                      </a:r>
                      <a:endParaRPr lang="cs-CZ" dirty="0" smtClean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září </a:t>
                      </a:r>
                      <a:r>
                        <a:rPr lang="cs-CZ" baseline="0" dirty="0" smtClean="0"/>
                        <a:t>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53147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285728"/>
            <a:ext cx="8229600" cy="6192837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Anotace:</a:t>
            </a:r>
          </a:p>
          <a:p>
            <a:pPr>
              <a:buNone/>
            </a:pPr>
            <a:r>
              <a:rPr lang="cs-CZ" dirty="0"/>
              <a:t>	Tento digitální učební materiál je zpracován k výuce předmětu Informační a komunikační technologie ve 3. ročníku pro učební obory 65-51-H/01 Kuchař-číšník, 65-51-H/01 Číšník, 65-51-H/01 Kuchař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	Materiál je návodem na postup při správném prezentování.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Metodické pokyny:</a:t>
            </a:r>
          </a:p>
          <a:p>
            <a:pPr>
              <a:buNone/>
            </a:pPr>
            <a:r>
              <a:rPr lang="cs-CZ" dirty="0" smtClean="0"/>
              <a:t>	Materiál je vytvořen jako prezentace v programu MS PowerPoint. Pro jeho využití je potřeba mít k dispozici počítač nebo notebook, dataprojektor, promítací plochu a příslušné programové vybavení.  Je podkladem pro výuku.</a:t>
            </a:r>
          </a:p>
        </p:txBody>
      </p:sp>
    </p:spTree>
    <p:extLst>
      <p:ext uri="{BB962C8B-B14F-4D97-AF65-F5344CB8AC3E}">
        <p14:creationId xmlns:p14="http://schemas.microsoft.com/office/powerpoint/2010/main" xmlns="" val="25426561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Příprava prezentace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Jindřiška Baronová</a:t>
            </a:r>
            <a:endParaRPr lang="cs-CZ" dirty="0"/>
          </a:p>
        </p:txBody>
      </p:sp>
      <p:pic>
        <p:nvPicPr>
          <p:cNvPr id="1026" name="Picture 2" descr="C:\Users\Jindřiška\AppData\Local\Microsoft\Windows\Temporary Internet Files\Content.IE5\0H8QH4WV\MC9000569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72330" y="1285860"/>
            <a:ext cx="1503274" cy="18269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prezentace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Sdělování informací s využitím slovních i vizuálních prostředků</a:t>
            </a:r>
          </a:p>
          <a:p>
            <a:pPr>
              <a:buNone/>
            </a:pPr>
            <a:endParaRPr lang="cs-CZ" dirty="0" smtClean="0"/>
          </a:p>
          <a:p>
            <a:r>
              <a:rPr lang="cs-CZ" i="1" dirty="0" smtClean="0"/>
              <a:t>Pozn.: </a:t>
            </a:r>
          </a:p>
          <a:p>
            <a:pPr>
              <a:buNone/>
            </a:pPr>
            <a:r>
              <a:rPr lang="cs-CZ" i="1" dirty="0" smtClean="0"/>
              <a:t>Podle výzkumů si člověk pamatuje až 40 % informací přijatých zrakem, ale asi jen 10 % přijatých sluchem</a:t>
            </a:r>
            <a:endParaRPr lang="cs-CZ" i="1" dirty="0"/>
          </a:p>
        </p:txBody>
      </p:sp>
      <p:pic>
        <p:nvPicPr>
          <p:cNvPr id="2055" name="Picture 7" descr="C:\Users\Jindřiška\AppData\Local\Microsoft\Windows\Temporary Internet Files\Content.IE5\0H8QH4WV\MC90008904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15206" y="2071678"/>
            <a:ext cx="1369179" cy="15716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683271004"/>
              </p:ext>
            </p:extLst>
          </p:nvPr>
        </p:nvGraphicFramePr>
        <p:xfrm>
          <a:off x="457200" y="714356"/>
          <a:ext cx="8229600" cy="541180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xmlns="" val="3032667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Obecné zásady prezentace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Připravit místnost – židle, plátno, osvětlení, nebo zatemnění (aby každý dobře viděl)</a:t>
            </a:r>
          </a:p>
          <a:p>
            <a:r>
              <a:rPr lang="cs-CZ" dirty="0" smtClean="0"/>
              <a:t>Připravit techniku (vyzkoušet počítač, projektor, </a:t>
            </a:r>
          </a:p>
          <a:p>
            <a:pPr>
              <a:buNone/>
            </a:pPr>
            <a:r>
              <a:rPr lang="cs-CZ" dirty="0" smtClean="0"/>
              <a:t>    reproduktory, mikrofon)</a:t>
            </a:r>
          </a:p>
          <a:p>
            <a:r>
              <a:rPr lang="cs-CZ" sz="3500" dirty="0" smtClean="0"/>
              <a:t>Příprava sebe – vhodné oblečení, zbavení se strachu (pomůže naučit se úvod nazpaměť)</a:t>
            </a:r>
          </a:p>
          <a:p>
            <a:r>
              <a:rPr lang="cs-CZ" sz="3500" dirty="0" smtClean="0"/>
              <a:t>Nečíst text z prezentace, mít připravený výklad</a:t>
            </a:r>
          </a:p>
          <a:p>
            <a:r>
              <a:rPr lang="cs-CZ" sz="3500" dirty="0" smtClean="0"/>
              <a:t>Být dobře připraven – MÍT ZNALOST</a:t>
            </a:r>
          </a:p>
          <a:p>
            <a:endParaRPr lang="cs-CZ" dirty="0"/>
          </a:p>
        </p:txBody>
      </p:sp>
      <p:pic>
        <p:nvPicPr>
          <p:cNvPr id="3076" name="Picture 4" descr="C:\Users\Jindřiška\AppData\Local\Microsoft\Windows\Temporary Internet Files\Content.IE5\7QFZPD1E\MC9003199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58082" y="5429264"/>
            <a:ext cx="949147" cy="8787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Obecné zásady prezentace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Přiměřená délka – jen podstatné informace</a:t>
            </a:r>
          </a:p>
          <a:p>
            <a:r>
              <a:rPr lang="cs-CZ" dirty="0" smtClean="0"/>
              <a:t>Neodchylovat se od tématu</a:t>
            </a:r>
          </a:p>
          <a:p>
            <a:r>
              <a:rPr lang="cs-CZ" dirty="0" smtClean="0"/>
              <a:t>Mluvit pomalu, zřetelně a plynule</a:t>
            </a:r>
          </a:p>
          <a:p>
            <a:r>
              <a:rPr lang="cs-CZ" dirty="0" smtClean="0"/>
              <a:t>Nedívat se na 1 člověka, snažit se upoutat pozornost – KONTAKT S POSLUCHAČI</a:t>
            </a:r>
          </a:p>
          <a:p>
            <a:r>
              <a:rPr lang="cs-CZ" dirty="0" smtClean="0"/>
              <a:t>Otázky pro udržení pozornosti, které povzbudí, nezavedou do úzkých</a:t>
            </a:r>
          </a:p>
          <a:p>
            <a:r>
              <a:rPr lang="cs-CZ" dirty="0" smtClean="0"/>
              <a:t>Místo na dotazy, diskuse</a:t>
            </a:r>
          </a:p>
          <a:p>
            <a:endParaRPr lang="cs-CZ" dirty="0"/>
          </a:p>
        </p:txBody>
      </p:sp>
      <p:pic>
        <p:nvPicPr>
          <p:cNvPr id="4104" name="Picture 8" descr="C:\Users\Jindřiška\AppData\Local\Microsoft\Windows\Temporary Internet Files\Content.IE5\7QFZPD1E\MC9003199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00958" y="4786322"/>
            <a:ext cx="949147" cy="8787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 počítačové prezentace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00034" y="1357298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Kontrastní </a:t>
            </a:r>
            <a:r>
              <a:rPr lang="cs-CZ" b="1" dirty="0" smtClean="0"/>
              <a:t>barvy</a:t>
            </a:r>
            <a:r>
              <a:rPr lang="cs-CZ" dirty="0" smtClean="0"/>
              <a:t> – pro zřetelnost na plátně</a:t>
            </a:r>
          </a:p>
          <a:p>
            <a:r>
              <a:rPr lang="cs-CZ" dirty="0" smtClean="0"/>
              <a:t>Lépe čitelný je </a:t>
            </a:r>
            <a:r>
              <a:rPr lang="cs-CZ" b="1" dirty="0" smtClean="0"/>
              <a:t>světlý</a:t>
            </a:r>
            <a:r>
              <a:rPr lang="cs-CZ" dirty="0" smtClean="0"/>
              <a:t> </a:t>
            </a:r>
            <a:r>
              <a:rPr lang="cs-CZ" b="1" dirty="0" smtClean="0"/>
              <a:t>text</a:t>
            </a:r>
            <a:r>
              <a:rPr lang="cs-CZ" dirty="0" smtClean="0"/>
              <a:t> na tmavém pozadí</a:t>
            </a:r>
          </a:p>
          <a:p>
            <a:r>
              <a:rPr lang="cs-CZ" b="1" dirty="0" smtClean="0"/>
              <a:t>Stručnost</a:t>
            </a:r>
            <a:r>
              <a:rPr lang="cs-CZ" dirty="0" smtClean="0"/>
              <a:t> – netvoříte referát, předpokládá se mluvené slovo</a:t>
            </a:r>
          </a:p>
          <a:p>
            <a:r>
              <a:rPr lang="cs-CZ" dirty="0" smtClean="0"/>
              <a:t>Text - </a:t>
            </a:r>
            <a:r>
              <a:rPr lang="cs-CZ" b="1" dirty="0" smtClean="0"/>
              <a:t>velké</a:t>
            </a:r>
            <a:r>
              <a:rPr lang="cs-CZ" dirty="0" smtClean="0"/>
              <a:t> </a:t>
            </a:r>
            <a:r>
              <a:rPr lang="cs-CZ" b="1" dirty="0" smtClean="0"/>
              <a:t>písmo</a:t>
            </a:r>
            <a:r>
              <a:rPr lang="cs-CZ" dirty="0" smtClean="0"/>
              <a:t>, nesmí ho být příliš mnoho, max. 10 řádků, bezpatková tučná písma (např. </a:t>
            </a:r>
            <a:r>
              <a:rPr lang="cs-CZ" dirty="0" err="1" smtClean="0"/>
              <a:t>Calibri</a:t>
            </a:r>
            <a:r>
              <a:rPr lang="cs-CZ" dirty="0" smtClean="0"/>
              <a:t>, Arial, </a:t>
            </a:r>
            <a:r>
              <a:rPr lang="cs-CZ" dirty="0" err="1" smtClean="0"/>
              <a:t>Arial</a:t>
            </a:r>
            <a:r>
              <a:rPr lang="cs-CZ" dirty="0" smtClean="0"/>
              <a:t> </a:t>
            </a:r>
            <a:r>
              <a:rPr lang="cs-CZ" dirty="0" err="1" smtClean="0"/>
              <a:t>Black</a:t>
            </a:r>
            <a:r>
              <a:rPr lang="cs-CZ" dirty="0" smtClean="0"/>
              <a:t>, Tahoma) jsou lépe čitelná  </a:t>
            </a:r>
          </a:p>
          <a:p>
            <a:endParaRPr lang="cs-CZ" dirty="0"/>
          </a:p>
        </p:txBody>
      </p:sp>
      <p:pic>
        <p:nvPicPr>
          <p:cNvPr id="15" name="Picture 8" descr="C:\Users\Jindřiška\AppData\Local\Microsoft\Windows\Temporary Internet Files\Content.IE5\7QFZPD1E\MC9003199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15206" y="5357826"/>
            <a:ext cx="949147" cy="8787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 počítačové prezentace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Obrázky</a:t>
            </a:r>
            <a:r>
              <a:rPr lang="cs-CZ" dirty="0" smtClean="0"/>
              <a:t> – dostatečně velké, min přes ¼ plátna</a:t>
            </a:r>
          </a:p>
          <a:p>
            <a:r>
              <a:rPr lang="cs-CZ" dirty="0" smtClean="0"/>
              <a:t>Obrazové informace se lépe pamatují – používejte </a:t>
            </a:r>
            <a:r>
              <a:rPr lang="cs-CZ" b="1" dirty="0" smtClean="0"/>
              <a:t>grafy</a:t>
            </a:r>
            <a:r>
              <a:rPr lang="cs-CZ" dirty="0" smtClean="0"/>
              <a:t>, </a:t>
            </a:r>
            <a:r>
              <a:rPr lang="cs-CZ" b="1" dirty="0" smtClean="0"/>
              <a:t>schémata</a:t>
            </a:r>
            <a:r>
              <a:rPr lang="cs-CZ" dirty="0" smtClean="0"/>
              <a:t>, nákresy, obrázky (ne však jen pro ozdobu)</a:t>
            </a:r>
          </a:p>
          <a:p>
            <a:r>
              <a:rPr lang="cs-CZ" dirty="0" smtClean="0"/>
              <a:t>Pozor na zbytečně veliké obrázky – zaberou (a ukradnou) příliš místa v paměti počítače</a:t>
            </a:r>
          </a:p>
          <a:p>
            <a:r>
              <a:rPr lang="cs-CZ" dirty="0" smtClean="0"/>
              <a:t>Dobrá </a:t>
            </a:r>
            <a:r>
              <a:rPr lang="cs-CZ" b="1" dirty="0" smtClean="0"/>
              <a:t>grafika</a:t>
            </a:r>
            <a:r>
              <a:rPr lang="cs-CZ" dirty="0" smtClean="0"/>
              <a:t> – </a:t>
            </a:r>
            <a:r>
              <a:rPr lang="cs-CZ" b="1" dirty="0" smtClean="0"/>
              <a:t>úprava</a:t>
            </a:r>
            <a:r>
              <a:rPr lang="cs-CZ" dirty="0" smtClean="0"/>
              <a:t> a </a:t>
            </a:r>
            <a:r>
              <a:rPr lang="cs-CZ" b="1" dirty="0" smtClean="0"/>
              <a:t>zarovnávání</a:t>
            </a:r>
            <a:r>
              <a:rPr lang="cs-CZ" dirty="0" smtClean="0"/>
              <a:t> objektů, optický střed stránky</a:t>
            </a:r>
            <a:endParaRPr lang="cs-CZ" dirty="0"/>
          </a:p>
        </p:txBody>
      </p:sp>
      <p:pic>
        <p:nvPicPr>
          <p:cNvPr id="10" name="Picture 8" descr="C:\Users\Jindřiška\AppData\Local\Microsoft\Windows\Temporary Internet Files\Content.IE5\7QFZPD1E\MC9003199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58082" y="5000636"/>
            <a:ext cx="949147" cy="8787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a struktura prezentace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lvl="1">
              <a:buFont typeface="Arial" pitchFamily="34" charset="0"/>
              <a:buChar char="•"/>
            </a:pPr>
            <a:r>
              <a:rPr lang="cs-CZ" sz="3200" b="1" dirty="0" smtClean="0"/>
              <a:t>Úvod </a:t>
            </a:r>
          </a:p>
          <a:p>
            <a:pPr lvl="3">
              <a:buFont typeface="Wingdings" pitchFamily="2" charset="2"/>
              <a:buChar char="ü"/>
            </a:pPr>
            <a:r>
              <a:rPr lang="cs-CZ" sz="2800" dirty="0" smtClean="0"/>
              <a:t>nadpis, jméno, datum, místo, příp. logo</a:t>
            </a:r>
          </a:p>
          <a:p>
            <a:pPr lvl="3">
              <a:buFont typeface="Wingdings" pitchFamily="2" charset="2"/>
              <a:buChar char="ü"/>
            </a:pPr>
            <a:r>
              <a:rPr lang="cs-CZ" sz="2800" dirty="0" smtClean="0"/>
              <a:t>může být jinak barevný než ostatní snímky</a:t>
            </a:r>
          </a:p>
          <a:p>
            <a:pPr lvl="2">
              <a:buNone/>
            </a:pPr>
            <a:endParaRPr lang="cs-CZ" dirty="0" smtClean="0"/>
          </a:p>
          <a:p>
            <a:pPr lvl="1">
              <a:buFont typeface="Arial" pitchFamily="34" charset="0"/>
              <a:buChar char="•"/>
            </a:pPr>
            <a:r>
              <a:rPr lang="cs-CZ" sz="3200" b="1" dirty="0" smtClean="0"/>
              <a:t>Obsah</a:t>
            </a:r>
            <a:r>
              <a:rPr lang="cs-CZ" sz="3200" dirty="0" smtClean="0"/>
              <a:t> - pro delší prezentace</a:t>
            </a:r>
          </a:p>
          <a:p>
            <a:pPr lvl="1">
              <a:buNone/>
            </a:pPr>
            <a:endParaRPr lang="cs-CZ" sz="2400" dirty="0" smtClean="0"/>
          </a:p>
          <a:p>
            <a:pPr lvl="1">
              <a:buFont typeface="Arial" pitchFamily="34" charset="0"/>
              <a:buChar char="•"/>
            </a:pPr>
            <a:r>
              <a:rPr lang="cs-CZ" sz="3200" b="1" dirty="0" smtClean="0"/>
              <a:t>Vlastní</a:t>
            </a:r>
            <a:r>
              <a:rPr lang="cs-CZ" sz="3200" dirty="0" smtClean="0"/>
              <a:t> </a:t>
            </a:r>
            <a:r>
              <a:rPr lang="cs-CZ" sz="3200" b="1" dirty="0" smtClean="0"/>
              <a:t>sdělení  </a:t>
            </a:r>
          </a:p>
          <a:p>
            <a:pPr lvl="2">
              <a:buFont typeface="Wingdings" pitchFamily="2" charset="2"/>
              <a:buChar char="ü"/>
            </a:pPr>
            <a:r>
              <a:rPr lang="cs-CZ" dirty="0" smtClean="0"/>
              <a:t>možno i více snímků se stejným nadpisem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a struktura prezentace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>
              <a:spcAft>
                <a:spcPts val="600"/>
              </a:spcAft>
              <a:buFont typeface="Arial" pitchFamily="34" charset="0"/>
              <a:buChar char="•"/>
            </a:pPr>
            <a:r>
              <a:rPr lang="cs-CZ" sz="3200" b="1" dirty="0" smtClean="0"/>
              <a:t>Rekapitulace</a:t>
            </a:r>
            <a:r>
              <a:rPr lang="cs-CZ" sz="3200" dirty="0" smtClean="0"/>
              <a:t> - shrnutí </a:t>
            </a:r>
          </a:p>
          <a:p>
            <a:pPr lvl="4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3200" dirty="0" smtClean="0"/>
              <a:t>oživení, otázky, co myslíte?</a:t>
            </a:r>
          </a:p>
          <a:p>
            <a:pPr lvl="1">
              <a:spcAft>
                <a:spcPts val="600"/>
              </a:spcAft>
              <a:buFont typeface="Arial" pitchFamily="34" charset="0"/>
              <a:buChar char="•"/>
            </a:pPr>
            <a:r>
              <a:rPr lang="cs-CZ" sz="3200" b="1" dirty="0" smtClean="0"/>
              <a:t>Prameny</a:t>
            </a:r>
            <a:r>
              <a:rPr lang="cs-CZ" sz="3200" dirty="0" smtClean="0"/>
              <a:t> – citovat, odkud jsme čerpali </a:t>
            </a:r>
          </a:p>
          <a:p>
            <a:pPr lvl="1">
              <a:spcAft>
                <a:spcPts val="600"/>
              </a:spcAft>
              <a:buFont typeface="Arial" pitchFamily="34" charset="0"/>
              <a:buChar char="•"/>
            </a:pPr>
            <a:r>
              <a:rPr lang="cs-CZ" sz="3200" b="1" dirty="0" smtClean="0"/>
              <a:t>Dotazy</a:t>
            </a:r>
          </a:p>
          <a:p>
            <a:pPr lvl="1">
              <a:spcAft>
                <a:spcPts val="600"/>
              </a:spcAft>
              <a:buFont typeface="Arial" pitchFamily="34" charset="0"/>
              <a:buChar char="•"/>
            </a:pPr>
            <a:r>
              <a:rPr lang="cs-CZ" sz="3200" b="1" dirty="0" smtClean="0"/>
              <a:t>Závěr</a:t>
            </a:r>
            <a:r>
              <a:rPr lang="cs-CZ" sz="3200" dirty="0" smtClean="0"/>
              <a:t> (kontakty, slogan, „děkuji za pozornost“)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Picture 9" descr="C:\Users\Jindřiška\AppData\Local\Microsoft\Windows\Temporary Internet Files\Content.IE5\ZKYZZRKU\MC90023326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72198" y="4643446"/>
            <a:ext cx="2143140" cy="15144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Chyby v prezentaci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28802"/>
            <a:ext cx="8229600" cy="4197361"/>
          </a:xfrm>
        </p:spPr>
        <p:txBody>
          <a:bodyPr>
            <a:normAutofit/>
          </a:bodyPr>
          <a:lstStyle/>
          <a:p>
            <a:pPr lvl="1">
              <a:spcAft>
                <a:spcPts val="600"/>
              </a:spcAft>
              <a:buFont typeface="Wingdings" pitchFamily="2" charset="2"/>
              <a:buChar char="§"/>
            </a:pPr>
            <a:r>
              <a:rPr lang="cs-CZ" sz="3200" dirty="0" smtClean="0"/>
              <a:t>moc textu na snímcích</a:t>
            </a:r>
          </a:p>
          <a:p>
            <a:pPr lvl="1">
              <a:spcAft>
                <a:spcPts val="600"/>
              </a:spcAft>
              <a:buFont typeface="Wingdings" pitchFamily="2" charset="2"/>
              <a:buChar char="§"/>
            </a:pPr>
            <a:r>
              <a:rPr lang="cs-CZ" sz="3200" dirty="0" smtClean="0"/>
              <a:t>barevná nevyladěnost – text versus pozadí</a:t>
            </a:r>
          </a:p>
          <a:p>
            <a:pPr lvl="1">
              <a:spcAft>
                <a:spcPts val="600"/>
              </a:spcAft>
              <a:buFont typeface="Wingdings" pitchFamily="2" charset="2"/>
              <a:buChar char="§"/>
            </a:pPr>
            <a:r>
              <a:rPr lang="cs-CZ" sz="3200" dirty="0" smtClean="0"/>
              <a:t>špatné využívání rozložení snímků</a:t>
            </a:r>
          </a:p>
          <a:p>
            <a:pPr lvl="1">
              <a:spcAft>
                <a:spcPts val="600"/>
              </a:spcAft>
              <a:buFont typeface="Wingdings" pitchFamily="2" charset="2"/>
              <a:buChar char="§"/>
            </a:pPr>
            <a:r>
              <a:rPr lang="cs-CZ" sz="3200" dirty="0" smtClean="0"/>
              <a:t>přílišná nebo nevhodná animace</a:t>
            </a:r>
          </a:p>
          <a:p>
            <a:pPr>
              <a:spcAft>
                <a:spcPts val="600"/>
              </a:spcAft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4211" y="1412776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/>
              <a:t>Děkuji za </a:t>
            </a:r>
            <a:r>
              <a:rPr lang="cs-CZ" dirty="0" smtClean="0"/>
              <a:t>pozornost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93096"/>
            <a:ext cx="8229600" cy="18330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/>
              <a:t>Zdroje: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ROUBAL, Pavel. </a:t>
            </a:r>
            <a:r>
              <a:rPr lang="cs-CZ" sz="2000" i="1" dirty="0"/>
              <a:t>Informatika a výpočetní technika pro střední školy: praktická učebnice</a:t>
            </a:r>
            <a:r>
              <a:rPr lang="cs-CZ" sz="2000" dirty="0"/>
              <a:t>. Vyd. 1. Brno: CP </a:t>
            </a:r>
            <a:r>
              <a:rPr lang="cs-CZ" sz="2000" dirty="0" err="1"/>
              <a:t>Books</a:t>
            </a:r>
            <a:r>
              <a:rPr lang="cs-CZ" sz="2000" dirty="0"/>
              <a:t>, 2005, 92 s. ISBN 80-251-0600-4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www.office.</a:t>
            </a:r>
            <a:r>
              <a:rPr lang="cs-CZ" sz="2000" smtClean="0"/>
              <a:t>microsoft.com</a:t>
            </a:r>
            <a:r>
              <a:rPr lang="cs-CZ" sz="2000" dirty="0" smtClean="0"/>
              <a:t>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16638868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478</Words>
  <Application>Microsoft Office PowerPoint</Application>
  <PresentationFormat>Předvádění na obrazovce (4:3)</PresentationFormat>
  <Paragraphs>78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Příprava prezentace</vt:lpstr>
      <vt:lpstr>Co je to prezentace</vt:lpstr>
      <vt:lpstr>Snímek 5</vt:lpstr>
      <vt:lpstr>Obecné zásady prezentace</vt:lpstr>
      <vt:lpstr>Obecné zásady prezentace</vt:lpstr>
      <vt:lpstr>Zásady počítačové prezentace</vt:lpstr>
      <vt:lpstr>Zásady počítačové prezentace</vt:lpstr>
      <vt:lpstr>Obsah a struktura prezentace</vt:lpstr>
      <vt:lpstr>Obsah a struktura prezentace</vt:lpstr>
      <vt:lpstr>Chyby v prezentaci</vt:lpstr>
      <vt:lpstr>Děkuji za pozornost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Příprava prezentace</dc:title>
  <dc:creator>Jindřiška</dc:creator>
  <cp:lastModifiedBy>Dum</cp:lastModifiedBy>
  <cp:revision>20</cp:revision>
  <dcterms:created xsi:type="dcterms:W3CDTF">2014-03-31T13:30:56Z</dcterms:created>
  <dcterms:modified xsi:type="dcterms:W3CDTF">2014-05-23T09:43:23Z</dcterms:modified>
</cp:coreProperties>
</file>