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61" r:id="rId2"/>
    <p:sldId id="262" r:id="rId3"/>
    <p:sldId id="258" r:id="rId4"/>
    <p:sldId id="256" r:id="rId5"/>
    <p:sldId id="259" r:id="rId6"/>
    <p:sldId id="257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BFEF74-2A2C-4CCA-A799-3EB5E64A91AE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0BB97E-854C-4AF9-AE27-C5DEEF9DB1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18122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30286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0BB97E-854C-4AF9-AE27-C5DEEF9DB146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0107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9314" y="596019"/>
            <a:ext cx="7510506" cy="3213982"/>
          </a:xfrm>
        </p:spPr>
        <p:txBody>
          <a:bodyPr anchor="b">
            <a:normAutofit/>
          </a:bodyPr>
          <a:lstStyle>
            <a:lvl1pPr algn="ctr">
              <a:defRPr sz="40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314" y="3886200"/>
            <a:ext cx="7510506" cy="2219108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68104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5289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314" y="3270698"/>
            <a:ext cx="7510506" cy="1823305"/>
          </a:xfrm>
        </p:spPr>
        <p:txBody>
          <a:bodyPr anchor="b">
            <a:normAutofit/>
          </a:bodyPr>
          <a:lstStyle>
            <a:lvl1pPr algn="r">
              <a:defRPr sz="2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9314" y="5103810"/>
            <a:ext cx="7510506" cy="99825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8357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347" y="2060898"/>
            <a:ext cx="3685073" cy="4031331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0580" y="2060898"/>
            <a:ext cx="3689239" cy="4031330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9653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6306" y="2060898"/>
            <a:ext cx="3397113" cy="733596"/>
          </a:xfrm>
        </p:spPr>
        <p:txBody>
          <a:bodyPr anchor="b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8347" y="2786027"/>
            <a:ext cx="3685073" cy="3316033"/>
          </a:xfrm>
        </p:spPr>
        <p:txBody>
          <a:bodyPr anchor="t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150" y="2060898"/>
            <a:ext cx="3419670" cy="725129"/>
          </a:xfrm>
        </p:spPr>
        <p:txBody>
          <a:bodyPr anchor="b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65" y="2786027"/>
            <a:ext cx="3701520" cy="3316033"/>
          </a:xfrm>
        </p:spPr>
        <p:txBody>
          <a:bodyPr anchor="t">
            <a:normAutofit/>
          </a:bodyPr>
          <a:lstStyle>
            <a:lvl1pPr>
              <a:defRPr sz="1600"/>
            </a:lvl1pPr>
            <a:lvl2pPr>
              <a:defRPr sz="1400"/>
            </a:lvl2pPr>
            <a:lvl3pPr>
              <a:defRPr sz="12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3325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8789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60252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1754928"/>
            <a:ext cx="2729523" cy="1371600"/>
          </a:xfrm>
        </p:spPr>
        <p:txBody>
          <a:bodyPr anchor="b">
            <a:normAutofit/>
          </a:bodyPr>
          <a:lstStyle>
            <a:lvl1pPr algn="l">
              <a:defRPr sz="22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28856" y="596018"/>
            <a:ext cx="4500964" cy="5506041"/>
          </a:xfrm>
        </p:spPr>
        <p:txBody>
          <a:bodyPr anchor="ctr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8347" y="3126528"/>
            <a:ext cx="2729523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3381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1898269"/>
            <a:ext cx="4423803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15442" y="-18288"/>
            <a:ext cx="2500062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7318" y="3269869"/>
            <a:ext cx="4423803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23649" y="6181344"/>
            <a:ext cx="718502" cy="365125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8348" y="6181344"/>
            <a:ext cx="37053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24262" y="6181344"/>
            <a:ext cx="305186" cy="32925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66456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677" y="4377485"/>
            <a:ext cx="7413007" cy="907505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7678" y="996188"/>
            <a:ext cx="7301427" cy="298112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677" y="5284990"/>
            <a:ext cx="7413007" cy="81707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7678" y="6181344"/>
            <a:ext cx="5337278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6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4" cy="3137782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343400"/>
            <a:ext cx="7511474" cy="175866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29454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583818" y="86027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888822" y="29859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942" y="596018"/>
            <a:ext cx="6974115" cy="3044079"/>
          </a:xfrm>
        </p:spPr>
        <p:txBody>
          <a:bodyPr anchor="ctr">
            <a:normAutofit/>
          </a:bodyPr>
          <a:lstStyle>
            <a:lvl1pPr algn="l">
              <a:defRPr sz="28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256436" y="3650606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4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641206"/>
            <a:ext cx="7511473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48392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7" y="3603566"/>
            <a:ext cx="7512338" cy="14688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1015" y="5072366"/>
            <a:ext cx="7512339" cy="102969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43791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583818" y="75385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887556" y="287949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942" y="596018"/>
            <a:ext cx="6974115" cy="2844369"/>
          </a:xfrm>
        </p:spPr>
        <p:txBody>
          <a:bodyPr anchor="ctr">
            <a:normAutofit/>
          </a:bodyPr>
          <a:lstStyle>
            <a:lvl1pPr algn="l">
              <a:defRPr sz="28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8347" y="3886200"/>
            <a:ext cx="7512338" cy="105366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0" scaled="1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939862"/>
            <a:ext cx="7512338" cy="1162198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49432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8346" y="596018"/>
            <a:ext cx="7511473" cy="2756783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818346" y="3682941"/>
            <a:ext cx="7511473" cy="104928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7" y="4732224"/>
            <a:ext cx="7511472" cy="1369836"/>
          </a:xfrm>
        </p:spPr>
        <p:txBody>
          <a:bodyPr anchor="t">
            <a:normAutofit/>
          </a:bodyPr>
          <a:lstStyle>
            <a:lvl1pPr marL="0" indent="0" algn="l">
              <a:buNone/>
              <a:defRPr sz="16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01972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3" cy="131248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03822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1708" y="596018"/>
            <a:ext cx="1778112" cy="550604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8347" y="596018"/>
            <a:ext cx="5624137" cy="5506042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5189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3" cy="13124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8348" y="2060898"/>
            <a:ext cx="7511472" cy="40411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51708" y="6178260"/>
            <a:ext cx="12874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23.5.2014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18347" y="6178260"/>
            <a:ext cx="56241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17202" y="617826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21560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28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3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1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40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png"/><Relationship Id="rId4" Type="http://schemas.openxmlformats.org/officeDocument/2006/relationships/slide" Target="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4" Type="http://schemas.openxmlformats.org/officeDocument/2006/relationships/slide" Target="slide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8470894"/>
              </p:ext>
            </p:extLst>
          </p:nvPr>
        </p:nvGraphicFramePr>
        <p:xfrm>
          <a:off x="1043608" y="2276872"/>
          <a:ext cx="7248961" cy="38770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15. PowerPoint –</a:t>
                      </a:r>
                      <a:r>
                        <a:rPr lang="cs-CZ" baseline="0" dirty="0" smtClean="0"/>
                        <a:t> hypertextové odkazy, akce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Informační a komunikační technologie - PowerPoint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učební obor Kuchař; Kuchař-číšník; Číšník, servírka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říjen </a:t>
                      </a:r>
                      <a:r>
                        <a:rPr lang="cs-CZ" baseline="0" dirty="0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91486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229600" cy="619283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dirty="0"/>
              <a:t>	Tento digitální učební materiál je zpracován k výuce předmětu Informační a komunikační technologie ve 3. ročníku pro učební obory 65-51-H/01 Kuchař-číšník, 65-51-H/01 Číšník, 65-51-H/01 Kuchař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Materiál je návodem na práci v programu PowerPoint. Zaměřuje se na hypertextové odkazy a  akce.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 Je podkladem pro výuku.</a:t>
            </a:r>
          </a:p>
        </p:txBody>
      </p:sp>
    </p:spTree>
    <p:extLst>
      <p:ext uri="{BB962C8B-B14F-4D97-AF65-F5344CB8AC3E}">
        <p14:creationId xmlns:p14="http://schemas.microsoft.com/office/powerpoint/2010/main" xmlns="" val="2714407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200" dirty="0"/>
              <a:t>Obsah</a:t>
            </a:r>
            <a:r>
              <a:rPr lang="cs-CZ" dirty="0"/>
              <a:t> prezentace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hlinkClick r:id="rId2" action="ppaction://hlinksldjump"/>
              </a:rPr>
              <a:t>Hypertextové odkazy</a:t>
            </a:r>
            <a:endParaRPr lang="cs-CZ" sz="28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hlinkClick r:id="rId3" action="ppaction://hlinksldjump"/>
              </a:rPr>
              <a:t>Směrování odkazu</a:t>
            </a:r>
            <a:endParaRPr lang="cs-CZ" sz="28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hlinkClick r:id="rId4" action="ppaction://hlinksldjump"/>
              </a:rPr>
              <a:t>Ikona – tlačítko akce</a:t>
            </a:r>
            <a:endParaRPr lang="cs-CZ" sz="2800" b="1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hlinkClick r:id="rId5" action="ppaction://hlinksldjump"/>
              </a:rPr>
              <a:t>Nastavení akce</a:t>
            </a:r>
            <a:endParaRPr lang="cs-CZ" sz="2800" b="1" dirty="0" smtClean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03146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818347" y="596018"/>
            <a:ext cx="7511473" cy="1104790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Hypertextové odkazy</a:t>
            </a:r>
            <a:endParaRPr lang="cs-CZ" sz="32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818348" y="1700808"/>
            <a:ext cx="7511472" cy="4401252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Prakticky znamená přesměrování/přechod na jinou požadovanou adresu – stránku, soubor, web, e-mail</a:t>
            </a:r>
          </a:p>
          <a:p>
            <a:pPr marL="0" indent="0">
              <a:buNone/>
            </a:pPr>
            <a:r>
              <a:rPr lang="cs-CZ" sz="2600" dirty="0" smtClean="0"/>
              <a:t>U hotové prezentace se tento přechod provede při kliknutí na text, obrázek nebo jiný objekt s takto nastaveným odkazem</a:t>
            </a:r>
          </a:p>
          <a:p>
            <a:pPr marL="0" indent="0">
              <a:buNone/>
            </a:pPr>
            <a:r>
              <a:rPr lang="cs-CZ" sz="2600" dirty="0" smtClean="0"/>
              <a:t>Nastavení - na vybraný text nebo jiný objekt nastavíme přes záložku vložení – hypertextový odkaz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7956376" y="6102060"/>
            <a:ext cx="373444" cy="27926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9282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59740" y="355967"/>
            <a:ext cx="7413007" cy="696769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Směrování odkazu</a:t>
            </a:r>
            <a:endParaRPr lang="cs-CZ" sz="32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611560" y="1053801"/>
            <a:ext cx="7761187" cy="1177110"/>
          </a:xfrm>
        </p:spPr>
        <p:txBody>
          <a:bodyPr>
            <a:noAutofit/>
          </a:bodyPr>
          <a:lstStyle/>
          <a:p>
            <a:pPr algn="ctr">
              <a:spcBef>
                <a:spcPts val="0"/>
              </a:spcBef>
              <a:spcAft>
                <a:spcPts val="0"/>
              </a:spcAft>
            </a:pPr>
            <a:r>
              <a:rPr lang="cs-CZ" sz="2400" dirty="0" smtClean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Calibri" panose="020F0502020204030204" pitchFamily="34" charset="0"/>
              </a:rPr>
              <a:t>Je třeba zkontrolovat zobrazený text, na kterém se odkaz provede, </a:t>
            </a:r>
            <a:r>
              <a:rPr lang="cs-CZ" sz="2400" dirty="0" smtClean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Calibri" panose="020F0502020204030204" pitchFamily="34" charset="0"/>
              </a:rPr>
              <a:t>vybrat, </a:t>
            </a:r>
            <a:r>
              <a:rPr lang="cs-CZ" sz="2400" dirty="0" smtClean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Calibri" panose="020F0502020204030204" pitchFamily="34" charset="0"/>
              </a:rPr>
              <a:t>kam odkaz směřujeme – zde použijeme na místo v tomto dokumentu a </a:t>
            </a:r>
            <a:r>
              <a:rPr lang="cs-CZ" sz="2400" dirty="0" smtClean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Calibri" panose="020F0502020204030204" pitchFamily="34" charset="0"/>
              </a:rPr>
              <a:t>konkrétně, </a:t>
            </a:r>
            <a:r>
              <a:rPr lang="cs-CZ" sz="2400" dirty="0" smtClean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  <a:latin typeface="Calibri" panose="020F0502020204030204" pitchFamily="34" charset="0"/>
              </a:rPr>
              <a:t>na který snímek chceme přejít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86686" y="2564904"/>
            <a:ext cx="8523684" cy="3701073"/>
          </a:xfrm>
          <a:prstGeom prst="rect">
            <a:avLst/>
          </a:prstGeom>
        </p:spPr>
      </p:pic>
      <p:cxnSp>
        <p:nvCxnSpPr>
          <p:cNvPr id="11" name="Přímá spojnice se šipkou 10"/>
          <p:cNvCxnSpPr/>
          <p:nvPr/>
        </p:nvCxnSpPr>
        <p:spPr>
          <a:xfrm flipH="1">
            <a:off x="5004048" y="1386729"/>
            <a:ext cx="360040" cy="2546327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3059832" y="1772816"/>
            <a:ext cx="576064" cy="288032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5364088" y="2106809"/>
            <a:ext cx="944954" cy="2762351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lačítko akce: Domů 18">
            <a:hlinkClick r:id="rId3" action="ppaction://hlinksldjump" highlightClick="1"/>
          </p:cNvPr>
          <p:cNvSpPr/>
          <p:nvPr/>
        </p:nvSpPr>
        <p:spPr>
          <a:xfrm>
            <a:off x="8532440" y="2106809"/>
            <a:ext cx="288032" cy="242071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8933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76672"/>
            <a:ext cx="4968552" cy="936104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Ikona – tlačítko akce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206294" y="2867288"/>
            <a:ext cx="554246" cy="554246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818347" y="1556792"/>
            <a:ext cx="4977789" cy="4295438"/>
          </a:xfrm>
        </p:spPr>
        <p:txBody>
          <a:bodyPr>
            <a:noAutofit/>
          </a:bodyPr>
          <a:lstStyle/>
          <a:p>
            <a:r>
              <a:rPr lang="cs-CZ" sz="2400" dirty="0" smtClean="0"/>
              <a:t>Po přechodu na požadovaný snímek potřebujeme také možnost vrácení zpět, např. na obsah, nebo jiné propojení </a:t>
            </a:r>
          </a:p>
          <a:p>
            <a:r>
              <a:rPr lang="cs-CZ" sz="2400" dirty="0" smtClean="0"/>
              <a:t>Proto vložíme vhodné tlačítko této akce – např. vložením vhodného obrázku, klipartu, nebo vybereme z tlačítek akcí v záložce vložení – obrazce – tlačítka akcí (na konci rolety)</a:t>
            </a:r>
          </a:p>
        </p:txBody>
      </p:sp>
      <p:sp>
        <p:nvSpPr>
          <p:cNvPr id="5" name="Tlačítko akce: Začátek 4">
            <a:hlinkClick r:id="" action="ppaction://hlinkshowjump?jump=firstslide" highlightClick="1"/>
          </p:cNvPr>
          <p:cNvSpPr/>
          <p:nvPr/>
        </p:nvSpPr>
        <p:spPr>
          <a:xfrm>
            <a:off x="4160905" y="5541854"/>
            <a:ext cx="333751" cy="310376"/>
          </a:xfrm>
          <a:prstGeom prst="actionButtonBeginning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mů 6">
            <a:hlinkClick r:id="rId4" action="ppaction://hlinksldjump" highlightClick="1"/>
          </p:cNvPr>
          <p:cNvSpPr/>
          <p:nvPr/>
        </p:nvSpPr>
        <p:spPr>
          <a:xfrm>
            <a:off x="3537222" y="5536215"/>
            <a:ext cx="360040" cy="438768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4780072" y="5549418"/>
            <a:ext cx="301015" cy="412363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5" cstate="print"/>
          <a:srcRect t="-636" b="2262"/>
          <a:stretch/>
        </p:blipFill>
        <p:spPr>
          <a:xfrm>
            <a:off x="6125618" y="145169"/>
            <a:ext cx="2496689" cy="6552729"/>
          </a:xfrm>
          <a:prstGeom prst="rect">
            <a:avLst/>
          </a:prstGeom>
        </p:spPr>
      </p:pic>
      <p:cxnSp>
        <p:nvCxnSpPr>
          <p:cNvPr id="14" name="Přímá spojnice se šipkou 13"/>
          <p:cNvCxnSpPr/>
          <p:nvPr/>
        </p:nvCxnSpPr>
        <p:spPr>
          <a:xfrm>
            <a:off x="5508104" y="5157192"/>
            <a:ext cx="792088" cy="1008112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7630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05493" y="548680"/>
            <a:ext cx="4557071" cy="856621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Nastavení akce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1484785"/>
            <a:ext cx="5472608" cy="5112568"/>
          </a:xfrm>
        </p:spPr>
        <p:txBody>
          <a:bodyPr>
            <a:normAutofit/>
          </a:bodyPr>
          <a:lstStyle/>
          <a:p>
            <a:r>
              <a:rPr lang="cs-CZ" sz="2400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Po výběru tlačítka </a:t>
            </a:r>
            <a:r>
              <a:rPr lang="cs-CZ" sz="2400" dirty="0" smtClean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akce a </a:t>
            </a:r>
            <a:r>
              <a:rPr lang="cs-CZ" sz="2400" dirty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kliknutí do prezentace nám automaticky vyskočí nabídka nastavení akce, kterou chceme na ikonce provést – zde můžeme nasměrovat např. přechod zpět na </a:t>
            </a:r>
            <a:r>
              <a:rPr lang="cs-CZ" sz="2400" dirty="0" smtClean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obsah, jinou akcí může být třeba spuštění zvuku nebo programu</a:t>
            </a:r>
          </a:p>
          <a:p>
            <a:r>
              <a:rPr lang="cs-CZ" sz="2400" dirty="0" smtClean="0"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</a:effectLst>
              </a:rPr>
              <a:t>Pozn.: pokud vložíme pro tento přechod jiný obrázek (ikonku), následně na něj umístíme tuto akci přes záložku vložení – hypertextový odkaz (viz směrování odkazu)</a:t>
            </a:r>
            <a:endParaRPr lang="cs-CZ" sz="2400" dirty="0">
              <a:effectLst>
                <a:glow rad="38100">
                  <a:schemeClr val="bg1">
                    <a:lumMod val="50000"/>
                    <a:lumOff val="50000"/>
                    <a:alpha val="20000"/>
                  </a:schemeClr>
                </a:glo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15473" y="559669"/>
            <a:ext cx="2834778" cy="301334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/>
          <a:srcRect r="4583" b="16134"/>
          <a:stretch/>
        </p:blipFill>
        <p:spPr>
          <a:xfrm>
            <a:off x="5727927" y="3573016"/>
            <a:ext cx="2822324" cy="2875771"/>
          </a:xfrm>
          <a:prstGeom prst="rect">
            <a:avLst/>
          </a:prstGeom>
        </p:spPr>
      </p:pic>
      <p:sp>
        <p:nvSpPr>
          <p:cNvPr id="9" name="Tlačítko akce: Domů 8">
            <a:hlinkClick r:id="rId4" action="ppaction://hlinksldjump" highlightClick="1"/>
          </p:cNvPr>
          <p:cNvSpPr/>
          <p:nvPr/>
        </p:nvSpPr>
        <p:spPr>
          <a:xfrm>
            <a:off x="5076056" y="6165304"/>
            <a:ext cx="288032" cy="283483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9430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596594" y="700079"/>
            <a:ext cx="2729523" cy="1371600"/>
          </a:xfrm>
        </p:spPr>
        <p:txBody>
          <a:bodyPr/>
          <a:lstStyle/>
          <a:p>
            <a:r>
              <a:rPr lang="cs-CZ" sz="2800" dirty="0" smtClean="0"/>
              <a:t>Zdroje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3575050" y="2786059"/>
            <a:ext cx="5111750" cy="92869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dirty="0" smtClean="0"/>
              <a:t>Děkuji za pozornost</a:t>
            </a:r>
            <a:endParaRPr lang="cs-CZ" sz="36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616269" y="1753390"/>
            <a:ext cx="5971955" cy="63657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- </a:t>
            </a:r>
            <a:r>
              <a:rPr lang="cs-CZ" sz="2400" dirty="0" smtClean="0"/>
              <a:t>vlastní, www.office.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  <p:pic>
        <p:nvPicPr>
          <p:cNvPr id="7170" name="Picture 2" descr="C:\Users\Jindřiška\AppData\Local\Microsoft\Windows\Temporary Internet Files\Content.IE5\064WH4L0\MC9004324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3571876"/>
            <a:ext cx="1978025" cy="19018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58895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íť">
  <a:themeElements>
    <a:clrScheme name="Síť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Síť">
      <a:maj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íť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TC103457485[[fn=Síť]]</Template>
  <TotalTime>164</TotalTime>
  <Words>299</Words>
  <Application>Microsoft Office PowerPoint</Application>
  <PresentationFormat>Předvádění na obrazovce (4:3)</PresentationFormat>
  <Paragraphs>41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Síť</vt:lpstr>
      <vt:lpstr>Snímek 1</vt:lpstr>
      <vt:lpstr>Snímek 2</vt:lpstr>
      <vt:lpstr>Obsah prezentace</vt:lpstr>
      <vt:lpstr>Hypertextové odkazy</vt:lpstr>
      <vt:lpstr>Směrování odkazu</vt:lpstr>
      <vt:lpstr>Ikona – tlačítko akce</vt:lpstr>
      <vt:lpstr>Nastavení akce</vt:lpstr>
      <vt:lpstr>Zdroje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Hypertextové odkazy</dc:title>
  <dc:creator>Jindřiška</dc:creator>
  <cp:lastModifiedBy>Dum</cp:lastModifiedBy>
  <cp:revision>16</cp:revision>
  <dcterms:created xsi:type="dcterms:W3CDTF">2014-05-13T19:43:34Z</dcterms:created>
  <dcterms:modified xsi:type="dcterms:W3CDTF">2014-05-23T09:34:52Z</dcterms:modified>
</cp:coreProperties>
</file>