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12"/>
  </p:notesMasterIdLst>
  <p:sldIdLst>
    <p:sldId id="263" r:id="rId3"/>
    <p:sldId id="264" r:id="rId4"/>
    <p:sldId id="262" r:id="rId5"/>
    <p:sldId id="256" r:id="rId6"/>
    <p:sldId id="257" r:id="rId7"/>
    <p:sldId id="258" r:id="rId8"/>
    <p:sldId id="259" r:id="rId9"/>
    <p:sldId id="26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132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F84626-F4F7-4D72-9FEA-0805A77CDF54}" type="datetimeFigureOut">
              <a:rPr lang="cs-CZ" smtClean="0"/>
              <a:t>22.5.2014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5AC379-897A-44A8-9B52-3C461C169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271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25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3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3379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379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3798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3799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3800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33802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3803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3804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3805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3806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3807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3808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3809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3810" name="Rectangle 18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3811" name="Rectangle 19"/>
          <p:cNvSpPr>
            <a:spLocks noGrp="1" noChangeArrowheads="1"/>
          </p:cNvSpPr>
          <p:nvPr>
            <p:ph type="ftr" sz="quarter" idx="3"/>
          </p:nvPr>
        </p:nvSpPr>
        <p:spPr>
          <a:xfrm>
            <a:off x="33528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3812" name="Rectangle 2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41D2EF6-696E-4DC9-870D-911E49E52F8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452A64-E752-4092-BBF2-BB594E7567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4B42B2-E7F8-487D-93EB-F288AFE159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591600-CA1D-4D4E-A96F-D22F56B3EB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D3189F-D526-42FB-BE5F-ECD60D8819F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D698F1-9C8E-4269-8ADD-FB3B82BD19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73EEBC-E9A9-424B-B34F-FF38BEC2978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3776A2-88BB-49CD-AF2F-09E01AF944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E3A190-C438-4136-823D-E89BFE83AC9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517335-C199-48C1-8B8E-C2B1346DA45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20ECEA-735E-46A5-B225-01D115307D8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66800" y="19812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4900" y="19812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066800" y="41148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914900" y="41148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1066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705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2820635A-7641-4D8C-8CE9-C872349A540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32771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2772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3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32774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775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776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777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778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779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780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781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782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2783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2784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785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32786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32787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FD5E3C0-DCFC-497F-8EBB-1B4633C4FAF7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  <p:txStyles>
    <p:titleStyle>
      <a:lvl1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9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blognews.ic.cz/?p=63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jpeg"/><Relationship Id="rId5" Type="http://schemas.openxmlformats.org/officeDocument/2006/relationships/hyperlink" Target="http://www.miamist.com/archives/food/index.php?page=2" TargetMode="Externa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10000"/>
              </a:schemeClr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848944"/>
              </p:ext>
            </p:extLst>
          </p:nvPr>
        </p:nvGraphicFramePr>
        <p:xfrm>
          <a:off x="827584" y="2348880"/>
          <a:ext cx="7632848" cy="38884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35799"/>
                <a:gridCol w="5497049"/>
              </a:tblGrid>
              <a:tr h="447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447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18. </a:t>
                      </a:r>
                      <a:r>
                        <a:rPr lang="cs-CZ" dirty="0" smtClean="0"/>
                        <a:t>PowerPoint –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zadání a ukázka – příprava nápoje</a:t>
                      </a:r>
                      <a:endParaRPr lang="cs-CZ" dirty="0"/>
                    </a:p>
                  </a:txBody>
                  <a:tcPr anchor="ctr"/>
                </a:tc>
              </a:tr>
              <a:tr h="9721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447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447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Informační a komunikační technologie - PowerPoint</a:t>
                      </a:r>
                      <a:endParaRPr lang="cs-CZ" dirty="0"/>
                    </a:p>
                  </a:txBody>
                  <a:tcPr anchor="ctr"/>
                </a:tc>
              </a:tr>
              <a:tr h="6804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učební obor Kuchař; Kuchař-číšník; Číšník, servírka</a:t>
                      </a:r>
                      <a:endParaRPr lang="cs-CZ" dirty="0" smtClean="0"/>
                    </a:p>
                  </a:txBody>
                  <a:tcPr anchor="ctr"/>
                </a:tc>
              </a:tr>
              <a:tr h="447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říjen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74142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10000"/>
              </a:schemeClr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85750"/>
            <a:ext cx="8229600" cy="619283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/>
              <a:t>	Tento digitální učební materiál je zpracován k výuce předmětu Informační a komunikační technologie ve 3. ročníku pro učební obory 65-51-H/01 Kuchař-číšník, 65-51-H/01 Číšník, 65-51-H/01 Kuchař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Materiál </a:t>
            </a:r>
            <a:r>
              <a:rPr lang="cs-CZ" dirty="0" smtClean="0"/>
              <a:t>obsahuje zadání a ukázku možné prezentace.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 </a:t>
            </a:r>
          </a:p>
        </p:txBody>
      </p:sp>
    </p:spTree>
    <p:extLst>
      <p:ext uri="{BB962C8B-B14F-4D97-AF65-F5344CB8AC3E}">
        <p14:creationId xmlns:p14="http://schemas.microsoft.com/office/powerpoint/2010/main" val="1674436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10000"/>
              </a:schemeClr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Zadání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  <a:latin typeface="Calibri" pitchFamily="34" charset="0"/>
                <a:cs typeface="Times New Roman" pitchFamily="18" charset="0"/>
              </a:rPr>
              <a:t>Využijte znalosti programu PowerPoint a prezentujte přípravu nápoje:</a:t>
            </a:r>
          </a:p>
          <a:p>
            <a:pPr lvl="1"/>
            <a:r>
              <a:rPr lang="cs-CZ" sz="2800" dirty="0" smtClean="0">
                <a:solidFill>
                  <a:srgbClr val="FFFF00"/>
                </a:solidFill>
                <a:latin typeface="Calibri" pitchFamily="34" charset="0"/>
                <a:cs typeface="Times New Roman" pitchFamily="18" charset="0"/>
              </a:rPr>
              <a:t>Úvodní strana – název nápoje s ilustrací</a:t>
            </a:r>
          </a:p>
          <a:p>
            <a:pPr lvl="1"/>
            <a:r>
              <a:rPr lang="cs-CZ" sz="2800" dirty="0" smtClean="0">
                <a:solidFill>
                  <a:srgbClr val="FFFF00"/>
                </a:solidFill>
                <a:latin typeface="Calibri" pitchFamily="34" charset="0"/>
                <a:cs typeface="Times New Roman" pitchFamily="18" charset="0"/>
              </a:rPr>
              <a:t>Druhy nápoje, vznik nebo zajímavosti o nápoji</a:t>
            </a:r>
          </a:p>
          <a:p>
            <a:pPr lvl="1"/>
            <a:r>
              <a:rPr lang="cs-CZ" sz="2800" dirty="0" smtClean="0">
                <a:solidFill>
                  <a:srgbClr val="FFFF00"/>
                </a:solidFill>
                <a:latin typeface="Calibri" pitchFamily="34" charset="0"/>
                <a:cs typeface="Times New Roman" pitchFamily="18" charset="0"/>
              </a:rPr>
              <a:t>Potřebné suroviny k výrobě</a:t>
            </a:r>
          </a:p>
          <a:p>
            <a:pPr lvl="1"/>
            <a:r>
              <a:rPr lang="cs-CZ" sz="2800" dirty="0" smtClean="0">
                <a:solidFill>
                  <a:srgbClr val="FFFF00"/>
                </a:solidFill>
                <a:latin typeface="Calibri" pitchFamily="34" charset="0"/>
                <a:cs typeface="Times New Roman" pitchFamily="18" charset="0"/>
              </a:rPr>
              <a:t>Postup přípravy</a:t>
            </a:r>
          </a:p>
          <a:p>
            <a:pPr lvl="1"/>
            <a:r>
              <a:rPr lang="cs-CZ" sz="2800" dirty="0" smtClean="0">
                <a:solidFill>
                  <a:srgbClr val="FFFF00"/>
                </a:solidFill>
                <a:latin typeface="Calibri" pitchFamily="34" charset="0"/>
                <a:cs typeface="Times New Roman" pitchFamily="18" charset="0"/>
              </a:rPr>
              <a:t>Ukázky servírování</a:t>
            </a:r>
          </a:p>
          <a:p>
            <a:pPr lvl="1"/>
            <a:r>
              <a:rPr lang="cs-CZ" sz="2800" dirty="0" smtClean="0">
                <a:solidFill>
                  <a:srgbClr val="FFFF00"/>
                </a:solidFill>
                <a:latin typeface="Calibri" pitchFamily="34" charset="0"/>
                <a:cs typeface="Times New Roman" pitchFamily="18" charset="0"/>
              </a:rPr>
              <a:t>Rozloučení (krátký text nebo ilustrace)</a:t>
            </a:r>
          </a:p>
          <a:p>
            <a:pPr marL="457200" lvl="1" indent="0" algn="ctr">
              <a:buClrTx/>
              <a:buSzTx/>
              <a:buNone/>
            </a:pPr>
            <a:r>
              <a:rPr lang="cs-CZ" sz="4400" i="1" dirty="0">
                <a:solidFill>
                  <a:srgbClr val="FFFF00"/>
                </a:solidFill>
                <a:latin typeface="Calibri"/>
              </a:rPr>
              <a:t>Následuje ukázka</a:t>
            </a:r>
          </a:p>
          <a:p>
            <a:pPr marL="585216" lvl="1" indent="0">
              <a:buNone/>
            </a:pPr>
            <a:endParaRPr lang="cs-CZ" sz="2800" dirty="0" smtClean="0">
              <a:solidFill>
                <a:srgbClr val="FFFF00"/>
              </a:solidFill>
              <a:latin typeface="Calibri" pitchFamily="34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solidFill>
                <a:srgbClr val="FFFF00"/>
              </a:solidFill>
              <a:latin typeface="Calibri" pitchFamily="34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42988" y="3213100"/>
            <a:ext cx="7086600" cy="1431925"/>
          </a:xfrm>
        </p:spPr>
        <p:txBody>
          <a:bodyPr/>
          <a:lstStyle/>
          <a:p>
            <a:r>
              <a:rPr lang="cs-CZ" sz="2400" dirty="0">
                <a:solidFill>
                  <a:srgbClr val="99FF33"/>
                </a:solidFill>
                <a:sym typeface="Wingdings" pitchFamily="2" charset="2"/>
              </a:rPr>
              <a:t></a:t>
            </a:r>
            <a:r>
              <a:rPr lang="cs-CZ" sz="4000" dirty="0"/>
              <a:t>	</a:t>
            </a:r>
            <a:r>
              <a:rPr lang="cs-CZ" sz="5400" i="1" dirty="0" err="1">
                <a:solidFill>
                  <a:srgbClr val="99FF33"/>
                </a:solidFill>
                <a:latin typeface="Batang" pitchFamily="18" charset="-127"/>
              </a:rPr>
              <a:t>Mojito</a:t>
            </a:r>
            <a:r>
              <a:rPr lang="cs-CZ" sz="4000" b="0" i="1" dirty="0">
                <a:latin typeface="Batang" pitchFamily="18" charset="-127"/>
              </a:rPr>
              <a:t/>
            </a:r>
            <a:br>
              <a:rPr lang="cs-CZ" sz="4000" b="0" i="1" dirty="0">
                <a:latin typeface="Batang" pitchFamily="18" charset="-127"/>
              </a:rPr>
            </a:br>
            <a:endParaRPr lang="cs-CZ" sz="4000" b="0" i="1" dirty="0">
              <a:latin typeface="Batang" pitchFamily="18" charset="-127"/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836613"/>
            <a:ext cx="6400800" cy="1752600"/>
          </a:xfrm>
        </p:spPr>
        <p:txBody>
          <a:bodyPr/>
          <a:lstStyle/>
          <a:p>
            <a:pPr algn="ctr"/>
            <a:r>
              <a:rPr lang="cs-CZ" sz="4000" i="1">
                <a:solidFill>
                  <a:srgbClr val="99FF33"/>
                </a:solidFill>
              </a:rPr>
              <a:t>Nápoje hezkých chvilek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625" y="2708275"/>
            <a:ext cx="1704975" cy="196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>
                <a:solidFill>
                  <a:srgbClr val="99FF33"/>
                </a:solidFill>
              </a:rPr>
              <a:t>	Vybírejte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643050"/>
            <a:ext cx="7543800" cy="4452950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99FF33"/>
              </a:buClr>
              <a:buFont typeface="Wingdings" pitchFamily="2" charset="2"/>
              <a:buChar char="v"/>
            </a:pPr>
            <a:r>
              <a:rPr lang="cs-CZ" sz="2400" b="1" i="1" dirty="0">
                <a:solidFill>
                  <a:srgbClr val="99FF33"/>
                </a:solidFill>
              </a:rPr>
              <a:t>Zázvorové </a:t>
            </a:r>
            <a:r>
              <a:rPr lang="cs-CZ" sz="2400" b="1" i="1" dirty="0" err="1">
                <a:solidFill>
                  <a:srgbClr val="99FF33"/>
                </a:solidFill>
              </a:rPr>
              <a:t>Mojito</a:t>
            </a:r>
            <a:r>
              <a:rPr lang="cs-CZ" sz="2400" b="1" i="1" dirty="0"/>
              <a:t> - </a:t>
            </a:r>
            <a:r>
              <a:rPr lang="cs-CZ" sz="2400" b="1" i="1" dirty="0">
                <a:solidFill>
                  <a:schemeClr val="hlink"/>
                </a:solidFill>
              </a:rPr>
              <a:t>n</a:t>
            </a:r>
            <a:r>
              <a:rPr lang="cs-CZ" sz="2400" i="1" dirty="0">
                <a:solidFill>
                  <a:schemeClr val="hlink"/>
                </a:solidFill>
              </a:rPr>
              <a:t>ápoje z Karibiku a jižní </a:t>
            </a:r>
            <a:r>
              <a:rPr lang="cs-CZ" sz="2400" i="1" dirty="0" smtClean="0">
                <a:solidFill>
                  <a:schemeClr val="hlink"/>
                </a:solidFill>
              </a:rPr>
              <a:t>Ameriky. Soupeří </a:t>
            </a:r>
            <a:r>
              <a:rPr lang="cs-CZ" sz="2400" i="1" dirty="0">
                <a:solidFill>
                  <a:schemeClr val="hlink"/>
                </a:solidFill>
              </a:rPr>
              <a:t>zde pět </a:t>
            </a:r>
            <a:r>
              <a:rPr lang="cs-CZ" sz="2400" i="1" dirty="0" smtClean="0">
                <a:solidFill>
                  <a:schemeClr val="hlink"/>
                </a:solidFill>
              </a:rPr>
              <a:t>rozdílných </a:t>
            </a:r>
            <a:r>
              <a:rPr lang="cs-CZ" sz="2400" i="1" dirty="0">
                <a:solidFill>
                  <a:schemeClr val="hlink"/>
                </a:solidFill>
              </a:rPr>
              <a:t>chutí - rumu, limetek, cukru, máty a zázvoru. Lístky máty musí být čerstvé.</a:t>
            </a:r>
            <a:r>
              <a:rPr lang="cs-CZ" sz="2400" i="1" dirty="0"/>
              <a:t> </a:t>
            </a:r>
          </a:p>
          <a:p>
            <a:pPr>
              <a:lnSpc>
                <a:spcPct val="90000"/>
              </a:lnSpc>
              <a:buClr>
                <a:srgbClr val="99FF33"/>
              </a:buClr>
              <a:buFont typeface="Wingdings" pitchFamily="2" charset="2"/>
              <a:buChar char="v"/>
            </a:pPr>
            <a:r>
              <a:rPr lang="cs-CZ" sz="2400" b="1" i="1" dirty="0" err="1">
                <a:solidFill>
                  <a:srgbClr val="99FF33"/>
                </a:solidFill>
              </a:rPr>
              <a:t>Virgin</a:t>
            </a:r>
            <a:r>
              <a:rPr lang="cs-CZ" sz="2400" b="1" i="1" dirty="0">
                <a:solidFill>
                  <a:srgbClr val="99FF33"/>
                </a:solidFill>
              </a:rPr>
              <a:t> </a:t>
            </a:r>
            <a:r>
              <a:rPr lang="cs-CZ" sz="2400" b="1" i="1" dirty="0" err="1">
                <a:solidFill>
                  <a:srgbClr val="99FF33"/>
                </a:solidFill>
              </a:rPr>
              <a:t>Mojito</a:t>
            </a:r>
            <a:r>
              <a:rPr lang="cs-CZ" sz="2400" b="1" i="1" dirty="0"/>
              <a:t> - </a:t>
            </a:r>
            <a:r>
              <a:rPr lang="cs-CZ" sz="2400" i="1" dirty="0">
                <a:solidFill>
                  <a:schemeClr val="hlink"/>
                </a:solidFill>
              </a:rPr>
              <a:t>protože chceme všem vyjít </a:t>
            </a:r>
            <a:r>
              <a:rPr lang="cs-CZ" sz="2400" i="1" dirty="0" smtClean="0">
                <a:solidFill>
                  <a:schemeClr val="hlink"/>
                </a:solidFill>
              </a:rPr>
              <a:t>vstříc, </a:t>
            </a:r>
            <a:r>
              <a:rPr lang="cs-CZ" sz="2400" i="1" dirty="0">
                <a:solidFill>
                  <a:schemeClr val="hlink"/>
                </a:solidFill>
              </a:rPr>
              <a:t>máme pro řidiče a ostatní alternativu nealkoholického </a:t>
            </a:r>
            <a:r>
              <a:rPr lang="cs-CZ" sz="2400" i="1" dirty="0" err="1">
                <a:solidFill>
                  <a:schemeClr val="hlink"/>
                </a:solidFill>
              </a:rPr>
              <a:t>Mojita</a:t>
            </a:r>
            <a:r>
              <a:rPr lang="cs-CZ" sz="2400" i="1" dirty="0">
                <a:solidFill>
                  <a:schemeClr val="hlink"/>
                </a:solidFill>
              </a:rPr>
              <a:t>. </a:t>
            </a:r>
            <a:r>
              <a:rPr lang="cs-CZ" sz="2400" i="1" dirty="0" smtClean="0">
                <a:solidFill>
                  <a:schemeClr val="hlink"/>
                </a:solidFill>
              </a:rPr>
              <a:t> Někteří </a:t>
            </a:r>
            <a:r>
              <a:rPr lang="cs-CZ" sz="2400" i="1" dirty="0">
                <a:solidFill>
                  <a:schemeClr val="hlink"/>
                </a:solidFill>
              </a:rPr>
              <a:t>tvrdí že nealkoholické </a:t>
            </a:r>
            <a:r>
              <a:rPr lang="cs-CZ" sz="2400" i="1" dirty="0" err="1">
                <a:solidFill>
                  <a:schemeClr val="hlink"/>
                </a:solidFill>
              </a:rPr>
              <a:t>Mojito</a:t>
            </a:r>
            <a:r>
              <a:rPr lang="cs-CZ" sz="2400" i="1" dirty="0">
                <a:solidFill>
                  <a:schemeClr val="hlink"/>
                </a:solidFill>
              </a:rPr>
              <a:t> chutná ještě lépe než alkoholické</a:t>
            </a:r>
            <a:r>
              <a:rPr lang="cs-CZ" sz="2400" i="1" dirty="0"/>
              <a:t> </a:t>
            </a:r>
            <a:r>
              <a:rPr lang="cs-CZ" sz="2400" i="1" dirty="0" smtClean="0"/>
              <a:t>.</a:t>
            </a:r>
            <a:endParaRPr lang="cs-CZ" sz="2400" i="1" dirty="0"/>
          </a:p>
          <a:p>
            <a:pPr>
              <a:lnSpc>
                <a:spcPct val="90000"/>
              </a:lnSpc>
              <a:buClr>
                <a:srgbClr val="99FF33"/>
              </a:buClr>
              <a:buFont typeface="Wingdings" pitchFamily="2" charset="2"/>
              <a:buChar char="v"/>
            </a:pPr>
            <a:r>
              <a:rPr lang="cs-CZ" sz="2400" b="1" i="1" dirty="0">
                <a:solidFill>
                  <a:srgbClr val="99FF33"/>
                </a:solidFill>
              </a:rPr>
              <a:t>Brusinkové </a:t>
            </a:r>
            <a:r>
              <a:rPr lang="cs-CZ" sz="2400" b="1" i="1" dirty="0" err="1">
                <a:solidFill>
                  <a:srgbClr val="99FF33"/>
                </a:solidFill>
              </a:rPr>
              <a:t>Mojito</a:t>
            </a:r>
            <a:r>
              <a:rPr lang="cs-CZ" sz="2400" b="1" i="1" dirty="0"/>
              <a:t> - </a:t>
            </a:r>
            <a:r>
              <a:rPr lang="cs-CZ" sz="2400" i="1" dirty="0">
                <a:solidFill>
                  <a:schemeClr val="hlink"/>
                </a:solidFill>
              </a:rPr>
              <a:t>I toto </a:t>
            </a:r>
            <a:r>
              <a:rPr lang="cs-CZ" sz="2400" i="1" dirty="0" err="1">
                <a:solidFill>
                  <a:schemeClr val="hlink"/>
                </a:solidFill>
              </a:rPr>
              <a:t>Mojito</a:t>
            </a:r>
            <a:r>
              <a:rPr lang="cs-CZ" sz="2400" i="1" dirty="0">
                <a:solidFill>
                  <a:schemeClr val="hlink"/>
                </a:solidFill>
              </a:rPr>
              <a:t> je jedinečné pro svou mátovou chuť. Soupeří zde pět </a:t>
            </a:r>
            <a:r>
              <a:rPr lang="cs-CZ" sz="2400" i="1" dirty="0" smtClean="0">
                <a:solidFill>
                  <a:schemeClr val="hlink"/>
                </a:solidFill>
              </a:rPr>
              <a:t>rozdílných </a:t>
            </a:r>
            <a:r>
              <a:rPr lang="cs-CZ" sz="2400" i="1" dirty="0">
                <a:solidFill>
                  <a:schemeClr val="hlink"/>
                </a:solidFill>
              </a:rPr>
              <a:t>chutí - rumu, limetek, cukru, máty a brusinek. Lístky máty musí být opět čerstvé. </a:t>
            </a:r>
          </a:p>
        </p:txBody>
      </p:sp>
      <p:pic>
        <p:nvPicPr>
          <p:cNvPr id="34821" name="Picture 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6049169" y="404813"/>
            <a:ext cx="1835944" cy="1095361"/>
          </a:xfr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25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/>
      <p:bldP spid="34819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i="1">
                <a:solidFill>
                  <a:srgbClr val="FFFF00"/>
                </a:solidFill>
                <a:effectLst/>
                <a:hlinkClick r:id="rId2" tooltip="Trvalý odkaz na Jak připravit Mojito Original"/>
              </a:rPr>
              <a:t>Jak připravit Mojito Original</a:t>
            </a:r>
            <a:endParaRPr lang="cs-CZ" sz="4000" i="1">
              <a:solidFill>
                <a:srgbClr val="FFFF00"/>
              </a:solidFill>
              <a:effectLst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989138"/>
            <a:ext cx="7543800" cy="4114800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i="1" u="sng" dirty="0">
                <a:solidFill>
                  <a:srgbClr val="99FF33"/>
                </a:solidFill>
              </a:rPr>
              <a:t>Co budeme potřebovat:</a:t>
            </a:r>
          </a:p>
          <a:p>
            <a:pPr algn="ctr">
              <a:buFont typeface="Wingdings" pitchFamily="2" charset="2"/>
              <a:buNone/>
            </a:pPr>
            <a:endParaRPr lang="cs-CZ" i="1" u="sng" dirty="0">
              <a:solidFill>
                <a:srgbClr val="99FF33"/>
              </a:solidFill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sz="2400" i="1" dirty="0">
                <a:solidFill>
                  <a:srgbClr val="FFFF00"/>
                </a:solidFill>
                <a:effectLst/>
              </a:rPr>
              <a:t>6cl Havana Club</a:t>
            </a:r>
            <a:br>
              <a:rPr lang="cs-CZ" sz="2400" i="1" dirty="0">
                <a:solidFill>
                  <a:srgbClr val="FFFF00"/>
                </a:solidFill>
                <a:effectLst/>
              </a:rPr>
            </a:br>
            <a:r>
              <a:rPr lang="cs-CZ" sz="2400" i="1" dirty="0">
                <a:solidFill>
                  <a:srgbClr val="FFFF00"/>
                </a:solidFill>
                <a:effectLst/>
              </a:rPr>
              <a:t>1 limeta</a:t>
            </a:r>
            <a:br>
              <a:rPr lang="cs-CZ" sz="2400" i="1" dirty="0">
                <a:solidFill>
                  <a:srgbClr val="FFFF00"/>
                </a:solidFill>
                <a:effectLst/>
              </a:rPr>
            </a:br>
            <a:r>
              <a:rPr lang="cs-CZ" sz="2400" i="1" dirty="0">
                <a:solidFill>
                  <a:srgbClr val="FFFF00"/>
                </a:solidFill>
                <a:effectLst/>
              </a:rPr>
              <a:t>2 lžičky třtinového cukru</a:t>
            </a:r>
            <a:br>
              <a:rPr lang="cs-CZ" sz="2400" i="1" dirty="0">
                <a:solidFill>
                  <a:srgbClr val="FFFF00"/>
                </a:solidFill>
                <a:effectLst/>
              </a:rPr>
            </a:br>
            <a:r>
              <a:rPr lang="cs-CZ" sz="2400" i="1" dirty="0">
                <a:solidFill>
                  <a:srgbClr val="FFFF00"/>
                </a:solidFill>
                <a:effectLst/>
              </a:rPr>
              <a:t>lístky máty peprné</a:t>
            </a:r>
            <a:br>
              <a:rPr lang="cs-CZ" sz="2400" i="1" dirty="0">
                <a:solidFill>
                  <a:srgbClr val="FFFF00"/>
                </a:solidFill>
                <a:effectLst/>
              </a:rPr>
            </a:br>
            <a:r>
              <a:rPr lang="cs-CZ" sz="2400" i="1" dirty="0">
                <a:solidFill>
                  <a:srgbClr val="FFFF00"/>
                </a:solidFill>
                <a:effectLst/>
              </a:rPr>
              <a:t>sodová voda</a:t>
            </a:r>
          </a:p>
          <a:p>
            <a:pPr algn="ctr">
              <a:buFont typeface="Wingdings" pitchFamily="2" charset="2"/>
              <a:buNone/>
            </a:pPr>
            <a:endParaRPr lang="cs-CZ" i="1" u="sng" dirty="0">
              <a:solidFill>
                <a:srgbClr val="99FF33"/>
              </a:solidFill>
            </a:endParaRP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4479925" y="2881313"/>
            <a:ext cx="184150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endParaRPr lang="cs-CZ" b="1"/>
          </a:p>
          <a:p>
            <a:pPr algn="ctr"/>
            <a:endParaRPr lang="cs-CZ" sz="2400" i="1"/>
          </a:p>
          <a:p>
            <a:pPr algn="ctr"/>
            <a:endParaRPr lang="cs-CZ" sz="2400" i="1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58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>
                <a:solidFill>
                  <a:srgbClr val="99FF33"/>
                </a:solidFill>
                <a:effectLst/>
              </a:rPr>
              <a:t>Postup: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99FF33"/>
              </a:buClr>
              <a:buFont typeface="Wingdings" pitchFamily="2" charset="2"/>
              <a:buChar char="Ø"/>
            </a:pPr>
            <a:r>
              <a:rPr lang="cs-CZ" i="1" dirty="0">
                <a:solidFill>
                  <a:srgbClr val="99FF33"/>
                </a:solidFill>
                <a:effectLst/>
              </a:rPr>
              <a:t>Vydrtíme mátu, limetu a cukr.</a:t>
            </a:r>
          </a:p>
          <a:p>
            <a:pPr>
              <a:buClr>
                <a:srgbClr val="99FF33"/>
              </a:buClr>
              <a:buFont typeface="Wingdings" pitchFamily="2" charset="2"/>
              <a:buChar char="Ø"/>
            </a:pPr>
            <a:r>
              <a:rPr lang="cs-CZ" i="1" dirty="0">
                <a:solidFill>
                  <a:srgbClr val="99FF33"/>
                </a:solidFill>
                <a:effectLst/>
              </a:rPr>
              <a:t> Nasypeme ledovou tříšť. </a:t>
            </a:r>
          </a:p>
          <a:p>
            <a:pPr>
              <a:buClr>
                <a:srgbClr val="99FF33"/>
              </a:buClr>
              <a:buFont typeface="Wingdings" pitchFamily="2" charset="2"/>
              <a:buChar char="Ø"/>
            </a:pPr>
            <a:r>
              <a:rPr lang="cs-CZ" i="1" dirty="0">
                <a:solidFill>
                  <a:srgbClr val="99FF33"/>
                </a:solidFill>
                <a:effectLst/>
              </a:rPr>
              <a:t>Nalijeme rum a sodovou vodu. </a:t>
            </a:r>
          </a:p>
          <a:p>
            <a:pPr>
              <a:buClr>
                <a:srgbClr val="99FF33"/>
              </a:buClr>
              <a:buFont typeface="Wingdings" pitchFamily="2" charset="2"/>
              <a:buChar char="Ø"/>
            </a:pPr>
            <a:r>
              <a:rPr lang="cs-CZ" i="1" dirty="0">
                <a:solidFill>
                  <a:srgbClr val="99FF33"/>
                </a:solidFill>
                <a:effectLst/>
              </a:rPr>
              <a:t>Ozdobíme lístky </a:t>
            </a:r>
            <a:r>
              <a:rPr lang="cs-CZ" i="1" dirty="0" smtClean="0">
                <a:solidFill>
                  <a:srgbClr val="99FF33"/>
                </a:solidFill>
                <a:effectLst/>
              </a:rPr>
              <a:t>máty. </a:t>
            </a:r>
            <a:endParaRPr lang="cs-CZ" i="1" dirty="0">
              <a:solidFill>
                <a:srgbClr val="99FF33"/>
              </a:solidFill>
              <a:effectLst/>
            </a:endParaRPr>
          </a:p>
          <a:p>
            <a:pPr>
              <a:buClr>
                <a:srgbClr val="99FF33"/>
              </a:buClr>
              <a:buFont typeface="Wingdings" pitchFamily="2" charset="2"/>
              <a:buChar char="Ø"/>
            </a:pPr>
            <a:r>
              <a:rPr lang="cs-CZ" i="1" dirty="0">
                <a:solidFill>
                  <a:srgbClr val="99FF33"/>
                </a:solidFill>
                <a:effectLst/>
              </a:rPr>
              <a:t>Přidáme </a:t>
            </a:r>
            <a:r>
              <a:rPr lang="cs-CZ" i="1" dirty="0" smtClean="0">
                <a:solidFill>
                  <a:srgbClr val="99FF33"/>
                </a:solidFill>
                <a:effectLst/>
              </a:rPr>
              <a:t>brčko.</a:t>
            </a:r>
            <a:endParaRPr lang="cs-CZ" i="1" dirty="0">
              <a:solidFill>
                <a:srgbClr val="99FF33"/>
              </a:solidFill>
              <a:effectLst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Rectangle 4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algn="ctr"/>
            <a:r>
              <a:rPr lang="cs-CZ" i="1">
                <a:solidFill>
                  <a:srgbClr val="99FF33"/>
                </a:solidFill>
              </a:rPr>
              <a:t>Mojito </a:t>
            </a:r>
          </a:p>
        </p:txBody>
      </p:sp>
      <p:pic>
        <p:nvPicPr>
          <p:cNvPr id="37893" name="Picture 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443663" y="4076700"/>
            <a:ext cx="1382712" cy="2055813"/>
          </a:xfrm>
        </p:spPr>
      </p:pic>
      <p:pic>
        <p:nvPicPr>
          <p:cNvPr id="37895" name="Picture 7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1476375" y="4292600"/>
            <a:ext cx="1338263" cy="2016125"/>
          </a:xfrm>
        </p:spPr>
      </p:pic>
      <p:pic>
        <p:nvPicPr>
          <p:cNvPr id="37896" name="Picture 8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1619250" y="1196975"/>
            <a:ext cx="1624013" cy="2436813"/>
          </a:xfrm>
        </p:spPr>
      </p:pic>
      <p:pic>
        <p:nvPicPr>
          <p:cNvPr id="37898" name="Picture 10" descr="Mojito">
            <a:hlinkClick r:id="rId5"/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/>
          <a:srcRect/>
          <a:stretch>
            <a:fillRect/>
          </a:stretch>
        </p:blipFill>
        <p:spPr>
          <a:xfrm>
            <a:off x="3708400" y="2852738"/>
            <a:ext cx="2189163" cy="1981200"/>
          </a:xfrm>
          <a:ln/>
        </p:spPr>
      </p:pic>
      <p:pic>
        <p:nvPicPr>
          <p:cNvPr id="37899" name="Picture 11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32588" y="1700213"/>
            <a:ext cx="1655762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7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16" fill="hold" grpId="1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7"/>
                                    </p:cond>
                                  </p:endCondLst>
                                  <p:childTnLst>
                                    <p:animEffect transition="out" filter="circle(in)">
                                      <p:cBhvr>
                                        <p:cTn id="28" dur="20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1" dur="20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6" presetClass="exit" presetSubtype="16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3"/>
                                    </p:cond>
                                  </p:endCondLst>
                                  <p:childTnLst>
                                    <p:animEffect transition="out" filter="circle(in)">
                                      <p:cBhvr>
                                        <p:cTn id="34" dur="20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6" presetClass="exit" presetSubtype="16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6"/>
                                    </p:cond>
                                  </p:endCondLst>
                                  <p:childTnLst>
                                    <p:animEffect transition="out" filter="circle(in)">
                                      <p:cBhvr>
                                        <p:cTn id="37" dur="20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0" dur="20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3" grpId="0"/>
      <p:bldP spid="37893" grpId="1"/>
      <p:bldP spid="37895" grpId="0"/>
      <p:bldP spid="37895" grpId="1"/>
      <p:bldP spid="37896" grpId="0"/>
      <p:bldP spid="3789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Dobrou chuť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66800" y="2428868"/>
            <a:ext cx="7543800" cy="3667132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buNone/>
            </a:pPr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MOCHITO</a:t>
            </a:r>
            <a:endParaRPr lang="cs-CZ" sz="9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3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0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900"/>
                            </p:stCondLst>
                            <p:childTnLst>
                              <p:par>
                                <p:cTn id="17" presetID="5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900"/>
                            </p:stCondLst>
                            <p:childTnLst>
                              <p:par>
                                <p:cTn id="21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 build="p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rcho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251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20" baseType="lpstr">
      <vt:lpstr>Batang</vt:lpstr>
      <vt:lpstr>Book Antiqua</vt:lpstr>
      <vt:lpstr>Calibri</vt:lpstr>
      <vt:lpstr>Lucida Sans</vt:lpstr>
      <vt:lpstr>Tahoma</vt:lpstr>
      <vt:lpstr>Times New Roman</vt:lpstr>
      <vt:lpstr>Wingdings</vt:lpstr>
      <vt:lpstr>Wingdings 2</vt:lpstr>
      <vt:lpstr>Wingdings 3</vt:lpstr>
      <vt:lpstr>Třpyt</vt:lpstr>
      <vt:lpstr>Vrchol</vt:lpstr>
      <vt:lpstr>Prezentace aplikace PowerPoint</vt:lpstr>
      <vt:lpstr>Prezentace aplikace PowerPoint</vt:lpstr>
      <vt:lpstr>Zadání prezentace</vt:lpstr>
      <vt:lpstr> Mojito </vt:lpstr>
      <vt:lpstr> Vybírejte</vt:lpstr>
      <vt:lpstr>Jak připravit Mojito Original</vt:lpstr>
      <vt:lpstr>Postup:</vt:lpstr>
      <vt:lpstr>Mojito </vt:lpstr>
      <vt:lpstr>Dobrou chuť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 Mojito </dc:title>
  <dc:creator>Jindřiška</dc:creator>
  <cp:lastModifiedBy>Admin</cp:lastModifiedBy>
  <cp:revision>12</cp:revision>
  <dcterms:created xsi:type="dcterms:W3CDTF">2014-05-13T19:46:03Z</dcterms:created>
  <dcterms:modified xsi:type="dcterms:W3CDTF">2014-05-22T21:15:08Z</dcterms:modified>
</cp:coreProperties>
</file>