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 cap="sq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2050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2051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2052" name="AutoShape 4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3884613" y="0"/>
            <a:ext cx="2965450" cy="45085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Calibri" pitchFamily="32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296" name="Rectangle 7"/>
          <p:cNvSpPr>
            <a:spLocks noGrp="1" noChangeArrowheads="1"/>
          </p:cNvSpPr>
          <p:nvPr>
            <p:ph type="sldImg"/>
          </p:nvPr>
        </p:nvSpPr>
        <p:spPr bwMode="auto">
          <a:xfrm>
            <a:off x="1143000" y="685800"/>
            <a:ext cx="4565650" cy="3422650"/>
          </a:xfrm>
          <a:prstGeom prst="rect">
            <a:avLst/>
          </a:prstGeom>
          <a:noFill/>
          <a:ln w="12600" cap="sq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6" name="Rectangle 8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0050" cy="410845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7" name="Text Box 9"/>
          <p:cNvSpPr txBox="1">
            <a:spLocks noChangeArrowheads="1"/>
          </p:cNvSpPr>
          <p:nvPr/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sldNum"/>
          </p:nvPr>
        </p:nvSpPr>
        <p:spPr bwMode="auto">
          <a:xfrm>
            <a:off x="3884613" y="8685213"/>
            <a:ext cx="2965450" cy="45085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Calibri" pitchFamily="32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4C3F74D9-33F8-4C20-9906-D7DD1B0F1D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81B8BCD8-5B26-4FFD-83A8-8BDC1F30CCB0}" type="slidenum">
              <a:rPr lang="cs-CZ" smtClean="0">
                <a:ea typeface="Microsoft YaHei" charset="-122"/>
              </a:rPr>
              <a:pPr/>
              <a:t>1</a:t>
            </a:fld>
            <a:endParaRPr lang="cs-CZ" smtClean="0">
              <a:ea typeface="Microsoft YaHei" charset="-122"/>
            </a:endParaRPr>
          </a:p>
        </p:txBody>
      </p:sp>
      <p:sp>
        <p:nvSpPr>
          <p:cNvPr id="1331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1331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  <p:sp>
        <p:nvSpPr>
          <p:cNvPr id="13317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B7DC9231-5D44-4CCC-AF5D-003D66CCFD4F}" type="slidenum">
              <a:rPr lang="cs-CZ" sz="1200">
                <a:solidFill>
                  <a:srgbClr val="000000"/>
                </a:solidFill>
                <a:latin typeface="Calibri" pitchFamily="32" charset="0"/>
              </a:rPr>
              <a:pPr algn="r">
                <a:buClrTx/>
                <a:buFontTx/>
                <a:buNone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1</a:t>
            </a:fld>
            <a:endParaRPr lang="cs-CZ" sz="1200">
              <a:solidFill>
                <a:srgbClr val="000000"/>
              </a:solidFill>
              <a:latin typeface="Calibri" pitchFamily="32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0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015A0AC0-84D3-44EC-BB15-E00A60978B1F}" type="slidenum">
              <a:rPr lang="cs-CZ" smtClean="0">
                <a:ea typeface="Microsoft YaHei" charset="-122"/>
              </a:rPr>
              <a:pPr/>
              <a:t>2</a:t>
            </a:fld>
            <a:endParaRPr lang="cs-CZ" smtClean="0">
              <a:ea typeface="Microsoft YaHei" charset="-122"/>
            </a:endParaRPr>
          </a:p>
        </p:txBody>
      </p:sp>
      <p:sp>
        <p:nvSpPr>
          <p:cNvPr id="1433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1434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0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9E7AFDAE-250B-4BEE-AA16-3FB90054AD2D}" type="slidenum">
              <a:rPr lang="cs-CZ" smtClean="0">
                <a:ea typeface="Microsoft YaHei" charset="-122"/>
              </a:rPr>
              <a:pPr/>
              <a:t>3</a:t>
            </a:fld>
            <a:endParaRPr lang="cs-CZ" smtClean="0">
              <a:ea typeface="Microsoft YaHei" charset="-122"/>
            </a:endParaRPr>
          </a:p>
        </p:txBody>
      </p:sp>
      <p:sp>
        <p:nvSpPr>
          <p:cNvPr id="1536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1536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0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B612270F-6CBA-41ED-AAFF-469748E02295}" type="slidenum">
              <a:rPr lang="cs-CZ" smtClean="0">
                <a:ea typeface="Microsoft YaHei" charset="-122"/>
              </a:rPr>
              <a:pPr/>
              <a:t>4</a:t>
            </a:fld>
            <a:endParaRPr lang="cs-CZ" smtClean="0">
              <a:ea typeface="Microsoft YaHei" charset="-122"/>
            </a:endParaRPr>
          </a:p>
        </p:txBody>
      </p:sp>
      <p:sp>
        <p:nvSpPr>
          <p:cNvPr id="1638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1638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D5576E70-E5DC-466F-9DD0-CA4AB29F9925}" type="slidenum">
              <a:rPr lang="cs-CZ" smtClean="0">
                <a:ea typeface="Microsoft YaHei" charset="-122"/>
              </a:rPr>
              <a:pPr/>
              <a:t>5</a:t>
            </a:fld>
            <a:endParaRPr lang="cs-CZ" smtClean="0">
              <a:ea typeface="Microsoft YaHei" charset="-122"/>
            </a:endParaRPr>
          </a:p>
        </p:txBody>
      </p:sp>
      <p:sp>
        <p:nvSpPr>
          <p:cNvPr id="1741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1741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0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CF6F76FD-7E32-4FC2-843C-FF8849D91AF8}" type="slidenum">
              <a:rPr lang="cs-CZ" smtClean="0">
                <a:ea typeface="Microsoft YaHei" charset="-122"/>
              </a:rPr>
              <a:pPr/>
              <a:t>6</a:t>
            </a:fld>
            <a:endParaRPr lang="cs-CZ" smtClean="0">
              <a:ea typeface="Microsoft YaHei" charset="-122"/>
            </a:endParaRPr>
          </a:p>
        </p:txBody>
      </p:sp>
      <p:sp>
        <p:nvSpPr>
          <p:cNvPr id="1843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1843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0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8A7516AB-FE04-4489-801A-1525E74B7E90}" type="slidenum">
              <a:rPr lang="cs-CZ" smtClean="0">
                <a:ea typeface="Microsoft YaHei" charset="-122"/>
              </a:rPr>
              <a:pPr/>
              <a:t>7</a:t>
            </a:fld>
            <a:endParaRPr lang="cs-CZ" smtClean="0">
              <a:ea typeface="Microsoft YaHei" charset="-122"/>
            </a:endParaRPr>
          </a:p>
        </p:txBody>
      </p:sp>
      <p:sp>
        <p:nvSpPr>
          <p:cNvPr id="1945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1946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0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930F917E-2038-4BE1-912F-076491EC8864}" type="slidenum">
              <a:rPr lang="cs-CZ" smtClean="0">
                <a:ea typeface="Microsoft YaHei" charset="-122"/>
              </a:rPr>
              <a:pPr/>
              <a:t>8</a:t>
            </a:fld>
            <a:endParaRPr lang="cs-CZ" smtClean="0">
              <a:ea typeface="Microsoft YaHei" charset="-122"/>
            </a:endParaRPr>
          </a:p>
        </p:txBody>
      </p:sp>
      <p:sp>
        <p:nvSpPr>
          <p:cNvPr id="2048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2048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0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A5E299FB-5E97-4D3F-A0FC-AD691858E7DC}" type="slidenum">
              <a:rPr lang="cs-CZ" smtClean="0">
                <a:ea typeface="Microsoft YaHei" charset="-122"/>
              </a:rPr>
              <a:pPr/>
              <a:t>9</a:t>
            </a:fld>
            <a:endParaRPr lang="cs-CZ" smtClean="0">
              <a:ea typeface="Microsoft YaHei" charset="-122"/>
            </a:endParaRPr>
          </a:p>
        </p:txBody>
      </p:sp>
      <p:sp>
        <p:nvSpPr>
          <p:cNvPr id="2150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7238" cy="3424238"/>
          </a:xfrm>
          <a:solidFill>
            <a:srgbClr val="FFFFFF"/>
          </a:solidFill>
          <a:ln/>
        </p:spPr>
      </p:sp>
      <p:sp>
        <p:nvSpPr>
          <p:cNvPr id="2150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1638" cy="411003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643860-D945-4E4A-A198-8A9BBBCA17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47C30B-2EB8-4D5D-BC56-9235D4E357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42EF78-E560-4F01-8B0D-3AD9054A6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5425" cy="45196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5425" cy="45196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75B582-2363-4D5E-9CD6-A4A95868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0CC34F-8F30-47FF-B4DE-AF418E7C27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3F112E-1DB9-4091-975B-C62B198F87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0D6AEB-9B8F-426B-B0CF-9C6F67A7B4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AA5FDD-EF17-4DDD-B9D9-6EB76D05D9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C5A08-2F29-4374-861C-CE9E992BC3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6DFFC5-1AEA-4503-9E48-9757A7A388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4638" y="274638"/>
            <a:ext cx="2055812" cy="58451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5038" cy="58451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726A4E-5DFC-47E6-B66F-3E33D4CF1E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3250" cy="11366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5DA64B-D99C-44ED-BBD7-197B12619A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3250" cy="11366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3250" cy="4519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7250" cy="3587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7250" cy="3587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fld id="{A85A5145-F4F0-4BCD-985A-FB1450C516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/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"/>
          <p:cNvSpPr txBox="1">
            <a:spLocks noChangeArrowheads="1"/>
          </p:cNvSpPr>
          <p:nvPr/>
        </p:nvSpPr>
        <p:spPr bwMode="auto">
          <a:xfrm>
            <a:off x="457200" y="223838"/>
            <a:ext cx="8229600" cy="1614487"/>
          </a:xfrm>
          <a:prstGeom prst="rect">
            <a:avLst/>
          </a:prstGeom>
          <a:noFill/>
          <a:ln w="9360" cap="sq">
            <a:solidFill>
              <a:srgbClr val="FFFF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1258888" y="2133600"/>
          <a:ext cx="6704012" cy="4103688"/>
        </p:xfrm>
        <a:graphic>
          <a:graphicData uri="http://schemas.openxmlformats.org/drawingml/2006/table">
            <a:tbl>
              <a:tblPr/>
              <a:tblGrid>
                <a:gridCol w="2462212"/>
                <a:gridCol w="424180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1456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marL="90000" marR="90000" marT="14565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1456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CZ.1.07/1.5.00/34.0873</a:t>
                      </a:r>
                    </a:p>
                  </a:txBody>
                  <a:tcPr marL="90000" marR="90000" marT="1578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2" charset="0"/>
                          <a:cs typeface="Calibri" pitchFamily="32" charset="0"/>
                        </a:rPr>
                        <a:t>Název materiálu</a:t>
                      </a:r>
                    </a:p>
                  </a:txBody>
                  <a:tcPr marL="90000" marR="90000" marT="1456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Judaismus – pojmy,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VY_32_INOVACE_06.03.10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1578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1456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Šulcová</a:t>
                      </a:r>
                    </a:p>
                  </a:txBody>
                  <a:tcPr marL="90000" marR="90000" marT="1578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33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0000" marR="90000" marT="1456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Religionistika</a:t>
                      </a:r>
                    </a:p>
                  </a:txBody>
                  <a:tcPr marL="90000" marR="90000" marT="1578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90000" marR="90000" marT="1456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 ročník</a:t>
                      </a:r>
                    </a:p>
                  </a:txBody>
                  <a:tcPr marL="90000" marR="90000" marT="1578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90000" marR="90000" marT="1456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2013</a:t>
                      </a:r>
                    </a:p>
                  </a:txBody>
                  <a:tcPr marL="90000" marR="90000" marT="1578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90000" marR="90000" marT="1456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Materiály k výuce religionistiky.</a:t>
                      </a:r>
                    </a:p>
                  </a:txBody>
                  <a:tcPr marL="90000" marR="90000" marT="1155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6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90000" marR="90000" marT="1456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k výuce religionistiky.</a:t>
                      </a:r>
                    </a:p>
                  </a:txBody>
                  <a:tcPr marL="90000" marR="90000" marT="1155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Judaismus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Diaspora</a:t>
            </a:r>
            <a:r>
              <a:rPr lang="cs-CZ" smtClean="0"/>
              <a:t> = rozptýlení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po zničení Chrámu v 1. st. n. l. 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Hebrejština 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semitský jazyk, používá se v Izraeli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zprava do leva, nemá samohlásky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nemá časy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Judaismus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5097463"/>
          </a:xfrm>
        </p:spPr>
        <p:txBody>
          <a:bodyPr lIns="0" tIns="0" rIns="0" bIns="0"/>
          <a:lstStyle/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Šabat (Šábes)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den odpočinku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od pátku od večera do soboty do večera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Bar micva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obřad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židovský chlapec je považován za dospělého ve 13 letech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Judaismus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Sionismus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hnutí za samostatný židovský stát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od 19. století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Obřízka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novorozený chlapec je obřezán 8. den po narození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smlouva s Bohem, dostane jméno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Judaismus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Košer (kašrut) 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jídlo, které je povolené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platí přesná pravidla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-nesmí se mísit mléko a maso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9725" algn="ctr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i="1" smtClean="0"/>
              <a:t>„Nebudeš vařit mládě v mléce jeho matky.“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Judaismus</a:t>
            </a: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- zvíře musí být zabito </a:t>
            </a:r>
            <a:r>
              <a:rPr lang="cs-CZ" dirty="0" smtClean="0"/>
              <a:t>předepsaným </a:t>
            </a:r>
            <a:r>
              <a:rPr lang="cs-CZ" dirty="0" smtClean="0"/>
              <a:t>způsobem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- podřezáno, odkrveno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/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- zákaz vepřového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Judaismus</a:t>
            </a: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Mikve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rituální , očistná lázeň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proudící voda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Judaismus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Symboly:</a:t>
            </a:r>
            <a:r>
              <a:rPr lang="cs-CZ" smtClean="0"/>
              <a:t> </a:t>
            </a:r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9725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</p:txBody>
      </p:sp>
      <p:pic>
        <p:nvPicPr>
          <p:cNvPr id="922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150" y="2398713"/>
            <a:ext cx="2476500" cy="28575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4838" cy="1138237"/>
          </a:xfrm>
        </p:spPr>
        <p:txBody>
          <a:bodyPr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Zdroje:</a:t>
            </a: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4838" cy="4521200"/>
          </a:xfrm>
        </p:spPr>
        <p:txBody>
          <a:bodyPr lIns="0" tIns="0" rIns="0" bIns="0" anchor="ctr"/>
          <a:lstStyle/>
          <a:p>
            <a:pPr marL="0" indent="1588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http://commons.wikimedia.org/wiki/File:Star_of_David.svg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Calibri"/>
        <a:ea typeface="Microsoft YaHei"/>
        <a:cs typeface="Microsoft YaHei"/>
      </a:majorFont>
      <a:minorFont>
        <a:latin typeface="Calibri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227</Words>
  <Application>Microsoft Office PowerPoint</Application>
  <PresentationFormat>Předvádění na obrazovce (4:3)</PresentationFormat>
  <Paragraphs>73</Paragraphs>
  <Slides>9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Microsoft YaHei</vt:lpstr>
      <vt:lpstr>Times New Roman</vt:lpstr>
      <vt:lpstr>Calibri</vt:lpstr>
      <vt:lpstr>Lucida Sans Unicode</vt:lpstr>
      <vt:lpstr>Motiv sady Office</vt:lpstr>
      <vt:lpstr>Snímek 1</vt:lpstr>
      <vt:lpstr>Judaismus</vt:lpstr>
      <vt:lpstr>Judaismus</vt:lpstr>
      <vt:lpstr>Judaismus</vt:lpstr>
      <vt:lpstr>Judaismus</vt:lpstr>
      <vt:lpstr>Judaismus</vt:lpstr>
      <vt:lpstr>Judaismus</vt:lpstr>
      <vt:lpstr>Judaismus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19</cp:revision>
  <cp:lastPrinted>1601-01-01T00:00:00Z</cp:lastPrinted>
  <dcterms:created xsi:type="dcterms:W3CDTF">2010-09-06T12:21:50Z</dcterms:created>
  <dcterms:modified xsi:type="dcterms:W3CDTF">2014-05-23T09:01:09Z</dcterms:modified>
</cp:coreProperties>
</file>