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3862" cy="4492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9" name="Rectangle 8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64063" cy="3421063"/>
          </a:xfrm>
          <a:prstGeom prst="rect">
            <a:avLst/>
          </a:prstGeom>
          <a:noFill/>
          <a:ln w="12600" cap="sq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7" name="Rectangle 9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8463" cy="41068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8" name="Text Box 10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3862" cy="4492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Calibri" pitchFamily="32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CEF81C7F-A96D-4602-B02C-B6FD67BB4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3F8DAB78-924B-4F7F-BB77-477CFB522A66}" type="slidenum">
              <a:rPr lang="cs-CZ" smtClean="0">
                <a:ea typeface="Microsoft YaHei" charset="-122"/>
              </a:rPr>
              <a:pPr/>
              <a:t>1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  <p:sp>
        <p:nvSpPr>
          <p:cNvPr id="16389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2C60EEBF-1046-4C5C-B63F-EDE75F945B7B}" type="slidenum">
              <a:rPr lang="cs-CZ" sz="1200">
                <a:solidFill>
                  <a:srgbClr val="000000"/>
                </a:solidFill>
                <a:latin typeface="Calibri" pitchFamily="32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sz="120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E518FD4A-6355-47BF-84D7-D766DB69E81F}" type="slidenum">
              <a:rPr lang="cs-CZ" smtClean="0">
                <a:ea typeface="Microsoft YaHei" charset="-122"/>
              </a:rPr>
              <a:pPr/>
              <a:t>2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5546D9D9-08C7-4AD2-AB92-D101B0A4C6FC}" type="slidenum">
              <a:rPr lang="cs-CZ" smtClean="0">
                <a:ea typeface="Microsoft YaHei" charset="-122"/>
              </a:rPr>
              <a:pPr/>
              <a:t>3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004F00F7-A898-4EB7-B1F4-C587E6CE55F0}" type="slidenum">
              <a:rPr lang="cs-CZ" smtClean="0">
                <a:ea typeface="Microsoft YaHei" charset="-122"/>
              </a:rPr>
              <a:pPr/>
              <a:t>4</a:t>
            </a:fld>
            <a:endParaRPr lang="cs-CZ" smtClean="0">
              <a:ea typeface="Microsoft YaHei" charset="-122"/>
            </a:endParaRPr>
          </a:p>
        </p:txBody>
      </p:sp>
      <p:sp>
        <p:nvSpPr>
          <p:cNvPr id="1945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1946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D8950B2D-8453-4EC6-AAFF-449C865CA6AF}" type="slidenum">
              <a:rPr lang="cs-CZ" smtClean="0">
                <a:ea typeface="Microsoft YaHei" charset="-122"/>
              </a:rPr>
              <a:pPr/>
              <a:t>5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048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048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259C34F5-5E75-4C80-A204-62A49F52EDC9}" type="slidenum">
              <a:rPr lang="cs-CZ" smtClean="0">
                <a:ea typeface="Microsoft YaHei" charset="-122"/>
              </a:rPr>
              <a:pPr/>
              <a:t>6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150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150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66BCEDE6-8DE4-4AC5-9077-C5F1893F7685}" type="slidenum">
              <a:rPr lang="cs-CZ" smtClean="0">
                <a:ea typeface="Microsoft YaHei" charset="-122"/>
              </a:rPr>
              <a:pPr/>
              <a:t>7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253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253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6D3D9766-8D7E-4B5F-BDB7-827DF576D38E}" type="slidenum">
              <a:rPr lang="cs-CZ" smtClean="0">
                <a:ea typeface="Microsoft YaHei" charset="-122"/>
              </a:rPr>
              <a:pPr/>
              <a:t>8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355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355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8012C7F0-57AC-4E26-B068-199849039A6C}" type="slidenum">
              <a:rPr lang="cs-CZ" smtClean="0">
                <a:ea typeface="Microsoft YaHei" charset="-122"/>
              </a:rPr>
              <a:pPr/>
              <a:t>9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457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458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1C5432FF-6291-4E11-B24D-1D437E95217A}" type="slidenum">
              <a:rPr lang="cs-CZ" smtClean="0">
                <a:ea typeface="Microsoft YaHei" charset="-122"/>
              </a:rPr>
              <a:pPr/>
              <a:t>10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560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560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1"/>
          <p:cNvSpPr>
            <a:spLocks noGrp="1" noChangeArrowheads="1"/>
          </p:cNvSpPr>
          <p:nvPr>
            <p:ph type="sldNum" sz="quarter"/>
          </p:nvPr>
        </p:nvSpPr>
        <p:spPr>
          <a:noFill/>
          <a:ln/>
        </p:spPr>
        <p:txBody>
          <a:bodyPr/>
          <a:lstStyle/>
          <a:p>
            <a:fld id="{D057D7A2-C482-4CB0-86DB-931D140A916B}" type="slidenum">
              <a:rPr lang="cs-CZ" smtClean="0">
                <a:ea typeface="Microsoft YaHei" charset="-122"/>
              </a:rPr>
              <a:pPr/>
              <a:t>11</a:t>
            </a:fld>
            <a:endParaRPr lang="cs-CZ" smtClean="0">
              <a:ea typeface="Microsoft YaHei" charset="-122"/>
            </a:endParaRPr>
          </a:p>
        </p:txBody>
      </p:sp>
      <p:sp>
        <p:nvSpPr>
          <p:cNvPr id="2662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68825" cy="3425825"/>
          </a:xfrm>
          <a:solidFill>
            <a:srgbClr val="FFFFFF"/>
          </a:solidFill>
          <a:ln/>
        </p:spPr>
      </p:sp>
      <p:sp>
        <p:nvSpPr>
          <p:cNvPr id="2662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B2B479-DF27-4E36-8438-BBAA1EF011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F7E58-AE13-45EE-9B59-7AD41AB24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7FC7AD-72F3-48D9-AB47-941E95CAF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8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5425" cy="4518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1709A5-A878-4FEF-8ED5-4DE60EE76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B2350-F44F-49FC-B740-E95CE8476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F396C-50B8-4E34-89BF-10678A987F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50DC18-C55E-47B1-9048-69F7EA439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0D89A5-4FD9-43F5-A4AF-E34A8FC1C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CDB2E6-687E-4519-8C41-F767FE15F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1A1DAC-7199-4D47-83C9-2893C92CB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4638" y="274638"/>
            <a:ext cx="2054225" cy="58435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5038" cy="58435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A6B28-BE45-4CA6-955D-6B005499BB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1663" cy="113506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BB8B1-D544-46DA-9F85-991FA37AB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1663" cy="11350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1663" cy="4518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5663" cy="3571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cs-CZ"/>
              <a:t>27.12.2013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>
              <a:ea typeface="+mn-ea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5663" cy="3571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26BF9E02-5FD6-4826-858B-99AB28A73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457200" y="223838"/>
            <a:ext cx="8229600" cy="1614487"/>
          </a:xfrm>
          <a:prstGeom prst="rect">
            <a:avLst/>
          </a:prstGeom>
          <a:noFill/>
          <a:ln w="9360" cap="sq">
            <a:solidFill>
              <a:srgbClr val="FFFFFF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1258888" y="2133600"/>
          <a:ext cx="6705600" cy="4103688"/>
        </p:xfrm>
        <a:graphic>
          <a:graphicData uri="http://schemas.openxmlformats.org/drawingml/2006/table">
            <a:tbl>
              <a:tblPr/>
              <a:tblGrid>
                <a:gridCol w="2462212"/>
                <a:gridCol w="4243388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marL="90000" marR="90000" marT="19695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2" charset="0"/>
                          <a:cs typeface="Calibri" pitchFamily="32" charset="0"/>
                        </a:rPr>
                        <a:t>Název materiálu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Buddhismus,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VY_32_INOVACE_06.03.17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Šulcová</a:t>
                      </a: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Religionistika</a:t>
                      </a: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ročník</a:t>
                      </a: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</a:p>
                  </a:txBody>
                  <a:tcPr marL="90000" marR="90000" marT="2091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Materiály k výuce religionistiky.</a:t>
                      </a:r>
                    </a:p>
                  </a:txBody>
                  <a:tcPr marL="90000" marR="90000" marT="1155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71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0000" marR="90000" marT="196956" marB="46800" anchor="ctr" horzOverflow="overflow">
                    <a:lnL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k výuce religionistiky.</a:t>
                      </a:r>
                    </a:p>
                  </a:txBody>
                  <a:tcPr marL="90000" marR="90000" marT="115596" marB="46800" anchor="ctr" horzOverflow="overflow">
                    <a:lnL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7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pochází z Indie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neteistické náboženství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rozšířené po celé jihovýchodní Asii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zakladatelem je </a:t>
            </a:r>
            <a:r>
              <a:rPr lang="cs-CZ" b="1" smtClean="0"/>
              <a:t>Siddhárta Gautama</a:t>
            </a:r>
            <a:r>
              <a:rPr lang="cs-CZ" smtClean="0"/>
              <a:t> (6. - 5. st. př.n.l.)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nazýván </a:t>
            </a:r>
            <a:r>
              <a:rPr lang="cs-CZ" b="1" smtClean="0"/>
              <a:t>Buddha</a:t>
            </a:r>
            <a:r>
              <a:rPr lang="cs-CZ" smtClean="0"/>
              <a:t> (Probuzený)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bohatý princ, ale zřekl se bohatství a začal žít asketickým životem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nakonec dosáhl probuzení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měl řadu žáků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po jeho smrti sepsáno jeho učení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nejstarším textem </a:t>
            </a:r>
            <a:r>
              <a:rPr lang="cs-CZ" b="1" smtClean="0"/>
              <a:t>Tripitaka</a:t>
            </a:r>
            <a:r>
              <a:rPr lang="cs-CZ" smtClean="0"/>
              <a:t> (Tři koše rozprav)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víra v koloběh životů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snaha vymanit se z něj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nejvyšší stav </a:t>
            </a:r>
            <a:r>
              <a:rPr lang="cs-CZ" b="1" smtClean="0"/>
              <a:t>nirvána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odmítá kastovní systém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4 ušlechtilé pravdy: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Všechno žití je strast.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Původ utrpení je v žádosti.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Odstraněním žádosti odstraníme utrpení.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Osmidílná stezka k nirváně (pravé myšlení, konání, snažení...atd.)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Etika: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Nezabíjej živé.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Neber, co ti nedávají.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Nemluv nepravdu.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Nepij opojné nápoje.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Nebuď necudný.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- má řadu škol: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Hínájána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Mahajána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Lamaismus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Zenový buddhismus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a další.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Zenbuddhismus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Čína, Japonsko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lpění na slovech nám brání pochopit pravý smysl míněného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 meditace, řešení </a:t>
            </a:r>
            <a:r>
              <a:rPr lang="cs-CZ" b="1" smtClean="0"/>
              <a:t>kóanů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-cílem je dosažení </a:t>
            </a:r>
            <a:r>
              <a:rPr lang="cs-CZ" b="1" smtClean="0"/>
              <a:t>satori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Pojmy: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Bódhisattva – člověk, který dosáhne osvícení, ale rozhodne se nedospět do nirvány, a zasvětí život pomoci druhým</a:t>
            </a:r>
          </a:p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/>
              <a:t>Buddhismus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600200"/>
            <a:ext cx="8226425" cy="4522788"/>
          </a:xfrm>
        </p:spPr>
        <p:txBody>
          <a:bodyPr lIns="0" tIns="0" rIns="0" bIns="0"/>
          <a:lstStyle/>
          <a:p>
            <a:pPr indent="-338138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Dalajlama</a:t>
            </a:r>
            <a:r>
              <a:rPr lang="cs-CZ" smtClean="0"/>
              <a:t> – duchovní a světský vůdce Tibetu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Microsoft YaHei"/>
        <a:cs typeface="Microsoft YaHei"/>
      </a:majorFont>
      <a:minorFont>
        <a:latin typeface="Calibri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288</Words>
  <Application>Microsoft Office PowerPoint</Application>
  <PresentationFormat>Předvádění na obrazovce (4:3)</PresentationFormat>
  <Paragraphs>94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Microsoft YaHei</vt:lpstr>
      <vt:lpstr>Times New Roman</vt:lpstr>
      <vt:lpstr>Calibri</vt:lpstr>
      <vt:lpstr>Lucida Sans Unicode</vt:lpstr>
      <vt:lpstr>Motiv sady Office</vt:lpstr>
      <vt:lpstr>Snímek 1</vt:lpstr>
      <vt:lpstr>Buddhismus</vt:lpstr>
      <vt:lpstr>Buddhismus</vt:lpstr>
      <vt:lpstr>Buddhismus</vt:lpstr>
      <vt:lpstr>Buddhismus</vt:lpstr>
      <vt:lpstr>Buddhismus</vt:lpstr>
      <vt:lpstr>Buddhismus</vt:lpstr>
      <vt:lpstr>Buddhismus</vt:lpstr>
      <vt:lpstr>Buddhismus</vt:lpstr>
      <vt:lpstr>Buddhismus</vt:lpstr>
      <vt:lpstr>Buddhismus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19</cp:revision>
  <cp:lastPrinted>1601-01-01T00:00:00Z</cp:lastPrinted>
  <dcterms:created xsi:type="dcterms:W3CDTF">2010-09-06T12:21:50Z</dcterms:created>
  <dcterms:modified xsi:type="dcterms:W3CDTF">2014-05-23T08:57:56Z</dcterms:modified>
</cp:coreProperties>
</file>