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57" r:id="rId4"/>
    <p:sldId id="264" r:id="rId5"/>
    <p:sldId id="266" r:id="rId6"/>
    <p:sldId id="267" r:id="rId7"/>
    <p:sldId id="26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25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FE8A022-6F7A-40E9-B19B-0177172CCD4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C472742-22B4-4CA0-90CD-AC1F4ACB10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47AEB5-FB63-4016-B03A-11EBD6E7018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557C1A1-AFA8-4C57-837A-236B0CC021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DC5F01-4586-43AC-A306-291173C1B7D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0641595-9901-47E2-B3AD-4BE7C5B37D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EE053D0-D4FF-495E-B481-B02A2E62FD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98C6026-1D41-4A96-85E3-E845F201F6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D26BA3B-4927-4D27-BEA1-8A828F67AC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5E2C5D-F5FD-4349-B987-57D42E761B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C4AD9B1-E48B-428E-81E4-113BD10598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ED49291-6940-4FF3-975C-55785B9A867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allisto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1714488"/>
          <a:ext cx="6697662" cy="424858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 –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pracovní plocha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VY_32_INOVACE_09.01.02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Mgr. Jana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Naušová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2. – 4.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ročník Přírodovědné lyceum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15. 9. 2013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Materiál seznamuje žáky s pracovní plochou programu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Úvodní prezentace do programu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928670"/>
            <a:ext cx="7048993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AutoShape 5"/>
          <p:cNvSpPr>
            <a:spLocks noChangeArrowheads="1"/>
          </p:cNvSpPr>
          <p:nvPr/>
        </p:nvSpPr>
        <p:spPr bwMode="auto">
          <a:xfrm>
            <a:off x="4714876" y="1000108"/>
            <a:ext cx="2016125" cy="719137"/>
          </a:xfrm>
          <a:prstGeom prst="wedgeRectCallout">
            <a:avLst>
              <a:gd name="adj1" fmla="val -179659"/>
              <a:gd name="adj2" fmla="val -227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000" dirty="0"/>
              <a:t>Alternativní panel nástrojů – mění se podle toho, který nástroj je právě zvolen</a:t>
            </a:r>
          </a:p>
        </p:txBody>
      </p:sp>
      <p:sp>
        <p:nvSpPr>
          <p:cNvPr id="7172" name="AutoShape 6"/>
          <p:cNvSpPr>
            <a:spLocks noChangeArrowheads="1"/>
          </p:cNvSpPr>
          <p:nvPr/>
        </p:nvSpPr>
        <p:spPr bwMode="auto">
          <a:xfrm>
            <a:off x="2500298" y="2571744"/>
            <a:ext cx="2016125" cy="431800"/>
          </a:xfrm>
          <a:prstGeom prst="wedgeRectCallout">
            <a:avLst>
              <a:gd name="adj1" fmla="val -120000"/>
              <a:gd name="adj2" fmla="val 1066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000"/>
              <a:t>Základní panel nástrojů</a:t>
            </a:r>
          </a:p>
        </p:txBody>
      </p:sp>
      <p:sp>
        <p:nvSpPr>
          <p:cNvPr id="7173" name="AutoShape 7"/>
          <p:cNvSpPr>
            <a:spLocks noChangeArrowheads="1"/>
          </p:cNvSpPr>
          <p:nvPr/>
        </p:nvSpPr>
        <p:spPr bwMode="auto">
          <a:xfrm>
            <a:off x="5940425" y="2924175"/>
            <a:ext cx="2016125" cy="431800"/>
          </a:xfrm>
          <a:prstGeom prst="wedgeRectCallout">
            <a:avLst>
              <a:gd name="adj1" fmla="val -120630"/>
              <a:gd name="adj2" fmla="val -1507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000"/>
              <a:t>Pracovní plocha má na začátku rozměr  A4</a:t>
            </a:r>
          </a:p>
        </p:txBody>
      </p:sp>
      <p:sp>
        <p:nvSpPr>
          <p:cNvPr id="7174" name="AutoShape 9"/>
          <p:cNvSpPr>
            <a:spLocks noChangeArrowheads="1"/>
          </p:cNvSpPr>
          <p:nvPr/>
        </p:nvSpPr>
        <p:spPr bwMode="auto">
          <a:xfrm>
            <a:off x="2214546" y="4143380"/>
            <a:ext cx="2016125" cy="431800"/>
          </a:xfrm>
          <a:prstGeom prst="wedgeRectCallout">
            <a:avLst>
              <a:gd name="adj1" fmla="val -66694"/>
              <a:gd name="adj2" fmla="val 29742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000"/>
              <a:t>Informace o stránkách, křížkem se přidává další</a:t>
            </a:r>
          </a:p>
        </p:txBody>
      </p:sp>
      <p:sp>
        <p:nvSpPr>
          <p:cNvPr id="7175" name="AutoShape 10"/>
          <p:cNvSpPr>
            <a:spLocks noChangeArrowheads="1"/>
          </p:cNvSpPr>
          <p:nvPr/>
        </p:nvSpPr>
        <p:spPr bwMode="auto">
          <a:xfrm>
            <a:off x="6000760" y="4429132"/>
            <a:ext cx="2016125" cy="431800"/>
          </a:xfrm>
          <a:prstGeom prst="wedgeRectCallout">
            <a:avLst>
              <a:gd name="adj1" fmla="val -31495"/>
              <a:gd name="adj2" fmla="val 26323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000"/>
              <a:t>Panel barev</a:t>
            </a:r>
          </a:p>
        </p:txBody>
      </p:sp>
      <p:sp>
        <p:nvSpPr>
          <p:cNvPr id="7176" name="Text Box 11"/>
          <p:cNvSpPr txBox="1">
            <a:spLocks noChangeArrowheads="1"/>
          </p:cNvSpPr>
          <p:nvPr/>
        </p:nvSpPr>
        <p:spPr bwMode="auto">
          <a:xfrm>
            <a:off x="0" y="0"/>
            <a:ext cx="8715436" cy="1138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plocha </a:t>
            </a:r>
            <a:r>
              <a:rPr lang="cs-CZ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Zoner</a:t>
            </a:r>
            <a:r>
              <a:rPr lang="cs-CZ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Callisto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ct val="50000"/>
              </a:spcBef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000108"/>
            <a:ext cx="7072362" cy="530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AutoShape 10"/>
          <p:cNvSpPr>
            <a:spLocks noChangeArrowheads="1"/>
          </p:cNvSpPr>
          <p:nvPr/>
        </p:nvSpPr>
        <p:spPr bwMode="auto">
          <a:xfrm>
            <a:off x="3714744" y="2928934"/>
            <a:ext cx="2160588" cy="358775"/>
          </a:xfrm>
          <a:prstGeom prst="wedgeRectCallout">
            <a:avLst>
              <a:gd name="adj1" fmla="val -88796"/>
              <a:gd name="adj2" fmla="val -22300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000"/>
              <a:t>Tvary. Vkládá předefinované tvary.</a:t>
            </a:r>
          </a:p>
        </p:txBody>
      </p:sp>
      <p:sp>
        <p:nvSpPr>
          <p:cNvPr id="8198" name="AutoShape 11"/>
          <p:cNvSpPr>
            <a:spLocks noChangeArrowheads="1"/>
          </p:cNvSpPr>
          <p:nvPr/>
        </p:nvSpPr>
        <p:spPr bwMode="auto">
          <a:xfrm>
            <a:off x="1714480" y="2571744"/>
            <a:ext cx="1944687" cy="287337"/>
          </a:xfrm>
          <a:prstGeom prst="wedgeRectCallout">
            <a:avLst>
              <a:gd name="adj1" fmla="val -83468"/>
              <a:gd name="adj2" fmla="val -6712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000"/>
              <a:t>Text.. Vkládá textové pole.</a:t>
            </a:r>
          </a:p>
        </p:txBody>
      </p:sp>
      <p:sp>
        <p:nvSpPr>
          <p:cNvPr id="8199" name="AutoShape 12"/>
          <p:cNvSpPr>
            <a:spLocks noChangeArrowheads="1"/>
          </p:cNvSpPr>
          <p:nvPr/>
        </p:nvSpPr>
        <p:spPr bwMode="auto">
          <a:xfrm>
            <a:off x="2143108" y="3143248"/>
            <a:ext cx="1657350" cy="287338"/>
          </a:xfrm>
          <a:prstGeom prst="wedgeRectCallout">
            <a:avLst>
              <a:gd name="adj1" fmla="val -113412"/>
              <a:gd name="adj2" fmla="val -22126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000"/>
              <a:t>Tabulky.Vkládá tabulky.</a:t>
            </a:r>
          </a:p>
        </p:txBody>
      </p:sp>
      <p:sp>
        <p:nvSpPr>
          <p:cNvPr id="8200" name="AutoShape 13"/>
          <p:cNvSpPr>
            <a:spLocks noChangeArrowheads="1"/>
          </p:cNvSpPr>
          <p:nvPr/>
        </p:nvSpPr>
        <p:spPr bwMode="auto">
          <a:xfrm>
            <a:off x="1285852" y="3571876"/>
            <a:ext cx="1512887" cy="287338"/>
          </a:xfrm>
          <a:prstGeom prst="wedgeRectCallout">
            <a:avLst>
              <a:gd name="adj1" fmla="val -67731"/>
              <a:gd name="adj2" fmla="val -2975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000"/>
              <a:t>Vkládá obrázek.</a:t>
            </a:r>
          </a:p>
        </p:txBody>
      </p:sp>
      <p:sp>
        <p:nvSpPr>
          <p:cNvPr id="10" name="Text Box 11"/>
          <p:cNvSpPr txBox="1">
            <a:spLocks noChangeArrowheads="1"/>
          </p:cNvSpPr>
          <p:nvPr/>
        </p:nvSpPr>
        <p:spPr bwMode="auto">
          <a:xfrm>
            <a:off x="285720" y="0"/>
            <a:ext cx="8715436" cy="1138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plocha </a:t>
            </a:r>
            <a:r>
              <a:rPr lang="cs-CZ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Zoner</a:t>
            </a:r>
            <a:r>
              <a:rPr lang="cs-CZ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Callisto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ct val="50000"/>
              </a:spcBef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2207"/>
          <a:stretch>
            <a:fillRect/>
          </a:stretch>
        </p:blipFill>
        <p:spPr bwMode="auto">
          <a:xfrm>
            <a:off x="1285852" y="905636"/>
            <a:ext cx="6786610" cy="5309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AutoShape 10"/>
          <p:cNvSpPr>
            <a:spLocks noChangeArrowheads="1"/>
          </p:cNvSpPr>
          <p:nvPr/>
        </p:nvSpPr>
        <p:spPr bwMode="auto">
          <a:xfrm>
            <a:off x="5072066" y="2786058"/>
            <a:ext cx="1143008" cy="358775"/>
          </a:xfrm>
          <a:prstGeom prst="wedgeRectCallout">
            <a:avLst>
              <a:gd name="adj1" fmla="val 119170"/>
              <a:gd name="adj2" fmla="val -12361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000" dirty="0" smtClean="0"/>
              <a:t>Galerie</a:t>
            </a:r>
            <a:endParaRPr lang="cs-CZ" sz="1000" dirty="0"/>
          </a:p>
        </p:txBody>
      </p:sp>
      <p:sp>
        <p:nvSpPr>
          <p:cNvPr id="8" name="Text Box 11"/>
          <p:cNvSpPr txBox="1">
            <a:spLocks noGrp="1" noChangeArrowheads="1"/>
          </p:cNvSpPr>
          <p:nvPr>
            <p:ph type="title"/>
          </p:nvPr>
        </p:nvSpPr>
        <p:spPr bwMode="auto">
          <a:xfrm>
            <a:off x="142844" y="274638"/>
            <a:ext cx="8543956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plocha </a:t>
            </a:r>
            <a:r>
              <a:rPr lang="cs-CZ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Zoner</a:t>
            </a:r>
            <a:r>
              <a:rPr lang="cs-CZ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Callisto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ct val="50000"/>
              </a:spcBef>
            </a:pPr>
            <a:endParaRPr lang="cs-CZ" sz="1600" dirty="0"/>
          </a:p>
        </p:txBody>
      </p:sp>
      <p:sp>
        <p:nvSpPr>
          <p:cNvPr id="5" name="AutoShape 4"/>
          <p:cNvSpPr>
            <a:spLocks noChangeArrowheads="1"/>
          </p:cNvSpPr>
          <p:nvPr/>
        </p:nvSpPr>
        <p:spPr bwMode="auto">
          <a:xfrm>
            <a:off x="2071670" y="1785926"/>
            <a:ext cx="2428892" cy="287338"/>
          </a:xfrm>
          <a:prstGeom prst="wedgeRectCallout">
            <a:avLst>
              <a:gd name="adj1" fmla="val -83520"/>
              <a:gd name="adj2" fmla="val -13238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0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Bílá šipka  </a:t>
            </a:r>
            <a:r>
              <a:rPr lang="cs-CZ" sz="1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v</a:t>
            </a:r>
            <a:r>
              <a:rPr lang="cs-CZ" sz="1000" dirty="0" smtClean="0"/>
              <a:t>ýběr </a:t>
            </a:r>
            <a:r>
              <a:rPr lang="cs-CZ" sz="1000" dirty="0"/>
              <a:t>a editace objektů</a:t>
            </a:r>
          </a:p>
        </p:txBody>
      </p:sp>
      <p:sp>
        <p:nvSpPr>
          <p:cNvPr id="7" name="AutoShape 9"/>
          <p:cNvSpPr>
            <a:spLocks noChangeArrowheads="1"/>
          </p:cNvSpPr>
          <p:nvPr/>
        </p:nvSpPr>
        <p:spPr bwMode="auto">
          <a:xfrm>
            <a:off x="2000232" y="2428868"/>
            <a:ext cx="2357454" cy="720725"/>
          </a:xfrm>
          <a:prstGeom prst="wedgeRectCallout">
            <a:avLst>
              <a:gd name="adj1" fmla="val -73744"/>
              <a:gd name="adj2" fmla="val -14570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0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Černá šipka </a:t>
            </a:r>
            <a:r>
              <a:rPr lang="cs-CZ" sz="1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t</a:t>
            </a:r>
            <a:r>
              <a:rPr lang="cs-CZ" sz="1000" dirty="0" smtClean="0"/>
              <a:t>varování </a:t>
            </a:r>
            <a:r>
              <a:rPr lang="cs-CZ" sz="1000" dirty="0"/>
              <a:t>objektu. Také označuje, ale může měnit tvar objektu i jeho jednotlivých částí.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4000504"/>
            <a:ext cx="5562600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142984"/>
            <a:ext cx="4116499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 Box 11"/>
          <p:cNvSpPr txBox="1">
            <a:spLocks noChangeArrowheads="1"/>
          </p:cNvSpPr>
          <p:nvPr/>
        </p:nvSpPr>
        <p:spPr bwMode="auto">
          <a:xfrm>
            <a:off x="0" y="0"/>
            <a:ext cx="635795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ROLETOVÉ NABÍDKY</a:t>
            </a:r>
            <a:endParaRPr lang="cs-CZ" sz="1600" dirty="0"/>
          </a:p>
        </p:txBody>
      </p:sp>
      <p:sp>
        <p:nvSpPr>
          <p:cNvPr id="6" name="Text Box 11"/>
          <p:cNvSpPr txBox="1">
            <a:spLocks noChangeArrowheads="1"/>
          </p:cNvSpPr>
          <p:nvPr/>
        </p:nvSpPr>
        <p:spPr bwMode="auto">
          <a:xfrm>
            <a:off x="4143372" y="3214686"/>
            <a:ext cx="442915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Panely nástrojů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1643042" y="357166"/>
            <a:ext cx="442915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Panely nástrojů</a:t>
            </a:r>
            <a:endParaRPr lang="cs-CZ" sz="1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143116"/>
            <a:ext cx="96202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500034" y="1643050"/>
            <a:ext cx="29931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Zobrazit | Panely nástrojů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8596" y="3714752"/>
            <a:ext cx="25827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Základní panel nástrojů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4429132"/>
            <a:ext cx="2257425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4214810" y="1571612"/>
            <a:ext cx="29289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Standardní panel nástrojů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2000240"/>
            <a:ext cx="255270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4143372" y="2428868"/>
            <a:ext cx="2492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Panel nástrojů Měřítko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2066" y="2857496"/>
            <a:ext cx="1895475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Obdélník 10"/>
          <p:cNvSpPr/>
          <p:nvPr/>
        </p:nvSpPr>
        <p:spPr>
          <a:xfrm>
            <a:off x="3857620" y="3429000"/>
            <a:ext cx="2492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Panel nástrojů Hladiny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2066" y="3929066"/>
            <a:ext cx="2257425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Obdélník 12"/>
          <p:cNvSpPr/>
          <p:nvPr/>
        </p:nvSpPr>
        <p:spPr>
          <a:xfrm>
            <a:off x="3929058" y="4572008"/>
            <a:ext cx="21426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Panel nástrojů Text</a:t>
            </a:r>
            <a:endParaRPr lang="cs-CZ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9124" y="5000636"/>
            <a:ext cx="40957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Obdélník 14"/>
          <p:cNvSpPr/>
          <p:nvPr/>
        </p:nvSpPr>
        <p:spPr>
          <a:xfrm>
            <a:off x="3286116" y="5572140"/>
            <a:ext cx="24673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Panel nástrojů Galerie</a:t>
            </a:r>
            <a:endParaRPr lang="cs-CZ" dirty="0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7686" y="6000768"/>
            <a:ext cx="4162425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ZONER software, a. s.,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Callisto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5 uživatelská příručka.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Copyright © 1991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1999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Inso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Chicago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Dokumentace: © 1996–2004 ZONER software, a. s. Dostupný z </a:t>
            </a:r>
            <a:r>
              <a:rPr lang="cs-CZ" sz="2400" u="sng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400" u="sng" dirty="0" err="1" smtClean="0">
                <a:latin typeface="Arial" pitchFamily="34" charset="0"/>
                <a:cs typeface="Arial" pitchFamily="34" charset="0"/>
                <a:hlinkClick r:id="rId2"/>
              </a:rPr>
              <a:t>callisto.cz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spcBef>
                <a:spcPts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Libuše Kovářová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Počítačová grafika na základní škole,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1. vydání: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Computer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Media, s.r.o., 2004. ISBN: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80-86686-15-9</a:t>
            </a:r>
          </a:p>
          <a:p>
            <a:pPr>
              <a:spcBef>
                <a:spcPts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Obrázky vytvořeny v programu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Callisto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.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ts val="0"/>
              </a:spcBef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301</TotalTime>
  <Words>263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Prezentace aplikace PowerPoint</vt:lpstr>
      <vt:lpstr>Prezentace aplikace PowerPoint</vt:lpstr>
      <vt:lpstr>Pracovní plocha Zoner Callisto </vt:lpstr>
      <vt:lpstr>Prezentace aplikace PowerPoint</vt:lpstr>
      <vt:lpstr>Prezentace aplikace PowerPoint</vt:lpstr>
      <vt:lpstr>Zdroje</vt:lpstr>
    </vt:vector>
  </TitlesOfParts>
  <Company>VOŠ r.v. a SZeŠ Hořice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sarcovj</dc:creator>
  <cp:lastModifiedBy>jitka</cp:lastModifiedBy>
  <cp:revision>34</cp:revision>
  <dcterms:created xsi:type="dcterms:W3CDTF">2005-11-03T09:04:36Z</dcterms:created>
  <dcterms:modified xsi:type="dcterms:W3CDTF">2014-05-23T12:18:21Z</dcterms:modified>
</cp:coreProperties>
</file>