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56" r:id="rId3"/>
    <p:sldId id="267" r:id="rId4"/>
    <p:sldId id="264" r:id="rId5"/>
    <p:sldId id="265" r:id="rId6"/>
    <p:sldId id="266" r:id="rId7"/>
    <p:sldId id="268" r:id="rId8"/>
    <p:sldId id="269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932" autoAdjust="0"/>
  </p:normalViewPr>
  <p:slideViewPr>
    <p:cSldViewPr>
      <p:cViewPr varScale="1">
        <p:scale>
          <a:sx n="68" d="100"/>
          <a:sy n="68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6FE8A022-6F7A-40E9-B19B-0177172CCD4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C472742-22B4-4CA0-90CD-AC1F4ACB108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47AEB5-FB63-4016-B03A-11EBD6E7018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557C1A1-AFA8-4C57-837A-236B0CC0211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DC5F01-4586-43AC-A306-291173C1B7D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0641595-9901-47E2-B3AD-4BE7C5B37DB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EE053D0-D4FF-495E-B481-B02A2E62FD8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98C6026-1D41-4A96-85E3-E845F201F62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D26BA3B-4927-4D27-BEA1-8A828F67AC1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85E2C5D-F5FD-4349-B987-57D42E761B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C4AD9B1-E48B-428E-81E4-113BD10598D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ED49291-6940-4FF3-975C-55785B9A867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llist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214414" y="1714488"/>
          <a:ext cx="6697662" cy="4307316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 – tvary II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VY_32_INOVACE_09.01.04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Mgr. Jana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Naušová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Počítačová grafika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2. – 4.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ročník Přírodovědné lyceum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21. </a:t>
                      </a:r>
                      <a:r>
                        <a:rPr kumimoji="0" lang="cs-CZ" sz="1400" b="0" i="0" u="none" strike="noStrike" kern="1200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9. 2013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Materiál seznamuje žáky s tvorbou a úpravou základních tvarů v programu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Zoner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Callisto</a:t>
                      </a: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Times New Roman" pitchFamily="18" charset="0"/>
                        </a:rPr>
                        <a:t>Prezentace  slouží jako výkladová  s příklady na procvičení.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11"/>
          <p:cNvSpPr txBox="1">
            <a:spLocks noChangeArrowheads="1"/>
          </p:cNvSpPr>
          <p:nvPr/>
        </p:nvSpPr>
        <p:spPr bwMode="auto">
          <a:xfrm>
            <a:off x="0" y="285729"/>
            <a:ext cx="871543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Kružnice a elipsa</a:t>
            </a:r>
            <a:endParaRPr lang="cs-CZ" sz="4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t="1465" r="74219" b="64111"/>
          <a:stretch>
            <a:fillRect/>
          </a:stretch>
        </p:blipFill>
        <p:spPr bwMode="auto">
          <a:xfrm>
            <a:off x="428596" y="1357298"/>
            <a:ext cx="2407605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AutoShape 10"/>
          <p:cNvSpPr>
            <a:spLocks noChangeArrowheads="1"/>
          </p:cNvSpPr>
          <p:nvPr/>
        </p:nvSpPr>
        <p:spPr bwMode="auto">
          <a:xfrm>
            <a:off x="1571604" y="2000240"/>
            <a:ext cx="1143008" cy="358775"/>
          </a:xfrm>
          <a:prstGeom prst="wedgeRectCallout">
            <a:avLst>
              <a:gd name="adj1" fmla="val -115172"/>
              <a:gd name="adj2" fmla="val -13905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Ze středu</a:t>
            </a:r>
            <a:endParaRPr lang="cs-CZ" sz="1400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 cstate="print"/>
          <a:srcRect t="1465" r="75977" b="64111"/>
          <a:stretch>
            <a:fillRect/>
          </a:stretch>
        </p:blipFill>
        <p:spPr bwMode="auto">
          <a:xfrm>
            <a:off x="3214678" y="2500306"/>
            <a:ext cx="2357454" cy="2702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" name="AutoShape 10"/>
          <p:cNvSpPr>
            <a:spLocks noChangeArrowheads="1"/>
          </p:cNvSpPr>
          <p:nvPr/>
        </p:nvSpPr>
        <p:spPr bwMode="auto">
          <a:xfrm>
            <a:off x="4357686" y="1643050"/>
            <a:ext cx="1143008" cy="571504"/>
          </a:xfrm>
          <a:prstGeom prst="wedgeRectCallout">
            <a:avLst>
              <a:gd name="adj1" fmla="val -129717"/>
              <a:gd name="adj2" fmla="val 139181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Podle obdélníka</a:t>
            </a:r>
            <a:endParaRPr lang="cs-CZ" sz="1400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 cstate="print"/>
          <a:srcRect t="1465" r="74219" b="61914"/>
          <a:stretch>
            <a:fillRect/>
          </a:stretch>
        </p:blipFill>
        <p:spPr bwMode="auto">
          <a:xfrm>
            <a:off x="6072198" y="3357562"/>
            <a:ext cx="2325997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" name="AutoShape 10"/>
          <p:cNvSpPr>
            <a:spLocks noChangeArrowheads="1"/>
          </p:cNvSpPr>
          <p:nvPr/>
        </p:nvSpPr>
        <p:spPr bwMode="auto">
          <a:xfrm>
            <a:off x="7643834" y="2214554"/>
            <a:ext cx="928694" cy="500066"/>
          </a:xfrm>
          <a:prstGeom prst="wedgeRectCallout">
            <a:avLst>
              <a:gd name="adj1" fmla="val -9252"/>
              <a:gd name="adj2" fmla="val 216605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Výřez kružnice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Kružnice a elipsa - cvičení</a:t>
            </a:r>
            <a:endParaRPr lang="cs-CZ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214810" y="1928802"/>
            <a:ext cx="44291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Pomocí tvarů nakreslete „Sněhuláka“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 l="1758" t="3662" r="74805" b="90478"/>
          <a:stretch>
            <a:fillRect/>
          </a:stretch>
        </p:blipFill>
        <p:spPr bwMode="auto">
          <a:xfrm>
            <a:off x="4071934" y="4000504"/>
            <a:ext cx="2857520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4071934" y="4714884"/>
            <a:ext cx="38576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Pomůcka:</a:t>
            </a:r>
            <a:r>
              <a:rPr lang="cs-CZ" dirty="0" smtClean="0"/>
              <a:t> </a:t>
            </a:r>
          </a:p>
          <a:p>
            <a:r>
              <a:rPr lang="cs-CZ" dirty="0" smtClean="0"/>
              <a:t>pokud potřebujete dát jeden objekt za druhý, použijte alternativní panel nástrojů</a:t>
            </a:r>
            <a:endParaRPr lang="cs-CZ" dirty="0"/>
          </a:p>
        </p:txBody>
      </p:sp>
      <p:sp>
        <p:nvSpPr>
          <p:cNvPr id="9" name="AutoShape 10"/>
          <p:cNvSpPr>
            <a:spLocks noChangeArrowheads="1"/>
          </p:cNvSpPr>
          <p:nvPr/>
        </p:nvSpPr>
        <p:spPr bwMode="auto">
          <a:xfrm>
            <a:off x="6929454" y="3571876"/>
            <a:ext cx="1928826" cy="500066"/>
          </a:xfrm>
          <a:prstGeom prst="wedgeRectCallout">
            <a:avLst>
              <a:gd name="adj1" fmla="val -88594"/>
              <a:gd name="adj2" fmla="val 49818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cs-CZ" sz="1400" dirty="0" smtClean="0"/>
              <a:t>Ikony v alternativním panelu nástrojů</a:t>
            </a:r>
            <a:endParaRPr lang="cs-CZ" sz="14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/>
          <a:srcRect l="36914" t="21973" r="35547" b="15771"/>
          <a:stretch>
            <a:fillRect/>
          </a:stretch>
        </p:blipFill>
        <p:spPr bwMode="auto">
          <a:xfrm>
            <a:off x="785786" y="1214422"/>
            <a:ext cx="2607067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ovéPole 10"/>
          <p:cNvSpPr txBox="1"/>
          <p:nvPr/>
        </p:nvSpPr>
        <p:spPr>
          <a:xfrm>
            <a:off x="4429124" y="2500306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Přiložený obrázek je jen inspirativní – fantazii se meze nekladou </a:t>
            </a:r>
            <a:r>
              <a:rPr lang="cs-CZ" dirty="0" smtClean="0">
                <a:sym typeface="Wingdings"/>
              </a:rPr>
              <a:t>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Mnohoúhelníky a hvězdy</a:t>
            </a:r>
            <a:endParaRPr lang="cs-CZ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t="1465" r="50195" b="56787"/>
          <a:stretch>
            <a:fillRect/>
          </a:stretch>
        </p:blipFill>
        <p:spPr bwMode="auto">
          <a:xfrm>
            <a:off x="714348" y="1071546"/>
            <a:ext cx="607219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ovéPole 17"/>
          <p:cNvSpPr txBox="1"/>
          <p:nvPr/>
        </p:nvSpPr>
        <p:spPr>
          <a:xfrm>
            <a:off x="710717" y="5214950"/>
            <a:ext cx="32897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cs-CZ" sz="2400" dirty="0" smtClean="0"/>
              <a:t>Hvězdu nakreslíme táhnutím myši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57752" y="5072074"/>
            <a:ext cx="40683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nebo klikneme na papír - objeví se dialogové okno – nastavíme přesný rozměr 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 t="17773" r="77539" b="79297"/>
          <a:stretch>
            <a:fillRect/>
          </a:stretch>
        </p:blipFill>
        <p:spPr bwMode="auto">
          <a:xfrm>
            <a:off x="714348" y="2643182"/>
            <a:ext cx="2738414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1" name="AutoShape 10"/>
          <p:cNvSpPr>
            <a:spLocks noChangeArrowheads="1"/>
          </p:cNvSpPr>
          <p:nvPr/>
        </p:nvSpPr>
        <p:spPr bwMode="auto">
          <a:xfrm>
            <a:off x="4357686" y="2214554"/>
            <a:ext cx="3429024" cy="714380"/>
          </a:xfrm>
          <a:prstGeom prst="wedgeRectCallout">
            <a:avLst>
              <a:gd name="adj1" fmla="val -110128"/>
              <a:gd name="adj2" fmla="val 30056"/>
            </a:avLst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/>
            <a:r>
              <a:rPr lang="cs-CZ" sz="1400" dirty="0" smtClean="0"/>
              <a:t>	Nabídku tvarů rozbalíme dlouhým stisknutím levého tlačítka myši - vybereme hvězdu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142844" y="274638"/>
            <a:ext cx="8858312" cy="796908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Mnohoúhelníky a hvězdy - editace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00562" y="928670"/>
            <a:ext cx="45005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Počet cípů – můžeme nastavit  v alternativním panelu nástrojů (počet cípů od 3 do 99)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/>
          <a:srcRect t="3662" r="65429" b="47998"/>
          <a:stretch>
            <a:fillRect/>
          </a:stretch>
        </p:blipFill>
        <p:spPr bwMode="auto">
          <a:xfrm>
            <a:off x="214282" y="1000108"/>
            <a:ext cx="421481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3500430" y="5214950"/>
            <a:ext cx="5357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nebo už při malování hvězdy -  při stisknutí levého tlačítka myši </a:t>
            </a:r>
            <a:r>
              <a:rPr lang="cs-CZ" sz="2400" b="1" dirty="0" smtClean="0"/>
              <a:t>točíme kolečkem myši </a:t>
            </a:r>
            <a:endParaRPr lang="cs-CZ" sz="2400" b="1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 t="3662" r="70117" b="61182"/>
          <a:stretch>
            <a:fillRect/>
          </a:stretch>
        </p:blipFill>
        <p:spPr bwMode="auto">
          <a:xfrm>
            <a:off x="4786314" y="2143116"/>
            <a:ext cx="3187893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9" name="Přímá spojovací šipka 8"/>
          <p:cNvCxnSpPr/>
          <p:nvPr/>
        </p:nvCxnSpPr>
        <p:spPr>
          <a:xfrm rot="10800000">
            <a:off x="2000232" y="1142984"/>
            <a:ext cx="257176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Mnohoúhelníky a hvězdy - editace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 l="7031" t="11719" r="70703" b="65576"/>
          <a:stretch>
            <a:fillRect/>
          </a:stretch>
        </p:blipFill>
        <p:spPr bwMode="auto">
          <a:xfrm>
            <a:off x="428596" y="2214554"/>
            <a:ext cx="271464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/>
          <a:srcRect l="27539" t="3662" r="56641" b="93408"/>
          <a:stretch>
            <a:fillRect/>
          </a:stretch>
        </p:blipFill>
        <p:spPr bwMode="auto">
          <a:xfrm>
            <a:off x="714348" y="1714488"/>
            <a:ext cx="1928794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 l="6445" t="12451" r="73633" b="63379"/>
          <a:stretch>
            <a:fillRect/>
          </a:stretch>
        </p:blipFill>
        <p:spPr bwMode="auto">
          <a:xfrm>
            <a:off x="3428992" y="2428868"/>
            <a:ext cx="2428860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 l="27539" t="3662" r="56640" b="93408"/>
          <a:stretch>
            <a:fillRect/>
          </a:stretch>
        </p:blipFill>
        <p:spPr bwMode="auto">
          <a:xfrm>
            <a:off x="3643306" y="1714488"/>
            <a:ext cx="1928826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/>
          <a:srcRect l="7031" t="11719" r="73046" b="65381"/>
          <a:stretch>
            <a:fillRect/>
          </a:stretch>
        </p:blipFill>
        <p:spPr bwMode="auto">
          <a:xfrm>
            <a:off x="6286512" y="2428868"/>
            <a:ext cx="2428892" cy="209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/>
          <a:srcRect l="27539" t="3662" r="57226" b="93408"/>
          <a:stretch>
            <a:fillRect/>
          </a:stretch>
        </p:blipFill>
        <p:spPr bwMode="auto">
          <a:xfrm>
            <a:off x="6357950" y="1714488"/>
            <a:ext cx="1857388" cy="28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ovéPole 11"/>
          <p:cNvSpPr txBox="1"/>
          <p:nvPr/>
        </p:nvSpPr>
        <p:spPr>
          <a:xfrm>
            <a:off x="714348" y="4857760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Ostrost udává vzdálenost místa, kde se paprsky setkají, od středu hvězdy. Nastavuje se v procentech.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</p:spPr>
        <p:txBody>
          <a:bodyPr>
            <a:normAutofit fontScale="90000"/>
          </a:bodyPr>
          <a:lstStyle/>
          <a:p>
            <a:r>
              <a:rPr lang="cs-CZ" sz="4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Mnohoúhelníky a hvězdy - cvičení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72000" y="1500174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Nakreslete pomocí tvarů domeček, sluníčko a hvězdy. 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00496" y="3071810"/>
            <a:ext cx="49291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 jednotlivých objektů nastavte pokaždé jiný počet cípů a ostrost.</a:t>
            </a:r>
            <a:endParaRPr lang="cs-CZ" sz="2400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 l="9375" t="14648" r="50781" b="15771"/>
          <a:stretch>
            <a:fillRect/>
          </a:stretch>
        </p:blipFill>
        <p:spPr bwMode="auto">
          <a:xfrm>
            <a:off x="642910" y="1142984"/>
            <a:ext cx="337488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ovéPole 7"/>
          <p:cNvSpPr txBox="1"/>
          <p:nvPr/>
        </p:nvSpPr>
        <p:spPr>
          <a:xfrm>
            <a:off x="3929058" y="4572008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Přiložený obrázek je jen inspirativní – fantazii se meze nekladou </a:t>
            </a:r>
            <a:r>
              <a:rPr lang="cs-CZ" sz="2400" dirty="0" smtClean="0">
                <a:sym typeface="Wingdings"/>
              </a:rPr>
              <a:t></a:t>
            </a:r>
            <a:endParaRPr lang="cs-CZ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  <a:defRPr/>
            </a:pPr>
            <a:r>
              <a:rPr lang="cs-CZ" sz="2400" dirty="0" smtClean="0">
                <a:latin typeface="Arial" pitchFamily="34" charset="0"/>
                <a:cs typeface="Arial" pitchFamily="34" charset="0"/>
              </a:rPr>
              <a:t>ZONER software, a. s.,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Zoner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i="1" dirty="0" err="1" smtClean="0">
                <a:latin typeface="Arial" pitchFamily="34" charset="0"/>
                <a:cs typeface="Arial" pitchFamily="34" charset="0"/>
              </a:rPr>
              <a:t>Callisto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5 uživatelská příručka.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Copyright © 1991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1999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Inso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Chicago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cs-CZ" sz="24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Dokumentace: © 1996–2004 ZONER software, a. s. Dostupný z </a:t>
            </a:r>
            <a:r>
              <a:rPr lang="cs-CZ" sz="2400" u="sng" dirty="0" smtClean="0">
                <a:latin typeface="Arial" pitchFamily="34" charset="0"/>
                <a:cs typeface="Arial" pitchFamily="34" charset="0"/>
                <a:hlinkClick r:id="rId2"/>
              </a:rPr>
              <a:t>http://www.</a:t>
            </a:r>
            <a:r>
              <a:rPr lang="cs-CZ" sz="2400" u="sng" dirty="0" err="1" smtClean="0">
                <a:latin typeface="Arial" pitchFamily="34" charset="0"/>
                <a:cs typeface="Arial" pitchFamily="34" charset="0"/>
                <a:hlinkClick r:id="rId2"/>
              </a:rPr>
              <a:t>callisto.cz</a:t>
            </a:r>
            <a:r>
              <a:rPr lang="cs-CZ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500</TotalTime>
  <Words>285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Snímek 1</vt:lpstr>
      <vt:lpstr>Snímek 2</vt:lpstr>
      <vt:lpstr>Kružnice a elipsa - cvičení</vt:lpstr>
      <vt:lpstr>Mnohoúhelníky a hvězdy</vt:lpstr>
      <vt:lpstr>Mnohoúhelníky a hvězdy - editace</vt:lpstr>
      <vt:lpstr>Mnohoúhelníky a hvězdy - editace</vt:lpstr>
      <vt:lpstr>Mnohoúhelníky a hvězdy - cvičení</vt:lpstr>
      <vt:lpstr>Zdroj</vt:lpstr>
    </vt:vector>
  </TitlesOfParts>
  <Company>VOŠ r.v. a SZeŠ Hořice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sarcovj</dc:creator>
  <cp:lastModifiedBy>nausovj</cp:lastModifiedBy>
  <cp:revision>55</cp:revision>
  <dcterms:created xsi:type="dcterms:W3CDTF">2005-11-03T09:04:36Z</dcterms:created>
  <dcterms:modified xsi:type="dcterms:W3CDTF">2014-03-26T07:57:53Z</dcterms:modified>
</cp:coreProperties>
</file>