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56" r:id="rId3"/>
    <p:sldId id="273" r:id="rId4"/>
    <p:sldId id="267" r:id="rId5"/>
    <p:sldId id="270" r:id="rId6"/>
    <p:sldId id="271" r:id="rId7"/>
    <p:sldId id="272" r:id="rId8"/>
    <p:sldId id="26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CC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932" autoAdjust="0"/>
  </p:normalViewPr>
  <p:slideViewPr>
    <p:cSldViewPr>
      <p:cViewPr varScale="1">
        <p:scale>
          <a:sx n="68" d="100"/>
          <a:sy n="68" d="100"/>
        </p:scale>
        <p:origin x="-57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FE8A022-6F7A-40E9-B19B-0177172CCD4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C472742-22B4-4CA0-90CD-AC1F4ACB108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847AEB5-FB63-4016-B03A-11EBD6E7018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557C1A1-AFA8-4C57-837A-236B0CC0211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8DC5F01-4586-43AC-A306-291173C1B7D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0641595-9901-47E2-B3AD-4BE7C5B37D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EE053D0-D4FF-495E-B481-B02A2E62FD8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98C6026-1D41-4A96-85E3-E845F201F62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CD26BA3B-4927-4D27-BEA1-8A828F67AC1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85E2C5D-F5FD-4349-B987-57D42E761B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C4AD9B1-E48B-428E-81E4-113BD10598D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EED49291-6940-4FF3-975C-55785B9A867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allisto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14414" y="1714488"/>
          <a:ext cx="6697662" cy="4307316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Počítačová grafika – tvarování 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objektů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VY_32_INOVACE_09.01.05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Mgr. Jana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Naušová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Počítačová grafika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2. – 4. </a:t>
                      </a: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ročník Přírodovědné lyceum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22. </a:t>
                      </a: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9. 2013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Materiál seznamuje žáky s možnostmi tvarování objektů  v programu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Zoner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Callisto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  slouží jako výkladová  s příkladem na procvičení.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6" name="Text Box 11"/>
          <p:cNvSpPr txBox="1">
            <a:spLocks noChangeArrowheads="1"/>
          </p:cNvSpPr>
          <p:nvPr/>
        </p:nvSpPr>
        <p:spPr bwMode="auto">
          <a:xfrm>
            <a:off x="0" y="285729"/>
            <a:ext cx="871543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Tvarování objektů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print"/>
          <a:srcRect t="1660" r="69336" b="60254"/>
          <a:stretch>
            <a:fillRect/>
          </a:stretch>
        </p:blipFill>
        <p:spPr bwMode="auto">
          <a:xfrm>
            <a:off x="3214678" y="1071546"/>
            <a:ext cx="2875805" cy="2857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/>
          <a:srcRect t="3857" r="65234" b="58057"/>
          <a:stretch>
            <a:fillRect/>
          </a:stretch>
        </p:blipFill>
        <p:spPr bwMode="auto">
          <a:xfrm>
            <a:off x="214282" y="1500174"/>
            <a:ext cx="2771400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" name="AutoShape 10"/>
          <p:cNvSpPr>
            <a:spLocks noChangeArrowheads="1"/>
          </p:cNvSpPr>
          <p:nvPr/>
        </p:nvSpPr>
        <p:spPr bwMode="auto">
          <a:xfrm>
            <a:off x="1857356" y="1071546"/>
            <a:ext cx="1143008" cy="500066"/>
          </a:xfrm>
          <a:prstGeom prst="wedgeRectCallout">
            <a:avLst>
              <a:gd name="adj1" fmla="val -174710"/>
              <a:gd name="adj2" fmla="val 163954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Tvarování objektů</a:t>
            </a:r>
            <a:endParaRPr lang="cs-CZ" sz="1400" dirty="0"/>
          </a:p>
        </p:txBody>
      </p:sp>
      <p:sp>
        <p:nvSpPr>
          <p:cNvPr id="22" name="AutoShape 10"/>
          <p:cNvSpPr>
            <a:spLocks noChangeArrowheads="1"/>
          </p:cNvSpPr>
          <p:nvPr/>
        </p:nvSpPr>
        <p:spPr bwMode="auto">
          <a:xfrm>
            <a:off x="285720" y="500042"/>
            <a:ext cx="1143008" cy="500066"/>
          </a:xfrm>
          <a:prstGeom prst="wedgeRectCallout">
            <a:avLst>
              <a:gd name="adj1" fmla="val -43658"/>
              <a:gd name="adj2" fmla="val 161562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Tvarování rámce</a:t>
            </a:r>
            <a:endParaRPr lang="cs-CZ" sz="1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14282" y="4000504"/>
            <a:ext cx="307183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Změna tvaru libovolného objektu se provádí prostřednictvím tvarovacího rámce (obdélník opsaný danému objektu).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000760" y="5786454"/>
            <a:ext cx="2857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otáčení</a:t>
            </a:r>
            <a:r>
              <a:rPr lang="cs-CZ" sz="2000" dirty="0" smtClean="0"/>
              <a:t> – uchopením hlavy šipky</a:t>
            </a:r>
            <a:endParaRPr lang="cs-CZ" sz="2000" dirty="0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 cstate="print"/>
          <a:srcRect t="1660" r="66406" b="58057"/>
          <a:stretch>
            <a:fillRect/>
          </a:stretch>
        </p:blipFill>
        <p:spPr bwMode="auto">
          <a:xfrm>
            <a:off x="6143636" y="2786058"/>
            <a:ext cx="2829781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7" name="TextovéPole 26"/>
          <p:cNvSpPr txBox="1"/>
          <p:nvPr/>
        </p:nvSpPr>
        <p:spPr>
          <a:xfrm>
            <a:off x="3143240" y="4214818"/>
            <a:ext cx="32912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posun</a:t>
            </a:r>
            <a:r>
              <a:rPr lang="cs-CZ" sz="2000" dirty="0" smtClean="0"/>
              <a:t> – za úchopový bod ve středu</a:t>
            </a:r>
            <a:endParaRPr lang="cs-CZ" sz="2000" dirty="0"/>
          </a:p>
        </p:txBody>
      </p:sp>
      <p:cxnSp>
        <p:nvCxnSpPr>
          <p:cNvPr id="16" name="Přímá spojovací šipka 15"/>
          <p:cNvCxnSpPr/>
          <p:nvPr/>
        </p:nvCxnSpPr>
        <p:spPr>
          <a:xfrm rot="5400000" flipH="1" flipV="1">
            <a:off x="4071934" y="3000372"/>
            <a:ext cx="1214446" cy="107157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5400000" flipH="1" flipV="1">
            <a:off x="7465239" y="5179231"/>
            <a:ext cx="1000132" cy="35719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1"/>
          <p:cNvSpPr txBox="1">
            <a:spLocks noChangeArrowheads="1"/>
          </p:cNvSpPr>
          <p:nvPr/>
        </p:nvSpPr>
        <p:spPr bwMode="auto">
          <a:xfrm>
            <a:off x="0" y="285729"/>
            <a:ext cx="871543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Tvarování objektů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Picture 9"/>
          <p:cNvPicPr>
            <a:picLocks noChangeAspect="1" noChangeArrowheads="1"/>
          </p:cNvPicPr>
          <p:nvPr/>
        </p:nvPicPr>
        <p:blipFill>
          <a:blip r:embed="rId2" cstate="print"/>
          <a:srcRect t="1465" r="67188" b="58984"/>
          <a:stretch>
            <a:fillRect/>
          </a:stretch>
        </p:blipFill>
        <p:spPr bwMode="auto">
          <a:xfrm>
            <a:off x="285720" y="1285860"/>
            <a:ext cx="4288894" cy="413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571472" y="5572140"/>
            <a:ext cx="4499235" cy="7336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protahování </a:t>
            </a:r>
            <a:r>
              <a:rPr lang="cs-CZ" sz="2000" dirty="0" smtClean="0"/>
              <a:t>– tažením za rohový úchopový bod</a:t>
            </a:r>
            <a:endParaRPr lang="cs-CZ" sz="2000" dirty="0"/>
          </a:p>
        </p:txBody>
      </p:sp>
      <p:pic>
        <p:nvPicPr>
          <p:cNvPr id="11" name="Picture 10"/>
          <p:cNvPicPr>
            <a:picLocks noChangeAspect="1" noChangeArrowheads="1"/>
          </p:cNvPicPr>
          <p:nvPr/>
        </p:nvPicPr>
        <p:blipFill>
          <a:blip r:embed="rId3" cstate="print"/>
          <a:srcRect t="3857" r="66406" b="57324"/>
          <a:stretch>
            <a:fillRect/>
          </a:stretch>
        </p:blipFill>
        <p:spPr bwMode="auto">
          <a:xfrm>
            <a:off x="4786314" y="1285860"/>
            <a:ext cx="4210680" cy="3892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4857752" y="5500702"/>
            <a:ext cx="4499235" cy="7336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zešikmení </a:t>
            </a:r>
            <a:r>
              <a:rPr lang="cs-CZ" sz="2000" dirty="0" smtClean="0"/>
              <a:t>– tažením za středový úchopový bod</a:t>
            </a:r>
            <a:endParaRPr lang="cs-CZ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pPr algn="ctr">
              <a:spcBef>
                <a:spcPct val="50000"/>
              </a:spcBef>
            </a:pPr>
            <a:r>
              <a:rPr lang="cs-CZ" sz="4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Symetrické tvarování hvězd</a:t>
            </a:r>
            <a:endParaRPr lang="cs-CZ" sz="40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t="1465" r="73047" b="59717"/>
          <a:stretch>
            <a:fillRect/>
          </a:stretch>
        </p:blipFill>
        <p:spPr bwMode="auto">
          <a:xfrm>
            <a:off x="357158" y="1500174"/>
            <a:ext cx="3286116" cy="3786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AutoShape 10"/>
          <p:cNvSpPr>
            <a:spLocks noChangeArrowheads="1"/>
          </p:cNvSpPr>
          <p:nvPr/>
        </p:nvSpPr>
        <p:spPr bwMode="auto">
          <a:xfrm>
            <a:off x="928662" y="1000108"/>
            <a:ext cx="1500198" cy="358775"/>
          </a:xfrm>
          <a:prstGeom prst="wedgeRectCallout">
            <a:avLst>
              <a:gd name="adj1" fmla="val -52316"/>
              <a:gd name="adj2" fmla="val 171417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Tvarování cípů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5720" y="5286388"/>
            <a:ext cx="3857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 zapnutí tvarování cípů se zobrazí na hvězdě 3 uzlové body</a:t>
            </a:r>
            <a:endParaRPr lang="cs-CZ" sz="24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 t="1465" r="73047" b="61914"/>
          <a:stretch>
            <a:fillRect/>
          </a:stretch>
        </p:blipFill>
        <p:spPr bwMode="auto">
          <a:xfrm>
            <a:off x="4500562" y="1500174"/>
            <a:ext cx="3286116" cy="357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TextovéPole 12"/>
          <p:cNvSpPr txBox="1"/>
          <p:nvPr/>
        </p:nvSpPr>
        <p:spPr>
          <a:xfrm>
            <a:off x="4643438" y="5286388"/>
            <a:ext cx="40089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 kliknutí myši na uzlový bod se zobrazí na hvězdě směrníky (malé čtverečky)</a:t>
            </a:r>
            <a:endParaRPr lang="cs-CZ" sz="2400" dirty="0"/>
          </a:p>
        </p:txBody>
      </p:sp>
      <p:sp>
        <p:nvSpPr>
          <p:cNvPr id="16" name="AutoShape 10"/>
          <p:cNvSpPr>
            <a:spLocks noChangeArrowheads="1"/>
          </p:cNvSpPr>
          <p:nvPr/>
        </p:nvSpPr>
        <p:spPr bwMode="auto">
          <a:xfrm>
            <a:off x="5929322" y="928670"/>
            <a:ext cx="2357454" cy="428628"/>
          </a:xfrm>
          <a:prstGeom prst="wedgeRectCallout">
            <a:avLst>
              <a:gd name="adj1" fmla="val -45543"/>
              <a:gd name="adj2" fmla="val 150823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Nástroje pro tvarování složené křivky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pPr algn="ctr">
              <a:spcBef>
                <a:spcPct val="50000"/>
              </a:spcBef>
            </a:pPr>
            <a:r>
              <a:rPr lang="cs-CZ" sz="4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Symetrické tvarování hvězd</a:t>
            </a:r>
            <a:endParaRPr lang="cs-CZ" sz="40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t="3662" r="72461" b="60449"/>
          <a:stretch>
            <a:fillRect/>
          </a:stretch>
        </p:blipFill>
        <p:spPr bwMode="auto">
          <a:xfrm>
            <a:off x="428596" y="1357298"/>
            <a:ext cx="3357554" cy="3500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 t="3662" r="70508" b="61719"/>
          <a:stretch>
            <a:fillRect/>
          </a:stretch>
        </p:blipFill>
        <p:spPr bwMode="auto">
          <a:xfrm>
            <a:off x="4643438" y="1428736"/>
            <a:ext cx="3595670" cy="33766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285720" y="5000636"/>
            <a:ext cx="45720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Myší uchopíme vnitřní vzorový uzel a přesuneme ke středu hvězdy a mírně stranou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29158" y="5000636"/>
            <a:ext cx="37862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Přetvarují se i ostatní cípy hvězdy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457200" y="274638"/>
            <a:ext cx="8229600" cy="86834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Symetrické tvarování hvězd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 t="3497" r="71290" b="59717"/>
          <a:stretch>
            <a:fillRect/>
          </a:stretch>
        </p:blipFill>
        <p:spPr bwMode="auto">
          <a:xfrm>
            <a:off x="142844" y="1500174"/>
            <a:ext cx="2786077" cy="29289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 t="3662" r="70899" b="59717"/>
          <a:stretch>
            <a:fillRect/>
          </a:stretch>
        </p:blipFill>
        <p:spPr bwMode="auto">
          <a:xfrm>
            <a:off x="3143240" y="1571612"/>
            <a:ext cx="2554584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 t="3662" r="71289" b="58252"/>
          <a:stretch>
            <a:fillRect/>
          </a:stretch>
        </p:blipFill>
        <p:spPr bwMode="auto">
          <a:xfrm>
            <a:off x="6072198" y="1571612"/>
            <a:ext cx="2490714" cy="264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214282" y="4786322"/>
            <a:ext cx="25003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Myší vyberte vnější vzorový uzel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57488" y="4429132"/>
            <a:ext cx="307183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 alternativním panelu nástrojů zvolte symetrický přechod – vznikne </a:t>
            </a:r>
            <a:r>
              <a:rPr lang="cs-CZ" sz="2000" b="1" dirty="0" smtClean="0"/>
              <a:t>kytička</a:t>
            </a:r>
            <a:endParaRPr lang="cs-CZ" sz="2000" b="1" dirty="0"/>
          </a:p>
        </p:txBody>
      </p:sp>
      <p:sp>
        <p:nvSpPr>
          <p:cNvPr id="10" name="AutoShape 10"/>
          <p:cNvSpPr>
            <a:spLocks noChangeArrowheads="1"/>
          </p:cNvSpPr>
          <p:nvPr/>
        </p:nvSpPr>
        <p:spPr bwMode="auto">
          <a:xfrm>
            <a:off x="4357686" y="857232"/>
            <a:ext cx="1500198" cy="500066"/>
          </a:xfrm>
          <a:prstGeom prst="wedgeRectCallout">
            <a:avLst>
              <a:gd name="adj1" fmla="val -46774"/>
              <a:gd name="adj2" fmla="val 101795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Symetrický přechod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29322" y="4357694"/>
            <a:ext cx="307183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Myší vyberte jeden vzorový úsek a v alternativním panelu zvolte změnit na úsečku – změní se všechny úseky ve hvězdě</a:t>
            </a:r>
            <a:endParaRPr lang="cs-CZ" sz="2000" dirty="0"/>
          </a:p>
        </p:txBody>
      </p:sp>
      <p:sp>
        <p:nvSpPr>
          <p:cNvPr id="12" name="AutoShape 10"/>
          <p:cNvSpPr>
            <a:spLocks noChangeArrowheads="1"/>
          </p:cNvSpPr>
          <p:nvPr/>
        </p:nvSpPr>
        <p:spPr bwMode="auto">
          <a:xfrm>
            <a:off x="7072330" y="857232"/>
            <a:ext cx="1500198" cy="500066"/>
          </a:xfrm>
          <a:prstGeom prst="wedgeRectCallout">
            <a:avLst>
              <a:gd name="adj1" fmla="val -54778"/>
              <a:gd name="adj2" fmla="val 99498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změnit na úsečku</a:t>
            </a:r>
            <a:endParaRPr lang="cs-CZ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457200" y="274638"/>
            <a:ext cx="8229600" cy="582594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Symetrické tvarování hvězd - cvičení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/>
          <a:srcRect l="7812" t="14844" r="74024" b="62451"/>
          <a:stretch>
            <a:fillRect/>
          </a:stretch>
        </p:blipFill>
        <p:spPr bwMode="auto">
          <a:xfrm>
            <a:off x="428596" y="857232"/>
            <a:ext cx="2214578" cy="2214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 cstate="print"/>
          <a:srcRect l="8398" t="14844" r="76367" b="64649"/>
          <a:stretch>
            <a:fillRect/>
          </a:stretch>
        </p:blipFill>
        <p:spPr bwMode="auto">
          <a:xfrm>
            <a:off x="0" y="3071810"/>
            <a:ext cx="1857388" cy="200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4" cstate="print"/>
          <a:srcRect l="7226" t="14844" r="71094" b="63184"/>
          <a:stretch>
            <a:fillRect/>
          </a:stretch>
        </p:blipFill>
        <p:spPr bwMode="auto">
          <a:xfrm>
            <a:off x="2000232" y="2786058"/>
            <a:ext cx="2026481" cy="164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5" cstate="print"/>
          <a:srcRect l="7812" t="16309" r="75781" b="66113"/>
          <a:stretch>
            <a:fillRect/>
          </a:stretch>
        </p:blipFill>
        <p:spPr bwMode="auto">
          <a:xfrm>
            <a:off x="1571604" y="4500570"/>
            <a:ext cx="2000264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3500430" y="1214422"/>
            <a:ext cx="482696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smtClean="0"/>
              <a:t>Nakreslete hvězdu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Libovolně tvarujte cípy hvězdy 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29058" y="3071810"/>
            <a:ext cx="488948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/>
            <a:r>
              <a:rPr lang="cs-CZ" sz="2400" b="1" dirty="0" smtClean="0"/>
              <a:t>Hvězdu vybarvěte</a:t>
            </a:r>
          </a:p>
          <a:p>
            <a:pPr marL="342900" indent="-342900"/>
            <a:r>
              <a:rPr lang="cs-CZ" sz="2400" dirty="0" smtClean="0"/>
              <a:t>Levé tlačítko myši – obrysové čáry</a:t>
            </a:r>
          </a:p>
          <a:p>
            <a:pPr marL="342900" indent="-342900"/>
            <a:r>
              <a:rPr lang="cs-CZ" sz="2400" dirty="0" smtClean="0"/>
              <a:t>Pravé tlačítko myši – výplň tvaru</a:t>
            </a:r>
          </a:p>
        </p:txBody>
      </p:sp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6" cstate="print"/>
          <a:srcRect t="90821" r="66601"/>
          <a:stretch>
            <a:fillRect/>
          </a:stretch>
        </p:blipFill>
        <p:spPr bwMode="auto">
          <a:xfrm>
            <a:off x="4143372" y="5143512"/>
            <a:ext cx="4071966" cy="895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AutoShape 10"/>
          <p:cNvSpPr>
            <a:spLocks noChangeArrowheads="1"/>
          </p:cNvSpPr>
          <p:nvPr/>
        </p:nvSpPr>
        <p:spPr bwMode="auto">
          <a:xfrm>
            <a:off x="7000892" y="4786322"/>
            <a:ext cx="1500198" cy="358775"/>
          </a:xfrm>
          <a:prstGeom prst="wedgeRectCallout">
            <a:avLst>
              <a:gd name="adj1" fmla="val -54778"/>
              <a:gd name="adj2" fmla="val 145674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Paleta barev</a:t>
            </a:r>
            <a:endParaRPr lang="cs-CZ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0"/>
              </a:spcBef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ZONER software, a. s.,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Zoner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Callisto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5 uživatelská příručka.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Copyright © 1991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1999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Inso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Chicago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Dokumentace: © 1996–2004 ZONER software, a. s. Dostupný z </a:t>
            </a:r>
            <a:r>
              <a:rPr lang="cs-CZ" sz="2400" u="sng" dirty="0" smtClean="0">
                <a:latin typeface="Arial" pitchFamily="34" charset="0"/>
                <a:cs typeface="Arial" pitchFamily="34" charset="0"/>
                <a:hlinkClick r:id="rId2"/>
              </a:rPr>
              <a:t>http://www.</a:t>
            </a:r>
            <a:r>
              <a:rPr lang="cs-CZ" sz="2400" u="sng" dirty="0" err="1" smtClean="0">
                <a:latin typeface="Arial" pitchFamily="34" charset="0"/>
                <a:cs typeface="Arial" pitchFamily="34" charset="0"/>
                <a:hlinkClick r:id="rId2"/>
              </a:rPr>
              <a:t>callisto.cz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8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716</TotalTime>
  <Words>293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Snímek 1</vt:lpstr>
      <vt:lpstr>Snímek 2</vt:lpstr>
      <vt:lpstr>Snímek 3</vt:lpstr>
      <vt:lpstr>Symetrické tvarování hvězd</vt:lpstr>
      <vt:lpstr>Symetrické tvarování hvězd</vt:lpstr>
      <vt:lpstr>Snímek 6</vt:lpstr>
      <vt:lpstr>Snímek 7</vt:lpstr>
      <vt:lpstr>Zdroj</vt:lpstr>
    </vt:vector>
  </TitlesOfParts>
  <Company>VOŠ r.v. a SZeŠ Hořice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sarcovj</dc:creator>
  <cp:lastModifiedBy>nausovj</cp:lastModifiedBy>
  <cp:revision>78</cp:revision>
  <dcterms:created xsi:type="dcterms:W3CDTF">2005-11-03T09:04:36Z</dcterms:created>
  <dcterms:modified xsi:type="dcterms:W3CDTF">2014-03-26T07:58:14Z</dcterms:modified>
</cp:coreProperties>
</file>