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71" r:id="rId4"/>
    <p:sldId id="272" r:id="rId5"/>
    <p:sldId id="270" r:id="rId6"/>
    <p:sldId id="273" r:id="rId7"/>
    <p:sldId id="274" r:id="rId8"/>
    <p:sldId id="26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32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6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křivky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VY_32_INOVACE_09.01.07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29. 9. 2013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se způsoby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vytváření </a:t>
                      </a:r>
                      <a:b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tvarování křivek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 příkladem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Křivky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465" r="84179" b="75098"/>
          <a:stretch>
            <a:fillRect/>
          </a:stretch>
        </p:blipFill>
        <p:spPr bwMode="auto">
          <a:xfrm>
            <a:off x="571472" y="1428736"/>
            <a:ext cx="192882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500034" y="3786190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Nabídku křivek rozbalíme dlouhým stisknutím  levého tlačítka myši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Vybereme křivku</a:t>
            </a:r>
          </a:p>
          <a:p>
            <a:pPr marL="342900" indent="-342900">
              <a:buAutoNum type="arabicPeriod"/>
            </a:pP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57554" y="1142984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Jednoduché úsečky</a:t>
            </a:r>
            <a:endParaRPr lang="cs-CZ" sz="20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t="15380" r="88281" b="81690"/>
          <a:stretch>
            <a:fillRect/>
          </a:stretch>
        </p:blipFill>
        <p:spPr bwMode="auto">
          <a:xfrm>
            <a:off x="5929322" y="1357298"/>
            <a:ext cx="142876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5" name="Přímá spojovací šipka 14"/>
          <p:cNvCxnSpPr/>
          <p:nvPr/>
        </p:nvCxnSpPr>
        <p:spPr>
          <a:xfrm rot="5400000">
            <a:off x="6757723" y="1100401"/>
            <a:ext cx="4879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t="3857" r="78125" b="71241"/>
          <a:stretch>
            <a:fillRect/>
          </a:stretch>
        </p:blipFill>
        <p:spPr bwMode="auto">
          <a:xfrm>
            <a:off x="3714744" y="1643050"/>
            <a:ext cx="249491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6715140" y="2214554"/>
            <a:ext cx="1500198" cy="566374"/>
          </a:xfrm>
          <a:prstGeom prst="wedgeRectCallout">
            <a:avLst>
              <a:gd name="adj1" fmla="val -98313"/>
              <a:gd name="adj2" fmla="val 91423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Krajní bod úsečky</a:t>
            </a:r>
            <a:endParaRPr lang="cs-CZ" sz="1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00430" y="3786190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Jednoduché křivky</a:t>
            </a:r>
            <a:endParaRPr lang="cs-CZ" sz="2000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t="15380" r="88281" b="81690"/>
          <a:stretch>
            <a:fillRect/>
          </a:stretch>
        </p:blipFill>
        <p:spPr bwMode="auto">
          <a:xfrm>
            <a:off x="6429388" y="3929066"/>
            <a:ext cx="142876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2" name="Přímá spojovací šipka 21"/>
          <p:cNvCxnSpPr/>
          <p:nvPr/>
        </p:nvCxnSpPr>
        <p:spPr>
          <a:xfrm rot="5400000">
            <a:off x="7043475" y="3743607"/>
            <a:ext cx="4879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t="1465" r="74805" b="69971"/>
          <a:stretch>
            <a:fillRect/>
          </a:stretch>
        </p:blipFill>
        <p:spPr bwMode="auto">
          <a:xfrm>
            <a:off x="4000496" y="4286256"/>
            <a:ext cx="2441689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6643702" y="5500701"/>
            <a:ext cx="1428760" cy="520587"/>
          </a:xfrm>
          <a:prstGeom prst="wedgeRectCallout">
            <a:avLst>
              <a:gd name="adj1" fmla="val -88009"/>
              <a:gd name="adj2" fmla="val -3971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Směrnice určují tvar křivky</a:t>
            </a:r>
            <a:endParaRPr lang="cs-CZ" sz="1400" dirty="0"/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6948264" y="4509121"/>
            <a:ext cx="1428760" cy="576064"/>
          </a:xfrm>
          <a:prstGeom prst="wedgeRectCallout">
            <a:avLst>
              <a:gd name="adj1" fmla="val -109452"/>
              <a:gd name="adj2" fmla="val 99144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Řídící bod směrnice 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Složené úsečky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t="15380" r="88281" b="81690"/>
          <a:stretch>
            <a:fillRect/>
          </a:stretch>
        </p:blipFill>
        <p:spPr bwMode="auto">
          <a:xfrm>
            <a:off x="2857488" y="1500174"/>
            <a:ext cx="142876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714348" y="1428736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Složené úsečky</a:t>
            </a:r>
            <a:endParaRPr lang="cs-CZ" sz="2000" dirty="0"/>
          </a:p>
        </p:txBody>
      </p:sp>
      <p:cxnSp>
        <p:nvCxnSpPr>
          <p:cNvPr id="14" name="Přímá spojovací šipka 13"/>
          <p:cNvCxnSpPr/>
          <p:nvPr/>
        </p:nvCxnSpPr>
        <p:spPr>
          <a:xfrm rot="5400000">
            <a:off x="3257261" y="1243277"/>
            <a:ext cx="4879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t="1465" r="77149" b="66309"/>
          <a:stretch>
            <a:fillRect/>
          </a:stretch>
        </p:blipFill>
        <p:spPr bwMode="auto">
          <a:xfrm>
            <a:off x="357158" y="1857364"/>
            <a:ext cx="278605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3643306" y="2857496"/>
            <a:ext cx="1000132" cy="285752"/>
          </a:xfrm>
          <a:prstGeom prst="wedgeRectCallout">
            <a:avLst>
              <a:gd name="adj1" fmla="val -268875"/>
              <a:gd name="adj2" fmla="val -26172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err="1" smtClean="0"/>
              <a:t>douzavřít</a:t>
            </a:r>
            <a:endParaRPr lang="cs-CZ" sz="14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l="7617" t="15576" r="75781" b="66846"/>
          <a:stretch>
            <a:fillRect/>
          </a:stretch>
        </p:blipFill>
        <p:spPr bwMode="auto">
          <a:xfrm>
            <a:off x="6012160" y="1484784"/>
            <a:ext cx="202403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0" name="Přímá spojovací šipka 19"/>
          <p:cNvCxnSpPr/>
          <p:nvPr/>
        </p:nvCxnSpPr>
        <p:spPr>
          <a:xfrm flipV="1">
            <a:off x="4286248" y="2348880"/>
            <a:ext cx="1581896" cy="4371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 l="7226" t="14844" r="76953" b="66846"/>
          <a:stretch>
            <a:fillRect/>
          </a:stretch>
        </p:blipFill>
        <p:spPr bwMode="auto">
          <a:xfrm>
            <a:off x="6929454" y="4286256"/>
            <a:ext cx="192882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ovéPole 21"/>
          <p:cNvSpPr txBox="1"/>
          <p:nvPr/>
        </p:nvSpPr>
        <p:spPr>
          <a:xfrm>
            <a:off x="3571868" y="3714752"/>
            <a:ext cx="47195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2400" dirty="0" err="1" smtClean="0"/>
              <a:t>Douzavřený</a:t>
            </a:r>
            <a:r>
              <a:rPr lang="cs-CZ" sz="2400" dirty="0" smtClean="0"/>
              <a:t> tvar se dá vybarvit</a:t>
            </a:r>
          </a:p>
          <a:p>
            <a:pPr marL="342900" indent="-342900"/>
            <a:r>
              <a:rPr lang="cs-CZ" sz="2400" dirty="0" smtClean="0"/>
              <a:t>Pravé tlačítko myši – výplň tvaru</a:t>
            </a:r>
          </a:p>
        </p:txBody>
      </p:sp>
      <p:pic>
        <p:nvPicPr>
          <p:cNvPr id="23" name="Picture 8"/>
          <p:cNvPicPr>
            <a:picLocks noChangeAspect="1" noChangeArrowheads="1"/>
          </p:cNvPicPr>
          <p:nvPr/>
        </p:nvPicPr>
        <p:blipFill>
          <a:blip r:embed="rId6" cstate="print"/>
          <a:srcRect t="90821" r="66601"/>
          <a:stretch>
            <a:fillRect/>
          </a:stretch>
        </p:blipFill>
        <p:spPr bwMode="auto">
          <a:xfrm>
            <a:off x="1785918" y="5286388"/>
            <a:ext cx="4071966" cy="8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5286380" y="4857760"/>
            <a:ext cx="1500198" cy="358775"/>
          </a:xfrm>
          <a:prstGeom prst="wedgeRectCallout">
            <a:avLst>
              <a:gd name="adj1" fmla="val -54778"/>
              <a:gd name="adj2" fmla="val 145674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Paleta barev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Složené úsečky - cvičení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465" r="68359" b="56055"/>
          <a:stretch>
            <a:fillRect/>
          </a:stretch>
        </p:blipFill>
        <p:spPr bwMode="auto">
          <a:xfrm>
            <a:off x="357158" y="1500174"/>
            <a:ext cx="385762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643438" y="1214422"/>
            <a:ext cx="38576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V nabídce Zobrazit vyberte položku síť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Složenými úsečkami vytvořte 7 částí skládačky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Každý tvar vybarvěte 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Otáčením jednotlivých částí vytvořte postavu</a:t>
            </a:r>
          </a:p>
          <a:p>
            <a:pPr marL="342900" indent="-342900">
              <a:buAutoNum type="arabicPeriod"/>
            </a:pPr>
            <a:endParaRPr lang="cs-CZ" sz="2000" dirty="0"/>
          </a:p>
        </p:txBody>
      </p:sp>
      <p:cxnSp>
        <p:nvCxnSpPr>
          <p:cNvPr id="7" name="Přímá spojovací šipka 6"/>
          <p:cNvCxnSpPr/>
          <p:nvPr/>
        </p:nvCxnSpPr>
        <p:spPr>
          <a:xfrm rot="10800000" flipV="1">
            <a:off x="1857356" y="1428736"/>
            <a:ext cx="2786082" cy="214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7617" t="15381" r="68359" b="56055"/>
          <a:stretch>
            <a:fillRect/>
          </a:stretch>
        </p:blipFill>
        <p:spPr bwMode="auto">
          <a:xfrm>
            <a:off x="4357686" y="3357562"/>
            <a:ext cx="225304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3714752"/>
            <a:ext cx="86719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3714752"/>
            <a:ext cx="855567" cy="211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3643306" y="6072206"/>
            <a:ext cx="5039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TANGRAM – skládačkový hlavolam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285720" y="285729"/>
            <a:ext cx="814393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Jednoduché křivky - cvičení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7812" t="16308" r="72852" b="41211"/>
          <a:stretch>
            <a:fillRect/>
          </a:stretch>
        </p:blipFill>
        <p:spPr bwMode="auto">
          <a:xfrm>
            <a:off x="928662" y="1428736"/>
            <a:ext cx="235745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3643306" y="1785926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Vytvořte křivky podle vzoru </a:t>
            </a:r>
          </a:p>
          <a:p>
            <a:pPr marL="342900" indent="-342900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4744" y="3214686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b="1" dirty="0" smtClean="0"/>
              <a:t>Pomůcka</a:t>
            </a:r>
            <a:r>
              <a:rPr lang="cs-CZ" dirty="0" smtClean="0"/>
              <a:t> – počáteční bod křivky sestrojíte stisknutím levého tlačítka myši a tažením vyznačíme koncový bod směrnice pak teprve myš pustíme, stejným způsobem vytvoříme koncový bod křivky</a:t>
            </a:r>
          </a:p>
          <a:p>
            <a:pPr marL="342900" indent="-34290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t="1465" r="68945" b="61914"/>
          <a:stretch>
            <a:fillRect/>
          </a:stretch>
        </p:blipFill>
        <p:spPr bwMode="auto">
          <a:xfrm>
            <a:off x="428596" y="1928802"/>
            <a:ext cx="378618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Složené křivky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t="15380" r="88281" b="81690"/>
          <a:stretch>
            <a:fillRect/>
          </a:stretch>
        </p:blipFill>
        <p:spPr bwMode="auto">
          <a:xfrm>
            <a:off x="2714612" y="1500174"/>
            <a:ext cx="142876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071538" y="85723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Složené křivky</a:t>
            </a:r>
            <a:endParaRPr lang="cs-CZ" sz="2400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>
            <a:off x="2900071" y="1243277"/>
            <a:ext cx="4879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3929058" y="3857628"/>
            <a:ext cx="1428760" cy="285752"/>
          </a:xfrm>
          <a:prstGeom prst="wedgeRectCallout">
            <a:avLst>
              <a:gd name="adj1" fmla="val -99563"/>
              <a:gd name="adj2" fmla="val 6905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Uzel</a:t>
            </a:r>
            <a:endParaRPr lang="cs-CZ" sz="1400" dirty="0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3419872" y="3140968"/>
            <a:ext cx="1428760" cy="504056"/>
          </a:xfrm>
          <a:prstGeom prst="wedgeRectCallout">
            <a:avLst>
              <a:gd name="adj1" fmla="val -102077"/>
              <a:gd name="adj2" fmla="val 13202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Směrnice určují tvar křivky</a:t>
            </a:r>
            <a:endParaRPr lang="cs-CZ" sz="1400" dirty="0"/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857496"/>
            <a:ext cx="735013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ovéPole 16"/>
          <p:cNvSpPr txBox="1"/>
          <p:nvPr/>
        </p:nvSpPr>
        <p:spPr>
          <a:xfrm>
            <a:off x="5286380" y="157161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Křivka od ruky</a:t>
            </a:r>
            <a:endParaRPr lang="cs-CZ" sz="2400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 t="15380" r="88281" b="81690"/>
          <a:stretch>
            <a:fillRect/>
          </a:stretch>
        </p:blipFill>
        <p:spPr bwMode="auto">
          <a:xfrm>
            <a:off x="7072330" y="2214554"/>
            <a:ext cx="142876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Přímá spojovací šipka 20"/>
          <p:cNvCxnSpPr/>
          <p:nvPr/>
        </p:nvCxnSpPr>
        <p:spPr>
          <a:xfrm rot="5400000">
            <a:off x="8115045" y="1886219"/>
            <a:ext cx="48792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5" cstate="print"/>
          <a:srcRect l="8398" t="16309" r="79297" b="60986"/>
          <a:stretch>
            <a:fillRect/>
          </a:stretch>
        </p:blipFill>
        <p:spPr bwMode="auto">
          <a:xfrm>
            <a:off x="7358082" y="3143248"/>
            <a:ext cx="150019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Složené křivky - cvičení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714620"/>
            <a:ext cx="1071570" cy="1155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 l="8984" t="14844" r="74610" b="62451"/>
          <a:stretch>
            <a:fillRect/>
          </a:stretch>
        </p:blipFill>
        <p:spPr bwMode="auto">
          <a:xfrm>
            <a:off x="2071670" y="4429132"/>
            <a:ext cx="161313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 cstate="print"/>
          <a:srcRect l="8984" t="16308" r="74024" b="63184"/>
          <a:stretch>
            <a:fillRect/>
          </a:stretch>
        </p:blipFill>
        <p:spPr bwMode="auto">
          <a:xfrm>
            <a:off x="5143504" y="1643050"/>
            <a:ext cx="1775745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5" cstate="print"/>
          <a:srcRect l="8398" t="17773" r="75195" b="57324"/>
          <a:stretch>
            <a:fillRect/>
          </a:stretch>
        </p:blipFill>
        <p:spPr bwMode="auto">
          <a:xfrm>
            <a:off x="4857752" y="4071942"/>
            <a:ext cx="1411951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6" cstate="print"/>
          <a:srcRect l="8984" t="18506" r="74610" b="53662"/>
          <a:stretch>
            <a:fillRect/>
          </a:stretch>
        </p:blipFill>
        <p:spPr bwMode="auto">
          <a:xfrm>
            <a:off x="6929454" y="4714884"/>
            <a:ext cx="131596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214282" y="1142984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Podle návodu vytvořte srdíčko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5720" y="1928802"/>
            <a:ext cx="3857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1. Nakreslete kružnici a vyberte ji tvarovacím nástrojem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596" y="3857628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2. V alternativním panelu nástrojů vyberte kladívko – kružnice se rozpadne na spojené křivky</a:t>
            </a:r>
            <a:endParaRPr lang="cs-CZ" sz="2000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 cstate="print"/>
          <a:srcRect t="13184" r="97656" b="84619"/>
          <a:stretch>
            <a:fillRect/>
          </a:stretch>
        </p:blipFill>
        <p:spPr bwMode="auto">
          <a:xfrm>
            <a:off x="714348" y="2786058"/>
            <a:ext cx="28575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 cstate="print"/>
          <a:srcRect l="28125" t="3662" r="69531" b="93408"/>
          <a:stretch>
            <a:fillRect/>
          </a:stretch>
        </p:blipFill>
        <p:spPr bwMode="auto">
          <a:xfrm>
            <a:off x="1500166" y="5072074"/>
            <a:ext cx="28575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4429124" y="1142984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3. Táhněte horní uzel se současným stisknutím </a:t>
            </a:r>
            <a:r>
              <a:rPr lang="cs-CZ" sz="2000" dirty="0" err="1" smtClean="0"/>
              <a:t>shift</a:t>
            </a:r>
            <a:r>
              <a:rPr lang="cs-CZ" sz="2000" dirty="0" smtClean="0"/>
              <a:t>  směrem do středu kružnice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3429000"/>
            <a:ext cx="4429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4. Táhněte dolní uzel se současným stisknutím </a:t>
            </a:r>
            <a:r>
              <a:rPr lang="cs-CZ" sz="2000" dirty="0" err="1" smtClean="0"/>
              <a:t>shift</a:t>
            </a:r>
            <a:r>
              <a:rPr lang="cs-CZ" sz="2000" dirty="0" smtClean="0"/>
              <a:t>  směrem dolů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29388" y="4572008"/>
            <a:ext cx="2500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5. Srdíčko vybarvěte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  <a:hlinkClick r:id="rId2"/>
              </a:rPr>
              <a:t>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Libuše Kovářová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Počítačová grafika na základní škole,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1. vydání: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Media, s.r.o., 2004. ISBN: 80-86686-15-9</a:t>
            </a: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1052</TotalTime>
  <Words>310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Zdroj</vt:lpstr>
    </vt:vector>
  </TitlesOfParts>
  <Company>VOŠ r.v. a SZeŠ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nausovj</cp:lastModifiedBy>
  <cp:revision>118</cp:revision>
  <dcterms:created xsi:type="dcterms:W3CDTF">2005-11-03T09:04:36Z</dcterms:created>
  <dcterms:modified xsi:type="dcterms:W3CDTF">2014-03-26T07:59:00Z</dcterms:modified>
</cp:coreProperties>
</file>