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3" r:id="rId2"/>
    <p:sldId id="256" r:id="rId3"/>
    <p:sldId id="270" r:id="rId4"/>
    <p:sldId id="271" r:id="rId5"/>
    <p:sldId id="272" r:id="rId6"/>
    <p:sldId id="273" r:id="rId7"/>
    <p:sldId id="26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47" autoAdjust="0"/>
  </p:normalViewPr>
  <p:slideViewPr>
    <p:cSldViewPr>
      <p:cViewPr>
        <p:scale>
          <a:sx n="62" d="100"/>
          <a:sy n="62" d="100"/>
        </p:scale>
        <p:origin x="-773" y="-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5BB324-3A4F-4202-BF0C-DFB65329CA37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9E16B-02A0-4380-8661-DA02AB0234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536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FE8A022-6F7A-40E9-B19B-0177172CCD4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C472742-22B4-4CA0-90CD-AC1F4ACB10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kumimoji="0" lang="cs-CZ" dirty="0" smtClean="0"/>
              <a:t>Klepnutím lze upravit styl předlohy nadpisů.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47AEB5-FB63-4016-B03A-11EBD6E7018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557C1A1-AFA8-4C57-837A-236B0CC0211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8DC5F01-4586-43AC-A306-291173C1B7D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0641595-9901-47E2-B3AD-4BE7C5B37D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EE053D0-D4FF-495E-B481-B02A2E62FD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98C6026-1D41-4A96-85E3-E845F201F62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CD26BA3B-4927-4D27-BEA1-8A828F67AC1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85E2C5D-F5FD-4349-B987-57D42E761B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4AD9B1-E48B-428E-81E4-113BD10598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ED49291-6940-4FF3-975C-55785B9A867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allist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14414" y="1714488"/>
          <a:ext cx="6697662" cy="4307316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 – tabulka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VY_32_INOVACE_09.01.10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Mgr. Jana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Naušová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Počítačová grafika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2. – 4. </a:t>
                      </a:r>
                      <a:r>
                        <a:rPr kumimoji="0" lang="cs-CZ" sz="14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ročník Přírodovědné lyceum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12. 10. 2013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Materiál seznamuje žáky se způsoby vkládání a úpravy tabulky v programu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Prezentace  slouží jako výkladová  s příkladem na procvičení.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6" name="Text Box 11"/>
          <p:cNvSpPr txBox="1">
            <a:spLocks noChangeArrowheads="1"/>
          </p:cNvSpPr>
          <p:nvPr/>
        </p:nvSpPr>
        <p:spPr bwMode="auto">
          <a:xfrm>
            <a:off x="0" y="285729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Tabulka - vkládání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rcRect t="2197" r="90859" b="68798"/>
          <a:stretch>
            <a:fillRect/>
          </a:stretch>
        </p:blipFill>
        <p:spPr bwMode="auto">
          <a:xfrm>
            <a:off x="357158" y="1500174"/>
            <a:ext cx="928694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AutoShape 10"/>
          <p:cNvSpPr>
            <a:spLocks noChangeArrowheads="1"/>
          </p:cNvSpPr>
          <p:nvPr/>
        </p:nvSpPr>
        <p:spPr bwMode="auto">
          <a:xfrm>
            <a:off x="1643042" y="2643182"/>
            <a:ext cx="1500198" cy="285752"/>
          </a:xfrm>
          <a:prstGeom prst="wedgeRectCallout">
            <a:avLst>
              <a:gd name="adj1" fmla="val -122343"/>
              <a:gd name="adj2" fmla="val 152015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Tabulky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29058" y="1142984"/>
            <a:ext cx="450059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42925" indent="-449263">
              <a:buFont typeface="+mj-lt"/>
              <a:buAutoNum type="arabicPeriod"/>
            </a:pPr>
            <a:r>
              <a:rPr lang="cs-CZ" sz="2400" dirty="0" smtClean="0"/>
              <a:t>označíme nástroj pro vkládání tabulky</a:t>
            </a:r>
          </a:p>
          <a:p>
            <a:pPr marL="542925" indent="-449263">
              <a:buFont typeface="+mj-lt"/>
              <a:buAutoNum type="arabicPeriod"/>
            </a:pPr>
            <a:r>
              <a:rPr lang="cs-CZ" sz="2400" dirty="0" smtClean="0"/>
              <a:t>do zobrazeného dialogového okna doplníme počet řádků a sloupců</a:t>
            </a:r>
          </a:p>
          <a:p>
            <a:pPr marL="542925" indent="-449263">
              <a:buFont typeface="+mj-lt"/>
              <a:buAutoNum type="arabicPeriod"/>
            </a:pPr>
            <a:r>
              <a:rPr lang="cs-CZ" sz="2400" dirty="0" smtClean="0"/>
              <a:t>potvrdíme zadání</a:t>
            </a:r>
          </a:p>
          <a:p>
            <a:pPr marL="342900" indent="-342900">
              <a:buAutoNum type="arabicPeriod"/>
            </a:pP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38086" t="41748" r="38476" b="44336"/>
          <a:stretch>
            <a:fillRect/>
          </a:stretch>
        </p:blipFill>
        <p:spPr bwMode="auto">
          <a:xfrm>
            <a:off x="1000100" y="4071942"/>
            <a:ext cx="2857520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 l="23438" t="14844" r="38281" b="47803"/>
          <a:stretch>
            <a:fillRect/>
          </a:stretch>
        </p:blipFill>
        <p:spPr bwMode="auto">
          <a:xfrm>
            <a:off x="4714876" y="3857628"/>
            <a:ext cx="3500462" cy="2732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Box 11"/>
          <p:cNvSpPr txBox="1">
            <a:spLocks noChangeArrowheads="1"/>
          </p:cNvSpPr>
          <p:nvPr/>
        </p:nvSpPr>
        <p:spPr bwMode="auto">
          <a:xfrm>
            <a:off x="214282" y="214290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Tabulka - tvarování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7158" y="2000240"/>
            <a:ext cx="3929090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1325" indent="-265113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Úprava buněk</a:t>
            </a:r>
          </a:p>
          <a:p>
            <a:pPr marL="441325" indent="-265113"/>
            <a:endParaRPr lang="cs-CZ" b="1" dirty="0">
              <a:latin typeface="Cambria" pitchFamily="18" charset="0"/>
            </a:endParaRPr>
          </a:p>
          <a:p>
            <a:pPr marL="441325" indent="-265113">
              <a:buFont typeface="Arial" pitchFamily="34" charset="0"/>
              <a:buChar char="•"/>
            </a:pPr>
            <a:r>
              <a:rPr lang="cs-CZ" sz="2400" dirty="0" smtClean="0"/>
              <a:t>změna rozměru, přidání nebo odebrání buňky</a:t>
            </a:r>
          </a:p>
          <a:p>
            <a:pPr marL="441325" indent="-265113">
              <a:buFont typeface="Arial" pitchFamily="34" charset="0"/>
              <a:buChar char="•"/>
            </a:pPr>
            <a:r>
              <a:rPr lang="cs-CZ" sz="2400" dirty="0" smtClean="0"/>
              <a:t>barva</a:t>
            </a:r>
            <a:r>
              <a:rPr lang="cs-CZ" sz="2400" dirty="0"/>
              <a:t>, druh výplně, </a:t>
            </a:r>
            <a:r>
              <a:rPr lang="cs-CZ" sz="2400" dirty="0" smtClean="0"/>
              <a:t>obrys</a:t>
            </a:r>
            <a:endParaRPr lang="cs-CZ" sz="2400" dirty="0"/>
          </a:p>
        </p:txBody>
      </p:sp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 cstate="print"/>
          <a:srcRect l="230" t="1737" r="75734" b="93372"/>
          <a:stretch>
            <a:fillRect/>
          </a:stretch>
        </p:blipFill>
        <p:spPr bwMode="auto">
          <a:xfrm>
            <a:off x="642910" y="1285860"/>
            <a:ext cx="3071834" cy="500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ovéPole 16"/>
          <p:cNvSpPr txBox="1"/>
          <p:nvPr/>
        </p:nvSpPr>
        <p:spPr>
          <a:xfrm>
            <a:off x="357158" y="4286256"/>
            <a:ext cx="4500594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1325" indent="-265113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Úprava textu</a:t>
            </a:r>
          </a:p>
          <a:p>
            <a:pPr marL="441325" indent="-265113"/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441325" indent="-265113">
              <a:buFont typeface="Arial" pitchFamily="34" charset="0"/>
              <a:buChar char="•"/>
            </a:pPr>
            <a:r>
              <a:rPr lang="cs-CZ" sz="2400" dirty="0" smtClean="0"/>
              <a:t>druh, velikost, řez, zarovnání písma, </a:t>
            </a:r>
          </a:p>
          <a:p>
            <a:pPr marL="441325" indent="-265113">
              <a:buFont typeface="Arial" pitchFamily="34" charset="0"/>
              <a:buChar char="•"/>
            </a:pPr>
            <a:r>
              <a:rPr lang="cs-CZ" sz="2400" dirty="0" smtClean="0"/>
              <a:t>druh a barva pera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7686" y="1142984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1325" indent="-265113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Výběr buněk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23438" t="15381" r="39062" b="47998"/>
          <a:stretch>
            <a:fillRect/>
          </a:stretch>
        </p:blipFill>
        <p:spPr bwMode="auto">
          <a:xfrm>
            <a:off x="5786446" y="1785926"/>
            <a:ext cx="1857388" cy="1451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AutoShape 10"/>
          <p:cNvSpPr>
            <a:spLocks noChangeArrowheads="1"/>
          </p:cNvSpPr>
          <p:nvPr/>
        </p:nvSpPr>
        <p:spPr bwMode="auto">
          <a:xfrm>
            <a:off x="3714744" y="2000240"/>
            <a:ext cx="1500198" cy="285752"/>
          </a:xfrm>
          <a:prstGeom prst="wedgeRectCallout">
            <a:avLst>
              <a:gd name="adj1" fmla="val 143014"/>
              <a:gd name="adj2" fmla="val 48581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Jedna buňka</a:t>
            </a:r>
            <a:endParaRPr lang="cs-CZ" sz="1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 l="23438" t="15381" r="38476" b="47998"/>
          <a:stretch>
            <a:fillRect/>
          </a:stretch>
        </p:blipFill>
        <p:spPr bwMode="auto">
          <a:xfrm>
            <a:off x="5786447" y="3286124"/>
            <a:ext cx="1857388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AutoShape 10"/>
          <p:cNvSpPr>
            <a:spLocks noChangeArrowheads="1"/>
          </p:cNvSpPr>
          <p:nvPr/>
        </p:nvSpPr>
        <p:spPr bwMode="auto">
          <a:xfrm>
            <a:off x="4214810" y="3357562"/>
            <a:ext cx="1500198" cy="285752"/>
          </a:xfrm>
          <a:prstGeom prst="wedgeRectCallout">
            <a:avLst>
              <a:gd name="adj1" fmla="val 111615"/>
              <a:gd name="adj2" fmla="val -28994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sloupec</a:t>
            </a:r>
            <a:endParaRPr lang="cs-CZ" sz="14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 l="23633" t="14844" r="38281" b="48535"/>
          <a:stretch>
            <a:fillRect/>
          </a:stretch>
        </p:blipFill>
        <p:spPr bwMode="auto">
          <a:xfrm>
            <a:off x="5929321" y="4857760"/>
            <a:ext cx="1950271" cy="15001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4" name="AutoShape 10"/>
          <p:cNvSpPr>
            <a:spLocks noChangeArrowheads="1"/>
          </p:cNvSpPr>
          <p:nvPr/>
        </p:nvSpPr>
        <p:spPr bwMode="auto">
          <a:xfrm>
            <a:off x="4071934" y="5500702"/>
            <a:ext cx="1500198" cy="285752"/>
          </a:xfrm>
          <a:prstGeom prst="wedgeRectCallout">
            <a:avLst>
              <a:gd name="adj1" fmla="val 80831"/>
              <a:gd name="adj2" fmla="val -226164"/>
            </a:avLst>
          </a:prstGeom>
          <a:solidFill>
            <a:schemeClr val="accent1">
              <a:lumMod val="20000"/>
              <a:lumOff val="8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cs-CZ" sz="1400" dirty="0" smtClean="0"/>
              <a:t>Celá tabulka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214282" y="214290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Tabulka – úprava buněk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23438" t="15381" r="37890" b="45068"/>
          <a:stretch>
            <a:fillRect/>
          </a:stretch>
        </p:blipFill>
        <p:spPr bwMode="auto">
          <a:xfrm>
            <a:off x="500034" y="1785926"/>
            <a:ext cx="2706706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57158" y="1428736"/>
            <a:ext cx="3000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2913" indent="-266700"/>
            <a:r>
              <a:rPr lang="cs-CZ" sz="2000" dirty="0" smtClean="0"/>
              <a:t>Změna velikosti buněk</a:t>
            </a: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4071942"/>
            <a:ext cx="32147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kurzor umístíme na rozhraní sloupce nebo řádku a tažením změníme rozměr buňky</a:t>
            </a:r>
            <a:endParaRPr lang="cs-CZ" sz="2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 l="83985" t="9716" b="69776"/>
          <a:stretch>
            <a:fillRect/>
          </a:stretch>
        </p:blipFill>
        <p:spPr bwMode="auto">
          <a:xfrm>
            <a:off x="6786578" y="2071678"/>
            <a:ext cx="1952596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143372" y="1428736"/>
            <a:ext cx="3000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2913" indent="-266700"/>
            <a:r>
              <a:rPr lang="cs-CZ" sz="2000" dirty="0" smtClean="0"/>
              <a:t>Ohraničení buněk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 l="85742" t="9717" b="69043"/>
          <a:stretch>
            <a:fillRect/>
          </a:stretch>
        </p:blipFill>
        <p:spPr bwMode="auto">
          <a:xfrm>
            <a:off x="6286512" y="4214818"/>
            <a:ext cx="1738282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 l="23632" t="14844" r="35938" b="45606"/>
          <a:stretch>
            <a:fillRect/>
          </a:stretch>
        </p:blipFill>
        <p:spPr bwMode="auto">
          <a:xfrm>
            <a:off x="3857620" y="2071678"/>
            <a:ext cx="2555909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3428992" y="4786322"/>
            <a:ext cx="2857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2913" indent="-266700"/>
            <a:r>
              <a:rPr lang="cs-CZ" sz="2000" dirty="0" smtClean="0"/>
              <a:t>Barevná výplň buněk</a:t>
            </a:r>
          </a:p>
          <a:p>
            <a:endParaRPr lang="cs-CZ" sz="2000" dirty="0"/>
          </a:p>
        </p:txBody>
      </p:sp>
      <p:cxnSp>
        <p:nvCxnSpPr>
          <p:cNvPr id="13" name="Přímá spojovací šipka 12"/>
          <p:cNvCxnSpPr/>
          <p:nvPr/>
        </p:nvCxnSpPr>
        <p:spPr>
          <a:xfrm rot="16200000" flipV="1">
            <a:off x="4214810" y="2928934"/>
            <a:ext cx="2571768" cy="18573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5857884" y="2928934"/>
            <a:ext cx="1285884" cy="714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5" cstate="print"/>
          <a:srcRect l="13086" t="3833" r="75734" b="93372"/>
          <a:stretch>
            <a:fillRect/>
          </a:stretch>
        </p:blipFill>
        <p:spPr bwMode="auto">
          <a:xfrm>
            <a:off x="6572264" y="1357298"/>
            <a:ext cx="1428760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"/>
          <p:cNvSpPr txBox="1">
            <a:spLocks noChangeArrowheads="1"/>
          </p:cNvSpPr>
          <p:nvPr/>
        </p:nvSpPr>
        <p:spPr bwMode="auto">
          <a:xfrm>
            <a:off x="214282" y="214290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Tabulka – vkládání textu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23437" t="15381" r="36719" b="45068"/>
          <a:stretch>
            <a:fillRect/>
          </a:stretch>
        </p:blipFill>
        <p:spPr bwMode="auto">
          <a:xfrm>
            <a:off x="500034" y="1857364"/>
            <a:ext cx="3238523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357158" y="4643446"/>
            <a:ext cx="371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Poklepeme na příslušnou buňku nebo stiskneme klávesu F2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7158" y="1428737"/>
            <a:ext cx="2000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2913" indent="-266700"/>
            <a:r>
              <a:rPr lang="cs-CZ" sz="2000" dirty="0" smtClean="0"/>
              <a:t>Vložení textu</a:t>
            </a:r>
          </a:p>
          <a:p>
            <a:endParaRPr lang="cs-CZ" sz="20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 l="6937" t="3833" r="86914" b="93372"/>
          <a:stretch>
            <a:fillRect/>
          </a:stretch>
        </p:blipFill>
        <p:spPr bwMode="auto">
          <a:xfrm>
            <a:off x="7072330" y="1285860"/>
            <a:ext cx="785818" cy="285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143372" y="1214422"/>
            <a:ext cx="2643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2913" indent="-266700"/>
            <a:r>
              <a:rPr lang="cs-CZ" sz="2000" dirty="0" smtClean="0"/>
              <a:t>Zarovnání textu 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 l="23437" t="15381" r="33203" b="45801"/>
          <a:stretch>
            <a:fillRect/>
          </a:stretch>
        </p:blipFill>
        <p:spPr bwMode="auto">
          <a:xfrm>
            <a:off x="4286248" y="1785926"/>
            <a:ext cx="3000396" cy="21489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4357686" y="4071943"/>
            <a:ext cx="26432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42913" indent="-266700"/>
            <a:r>
              <a:rPr lang="cs-CZ" sz="2000" dirty="0" smtClean="0"/>
              <a:t>Barva textu </a:t>
            </a:r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 cstate="print"/>
          <a:srcRect l="22030" t="3833" r="74616" b="92674"/>
          <a:stretch>
            <a:fillRect/>
          </a:stretch>
        </p:blipFill>
        <p:spPr bwMode="auto">
          <a:xfrm>
            <a:off x="6500826" y="4071942"/>
            <a:ext cx="428628" cy="357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/>
          <a:srcRect l="23633" t="14844" r="32422" b="45605"/>
          <a:stretch>
            <a:fillRect/>
          </a:stretch>
        </p:blipFill>
        <p:spPr bwMode="auto">
          <a:xfrm>
            <a:off x="4857752" y="4429132"/>
            <a:ext cx="3143272" cy="2263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1500174"/>
            <a:ext cx="4471998" cy="41399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 Box 11"/>
          <p:cNvSpPr txBox="1">
            <a:spLocks noChangeArrowheads="1"/>
          </p:cNvSpPr>
          <p:nvPr/>
        </p:nvSpPr>
        <p:spPr bwMode="auto">
          <a:xfrm>
            <a:off x="214282" y="214290"/>
            <a:ext cx="8715436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Tabulka – cvičení</a:t>
            </a:r>
            <a:endParaRPr lang="cs-CZ" sz="4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357430"/>
            <a:ext cx="35719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Vytvořte tabulku 4x4 pole</a:t>
            </a:r>
          </a:p>
          <a:p>
            <a:pPr marL="342900" indent="-342900">
              <a:buAutoNum type="arabicPeriod"/>
            </a:pPr>
            <a:r>
              <a:rPr lang="cs-CZ" dirty="0" smtClean="0"/>
              <a:t>Vložte do jednotlivých polí libovolné tvary, každý 2x </a:t>
            </a:r>
          </a:p>
          <a:p>
            <a:pPr marL="342900" indent="-342900">
              <a:buAutoNum type="arabicPeriod"/>
            </a:pPr>
            <a:r>
              <a:rPr lang="cs-CZ" dirty="0" smtClean="0"/>
              <a:t>Tvary vybarvěte</a:t>
            </a:r>
          </a:p>
          <a:p>
            <a:pPr marL="342900" indent="-342900">
              <a:buAutoNum type="arabicPeriod"/>
            </a:pPr>
            <a:r>
              <a:rPr lang="cs-CZ" dirty="0" smtClean="0"/>
              <a:t>Vše označte a seskupte (Objekty – vytvořit skupinu)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85852" y="1571612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PEXESO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ZONER software, a. s.,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i="1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5 uživatelská příručka.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Copyright © 1991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1999 </a:t>
            </a:r>
            <a:r>
              <a:rPr lang="en-US" sz="2400" dirty="0" err="1" smtClean="0">
                <a:latin typeface="Arial" pitchFamily="34" charset="0"/>
                <a:cs typeface="Arial" pitchFamily="34" charset="0"/>
              </a:rPr>
              <a:t>Inso</a:t>
            </a:r>
            <a:r>
              <a:rPr lang="en-US" sz="2400" dirty="0" smtClean="0">
                <a:latin typeface="Arial" pitchFamily="34" charset="0"/>
                <a:cs typeface="Arial" pitchFamily="34" charset="0"/>
              </a:rPr>
              <a:t> Chicago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Dokumentace: © 1996–2004 ZONER software, a. s. Dostupný z </a:t>
            </a:r>
            <a:r>
              <a:rPr lang="cs-CZ" sz="2400" u="sng" dirty="0" smtClean="0">
                <a:latin typeface="Arial" pitchFamily="34" charset="0"/>
                <a:cs typeface="Arial" pitchFamily="34" charset="0"/>
                <a:hlinkClick r:id="rId2"/>
              </a:rPr>
              <a:t>http://www.callisto.cz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spcBef>
                <a:spcPts val="0"/>
              </a:spcBef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Obrázky vytvořeny v programu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Zoner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Callisto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1785</TotalTime>
  <Words>255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</vt:lpstr>
    </vt:vector>
  </TitlesOfParts>
  <Company>VOŠ r.v. a SZeŠ Hořice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sarcovj</dc:creator>
  <cp:lastModifiedBy>jitka</cp:lastModifiedBy>
  <cp:revision>195</cp:revision>
  <dcterms:created xsi:type="dcterms:W3CDTF">2005-11-03T09:04:36Z</dcterms:created>
  <dcterms:modified xsi:type="dcterms:W3CDTF">2014-05-23T12:37:43Z</dcterms:modified>
</cp:coreProperties>
</file>