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0D3DE4-5C04-46B1-9C4C-BE970F5BEBF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AD9132-F472-4E03-963B-3F6208FE4A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022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67424-0F06-498D-BE0C-4E2DC8BC678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20E47-DDC2-4092-A8DF-9EEAE83AB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7996773"/>
              </p:ext>
            </p:extLst>
          </p:nvPr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679227"/>
                <a:gridCol w="1368773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VY_32_INOVACE_16_6Č-Doplněk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květen2014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: 14.5.2014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seznámí žáky s větným členem doplňkem, s grafickým záznamem, nejčastějšími způsoby vyjádření doplňku a je zakončena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vyhledávacími cvičeními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Opakování:</a:t>
            </a:r>
            <a:endParaRPr lang="cs-CZ" sz="5400" b="1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Větné členy základní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03994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podmět</a:t>
            </a:r>
          </a:p>
          <a:p>
            <a:r>
              <a:rPr lang="cs-CZ" sz="3600" dirty="0" smtClean="0"/>
              <a:t>přísudek</a:t>
            </a:r>
            <a:endParaRPr lang="cs-CZ" sz="36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Větné členy rozvíjející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196850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předmět</a:t>
            </a:r>
          </a:p>
          <a:p>
            <a:r>
              <a:rPr lang="cs-CZ" sz="3600" dirty="0" smtClean="0"/>
              <a:t>příslovečné určení</a:t>
            </a:r>
          </a:p>
          <a:p>
            <a:r>
              <a:rPr lang="cs-CZ" sz="3600" dirty="0" smtClean="0"/>
              <a:t>přívlastek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714884"/>
            <a:ext cx="86439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Zopakujme si podrobněji jejich jednotlivé typy, </a:t>
            </a:r>
          </a:p>
          <a:p>
            <a:r>
              <a:rPr lang="cs-CZ" sz="3200" dirty="0" smtClean="0"/>
              <a:t>na čem závisí a jak mohou být vyjádřeny.</a:t>
            </a:r>
            <a:endParaRPr lang="cs-CZ" sz="32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dirty="0" smtClean="0"/>
              <a:t>Doplněk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Žáci se vrátili z výletu nadšení.</a:t>
            </a:r>
          </a:p>
          <a:p>
            <a:pPr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Jací byli žáci?        nadšení</a:t>
            </a:r>
          </a:p>
          <a:p>
            <a:pPr algn="ctr">
              <a:buNone/>
            </a:pPr>
            <a:r>
              <a:rPr lang="cs-CZ" sz="4400" dirty="0" smtClean="0"/>
              <a:t>Jak se vrátili?        nadšení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          </a:t>
            </a:r>
            <a:r>
              <a:rPr lang="cs-CZ" sz="4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dvojí závislost</a:t>
            </a:r>
            <a:endParaRPr lang="cs-CZ" sz="4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928670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92867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Přs</a:t>
            </a:r>
            <a:endParaRPr lang="cs-CZ" sz="2800" dirty="0"/>
          </a:p>
        </p:txBody>
      </p:sp>
      <p:sp>
        <p:nvSpPr>
          <p:cNvPr id="7" name="Zahnutá šipka nahoru 6"/>
          <p:cNvSpPr/>
          <p:nvPr/>
        </p:nvSpPr>
        <p:spPr>
          <a:xfrm>
            <a:off x="3214678" y="1857364"/>
            <a:ext cx="3429024" cy="714380"/>
          </a:xfrm>
          <a:prstGeom prst="curvedUp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1571604" y="1857364"/>
            <a:ext cx="5715040" cy="857256"/>
          </a:xfrm>
          <a:prstGeom prst="curvedUp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4786314" y="4357694"/>
            <a:ext cx="571504" cy="1000132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072198" y="92867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doma\AppData\Local\Microsoft\Windows\INetCache\IE\8SW8QZKS\MC9002804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357694"/>
            <a:ext cx="2285899" cy="25003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500042"/>
            <a:ext cx="9001156" cy="6643734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doplněk </a:t>
            </a:r>
            <a:r>
              <a:rPr lang="cs-CZ" dirty="0" smtClean="0"/>
              <a:t>je rozvíjející větný člen</a:t>
            </a:r>
          </a:p>
          <a:p>
            <a:r>
              <a:rPr lang="cs-CZ" dirty="0" smtClean="0"/>
              <a:t> vyjadřuje vlastnost,kterou má jméno za určitého děje nebo která se mu dějem přisuzuje</a:t>
            </a:r>
          </a:p>
          <a:p>
            <a:r>
              <a:rPr lang="cs-CZ" dirty="0" smtClean="0"/>
              <a:t>závisí na </a:t>
            </a:r>
            <a:r>
              <a:rPr lang="cs-CZ" b="1" dirty="0" smtClean="0">
                <a:solidFill>
                  <a:srgbClr val="00B0F0"/>
                </a:solidFill>
              </a:rPr>
              <a:t>slovesném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B0F0"/>
                </a:solidFill>
              </a:rPr>
              <a:t>přísudku</a:t>
            </a:r>
            <a:r>
              <a:rPr lang="cs-CZ" dirty="0" smtClean="0"/>
              <a:t> a zároveň se vztahuje ke </a:t>
            </a:r>
            <a:r>
              <a:rPr lang="cs-CZ" b="1" u="sng" dirty="0" smtClean="0"/>
              <a:t>jménu</a:t>
            </a:r>
            <a:r>
              <a:rPr lang="cs-CZ" dirty="0" smtClean="0"/>
              <a:t> v platnosti </a:t>
            </a:r>
            <a:r>
              <a:rPr lang="cs-CZ" b="1" dirty="0" smtClean="0">
                <a:solidFill>
                  <a:srgbClr val="00B0F0"/>
                </a:solidFill>
              </a:rPr>
              <a:t>podmětu nebo předmětu</a:t>
            </a:r>
          </a:p>
          <a:p>
            <a:pPr>
              <a:buNone/>
            </a:pPr>
            <a:r>
              <a:rPr lang="cs-CZ" dirty="0" smtClean="0"/>
              <a:t>                 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dvojitá závislost</a:t>
            </a:r>
          </a:p>
          <a:p>
            <a:r>
              <a:rPr lang="cs-CZ" dirty="0" smtClean="0"/>
              <a:t>bývá vyjádřen: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6"/>
                </a:solidFill>
              </a:rPr>
              <a:t>podstatným jménem </a:t>
            </a:r>
            <a:r>
              <a:rPr lang="cs-CZ" dirty="0" smtClean="0"/>
              <a:t>– Táta byl zvolen </a:t>
            </a:r>
            <a:r>
              <a:rPr lang="cs-CZ" b="1" dirty="0" smtClean="0">
                <a:solidFill>
                  <a:schemeClr val="accent6"/>
                </a:solidFill>
              </a:rPr>
              <a:t>starostou.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3"/>
                </a:solidFill>
              </a:rPr>
              <a:t>přídavným jménem   </a:t>
            </a:r>
            <a:r>
              <a:rPr lang="cs-CZ" dirty="0" smtClean="0"/>
              <a:t>-   Dědeček se cítil </a:t>
            </a:r>
            <a:r>
              <a:rPr lang="cs-CZ" b="1" dirty="0" smtClean="0">
                <a:solidFill>
                  <a:schemeClr val="accent3"/>
                </a:solidFill>
              </a:rPr>
              <a:t>zdráv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C000"/>
                </a:solidFill>
              </a:rPr>
              <a:t>infinitivem</a:t>
            </a:r>
            <a:r>
              <a:rPr lang="cs-CZ" dirty="0" smtClean="0"/>
              <a:t> – Viděl jsem ho </a:t>
            </a:r>
            <a:r>
              <a:rPr lang="cs-CZ" b="1" dirty="0" smtClean="0">
                <a:solidFill>
                  <a:srgbClr val="FFC000"/>
                </a:solidFill>
              </a:rPr>
              <a:t>plakat.</a:t>
            </a:r>
            <a:endParaRPr lang="cs-CZ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928662" y="3357562"/>
            <a:ext cx="857256" cy="28575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hnutá šipka nahoru 4"/>
          <p:cNvSpPr/>
          <p:nvPr/>
        </p:nvSpPr>
        <p:spPr>
          <a:xfrm>
            <a:off x="6357950" y="4857760"/>
            <a:ext cx="1357322" cy="142876"/>
          </a:xfrm>
          <a:prstGeom prst="curved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4929190" y="4857760"/>
            <a:ext cx="3071834" cy="285752"/>
          </a:xfrm>
          <a:prstGeom prst="curved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715140" y="5429264"/>
            <a:ext cx="785818" cy="71438"/>
          </a:xfrm>
          <a:prstGeom prst="curvedUp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5143504" y="5429264"/>
            <a:ext cx="2643206" cy="285752"/>
          </a:xfrm>
          <a:prstGeom prst="curvedUp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4786314" y="6072206"/>
            <a:ext cx="714380" cy="214314"/>
          </a:xfrm>
          <a:prstGeom prst="curvedUp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3286116" y="6072206"/>
            <a:ext cx="2571768" cy="357190"/>
          </a:xfrm>
          <a:prstGeom prst="curvedUp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686800" cy="65722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ptáme se na něj otázkami: </a:t>
            </a:r>
            <a:r>
              <a:rPr lang="cs-CZ" b="1" i="1" dirty="0" smtClean="0"/>
              <a:t>jak? jaký? jako co?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i="1" dirty="0" smtClean="0"/>
              <a:t>za koho? kým?</a:t>
            </a:r>
          </a:p>
          <a:p>
            <a:r>
              <a:rPr lang="cs-CZ" dirty="0" smtClean="0"/>
              <a:t>často následuje po </a:t>
            </a:r>
            <a:r>
              <a:rPr lang="cs-CZ" b="1" dirty="0" smtClean="0"/>
              <a:t>slovesech smyslového vnímání</a:t>
            </a:r>
            <a:r>
              <a:rPr lang="cs-CZ" dirty="0" smtClean="0"/>
              <a:t> – viděl ho odcházet, slyšel ji zpívat</a:t>
            </a:r>
          </a:p>
          <a:p>
            <a:r>
              <a:rPr lang="cs-CZ" dirty="0" smtClean="0"/>
              <a:t>slova </a:t>
            </a:r>
            <a:r>
              <a:rPr lang="cs-CZ" b="1" dirty="0" smtClean="0">
                <a:solidFill>
                  <a:srgbClr val="FF33CC"/>
                </a:solidFill>
              </a:rPr>
              <a:t>sám a rád </a:t>
            </a:r>
            <a:r>
              <a:rPr lang="cs-CZ" dirty="0" smtClean="0"/>
              <a:t>bývají doplňky </a:t>
            </a:r>
          </a:p>
          <a:p>
            <a:r>
              <a:rPr lang="cs-CZ" dirty="0" smtClean="0"/>
              <a:t>Pozor!  </a:t>
            </a:r>
            <a:r>
              <a:rPr lang="cs-CZ" u="sng" dirty="0" smtClean="0"/>
              <a:t>Máma </a:t>
            </a:r>
            <a:r>
              <a:rPr lang="cs-CZ" b="1" i="1" dirty="0" smtClean="0">
                <a:solidFill>
                  <a:srgbClr val="92D050"/>
                </a:solidFill>
              </a:rPr>
              <a:t>byla šťastná</a:t>
            </a:r>
            <a:r>
              <a:rPr lang="cs-CZ" dirty="0" smtClean="0"/>
              <a:t>. </a:t>
            </a:r>
            <a:r>
              <a:rPr lang="cs-CZ" dirty="0" err="1" smtClean="0"/>
              <a:t>př.jmenný</a:t>
            </a:r>
            <a:r>
              <a:rPr lang="cs-CZ" dirty="0" smtClean="0"/>
              <a:t> se sponou,</a:t>
            </a:r>
          </a:p>
          <a:p>
            <a:pPr>
              <a:buNone/>
            </a:pPr>
            <a:r>
              <a:rPr lang="cs-CZ" dirty="0" smtClean="0"/>
              <a:t>                      příd. jméno šťastná patří k přísudku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u="sng" dirty="0" smtClean="0"/>
              <a:t>Máma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92D050"/>
                </a:solidFill>
              </a:rPr>
              <a:t>se cítila </a:t>
            </a:r>
            <a:r>
              <a:rPr lang="cs-CZ" b="1" dirty="0" smtClean="0">
                <a:solidFill>
                  <a:srgbClr val="FFFF00"/>
                </a:solidFill>
              </a:rPr>
              <a:t>šťastná</a:t>
            </a:r>
            <a:r>
              <a:rPr lang="cs-CZ" dirty="0" smtClean="0"/>
              <a:t>. doplněk</a:t>
            </a:r>
          </a:p>
          <a:p>
            <a:pPr>
              <a:buNone/>
            </a:pPr>
            <a:r>
              <a:rPr lang="cs-CZ" dirty="0" smtClean="0"/>
              <a:t>                       </a:t>
            </a:r>
          </a:p>
          <a:p>
            <a:pPr>
              <a:buNone/>
            </a:pPr>
            <a:r>
              <a:rPr lang="cs-CZ" dirty="0" smtClean="0"/>
              <a:t>                       přísudek slovesný je </a:t>
            </a:r>
            <a:r>
              <a:rPr lang="cs-CZ" i="1" dirty="0" smtClean="0"/>
              <a:t>cítila se,</a:t>
            </a:r>
          </a:p>
          <a:p>
            <a:pPr>
              <a:buNone/>
            </a:pPr>
            <a:r>
              <a:rPr lang="cs-CZ" i="1" dirty="0" smtClean="0"/>
              <a:t>                       </a:t>
            </a:r>
            <a:r>
              <a:rPr lang="cs-CZ" dirty="0" smtClean="0"/>
              <a:t>slovo šťastná je ve větě doplňkem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ahnutá šipka nahoru 4"/>
          <p:cNvSpPr/>
          <p:nvPr/>
        </p:nvSpPr>
        <p:spPr>
          <a:xfrm>
            <a:off x="4000496" y="4643446"/>
            <a:ext cx="1000132" cy="142876"/>
          </a:xfrm>
          <a:prstGeom prst="curvedUp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2857488" y="4714884"/>
            <a:ext cx="2571768" cy="285752"/>
          </a:xfrm>
          <a:prstGeom prst="curvedUp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znázornění: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Víly tančily na palouku bosy.</a:t>
            </a:r>
            <a:endParaRPr lang="cs-CZ" sz="36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000100" y="2357430"/>
            <a:ext cx="914400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Víly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285984" y="2357430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tančily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500430" y="3857628"/>
            <a:ext cx="2071702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palouku</a:t>
            </a:r>
            <a:endParaRPr lang="cs-CZ" sz="32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072198" y="3857628"/>
            <a:ext cx="1071570" cy="612648"/>
          </a:xfrm>
          <a:prstGeom prst="flowChartAlternateProcess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bosy</a:t>
            </a:r>
            <a:endParaRPr lang="cs-CZ" sz="3200" dirty="0"/>
          </a:p>
        </p:txBody>
      </p:sp>
      <p:cxnSp>
        <p:nvCxnSpPr>
          <p:cNvPr id="10" name="Přímá spojovací čára 9"/>
          <p:cNvCxnSpPr/>
          <p:nvPr/>
        </p:nvCxnSpPr>
        <p:spPr>
          <a:xfrm rot="16200000" flipH="1">
            <a:off x="3178959" y="3178967"/>
            <a:ext cx="857256" cy="50006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785918" y="3000372"/>
            <a:ext cx="4572032" cy="85725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endCxn id="8" idx="0"/>
          </p:cNvCxnSpPr>
          <p:nvPr/>
        </p:nvCxnSpPr>
        <p:spPr>
          <a:xfrm>
            <a:off x="3786182" y="2786058"/>
            <a:ext cx="2821801" cy="107157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215074" y="3357562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7" name="Přímá spojovací čára 16"/>
          <p:cNvCxnSpPr>
            <a:stCxn id="5" idx="3"/>
            <a:endCxn id="6" idx="1"/>
          </p:cNvCxnSpPr>
          <p:nvPr/>
        </p:nvCxnSpPr>
        <p:spPr>
          <a:xfrm>
            <a:off x="1914500" y="2663754"/>
            <a:ext cx="371484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28794" y="2857496"/>
            <a:ext cx="428628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063" name="Picture 15" descr="C:\Users\doma\AppData\Local\Microsoft\Windows\INetCache\IE\4OG6WNJ2\MP90041207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714760"/>
            <a:ext cx="3143240" cy="31432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14356"/>
            <a:ext cx="7286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Máma peče ráda cukroví.</a:t>
            </a:r>
            <a:endParaRPr lang="cs-CZ" sz="3600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285852" y="2571744"/>
            <a:ext cx="1485904" cy="612648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Máma</a:t>
            </a:r>
            <a:endParaRPr lang="cs-CZ" sz="32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071802" y="2571744"/>
            <a:ext cx="1271590" cy="612648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peče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4000496" y="3857628"/>
            <a:ext cx="1200152" cy="612648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ráda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715008" y="3857628"/>
            <a:ext cx="2000264" cy="612648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cukroví</a:t>
            </a:r>
            <a:endParaRPr lang="cs-CZ" sz="3200" dirty="0"/>
          </a:p>
        </p:txBody>
      </p:sp>
      <p:cxnSp>
        <p:nvCxnSpPr>
          <p:cNvPr id="8" name="Přímá spojovací čára 7"/>
          <p:cNvCxnSpPr/>
          <p:nvPr/>
        </p:nvCxnSpPr>
        <p:spPr>
          <a:xfrm rot="16200000" flipH="1">
            <a:off x="3857620" y="3429000"/>
            <a:ext cx="714380" cy="28575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143108" y="3214686"/>
            <a:ext cx="2000264" cy="857256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357686" y="3000372"/>
            <a:ext cx="2000264" cy="78581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429124" y="335756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</a:t>
            </a:r>
            <a:endParaRPr lang="cs-CZ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4" name="Přímá spojovací čára 13"/>
          <p:cNvCxnSpPr>
            <a:stCxn id="3" idx="3"/>
            <a:endCxn id="4" idx="1"/>
          </p:cNvCxnSpPr>
          <p:nvPr/>
        </p:nvCxnSpPr>
        <p:spPr>
          <a:xfrm>
            <a:off x="2771756" y="2878068"/>
            <a:ext cx="300046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714612" y="3071810"/>
            <a:ext cx="35719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3075" name="Picture 3" descr="C:\Users\doma\AppData\Local\Microsoft\Windows\INetCache\IE\8SW8QZKS\MC9001830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643314"/>
            <a:ext cx="2641480" cy="29328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714356"/>
            <a:ext cx="7000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 pes se mi zdál vystrašený.</a:t>
            </a:r>
            <a:endParaRPr lang="cs-CZ" sz="3600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857224" y="3857628"/>
            <a:ext cx="1414466" cy="612648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571604" y="2285992"/>
            <a:ext cx="1485904" cy="755524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pes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929058" y="2285992"/>
            <a:ext cx="1428760" cy="755524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 zdál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143372" y="3857628"/>
            <a:ext cx="914400" cy="612648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572132" y="3857628"/>
            <a:ext cx="2428892" cy="612648"/>
          </a:xfrm>
          <a:prstGeom prst="flowChartAlternateProcess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vystrašený</a:t>
            </a:r>
            <a:endParaRPr lang="cs-CZ" sz="3200" dirty="0"/>
          </a:p>
        </p:txBody>
      </p:sp>
      <p:cxnSp>
        <p:nvCxnSpPr>
          <p:cNvPr id="9" name="Přímá spojovací čára 8"/>
          <p:cNvCxnSpPr>
            <a:stCxn id="4" idx="2"/>
          </p:cNvCxnSpPr>
          <p:nvPr/>
        </p:nvCxnSpPr>
        <p:spPr>
          <a:xfrm rot="5400000">
            <a:off x="1677900" y="3149534"/>
            <a:ext cx="744674" cy="528638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4143372" y="3429000"/>
            <a:ext cx="714380" cy="1588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000364" y="3000372"/>
            <a:ext cx="3071834" cy="785818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357818" y="2857496"/>
            <a:ext cx="1071570" cy="928694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715140" y="3214686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</a:t>
            </a:r>
            <a:endParaRPr lang="cs-CZ" sz="3600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17" name="Přímá spojovací čára 16"/>
          <p:cNvCxnSpPr>
            <a:stCxn id="4" idx="3"/>
            <a:endCxn id="5" idx="1"/>
          </p:cNvCxnSpPr>
          <p:nvPr/>
        </p:nvCxnSpPr>
        <p:spPr>
          <a:xfrm>
            <a:off x="3057508" y="2663754"/>
            <a:ext cx="871550" cy="1588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071802" y="2857496"/>
            <a:ext cx="857256" cy="1588"/>
          </a:xfrm>
          <a:prstGeom prst="line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5" name="Picture 9" descr="C:\Users\doma\AppData\Local\Microsoft\Windows\INetCache\IE\RBBD75N6\MP9004310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99829" y="1"/>
            <a:ext cx="2144170" cy="321468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857232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Bratr se vyučil zedníkem.</a:t>
            </a:r>
            <a:endParaRPr lang="cs-CZ" sz="36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000100" y="2214554"/>
            <a:ext cx="1343028" cy="612648"/>
          </a:xfrm>
          <a:prstGeom prst="flowChartAlternateProcess">
            <a:avLst/>
          </a:prstGeom>
          <a:solidFill>
            <a:srgbClr val="FF33CC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bratr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214678" y="2214554"/>
            <a:ext cx="1857388" cy="612648"/>
          </a:xfrm>
          <a:prstGeom prst="flowChartAlternateProcess">
            <a:avLst/>
          </a:prstGeom>
          <a:solidFill>
            <a:srgbClr val="FF33CC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 vyučil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072066" y="3929066"/>
            <a:ext cx="2071702" cy="755524"/>
          </a:xfrm>
          <a:prstGeom prst="flowChartAlternateProcess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zedníkem</a:t>
            </a:r>
            <a:endParaRPr lang="cs-CZ" sz="3200" dirty="0"/>
          </a:p>
        </p:txBody>
      </p:sp>
      <p:cxnSp>
        <p:nvCxnSpPr>
          <p:cNvPr id="9" name="Přímá spojovací čára 8"/>
          <p:cNvCxnSpPr>
            <a:stCxn id="5" idx="3"/>
            <a:endCxn id="6" idx="1"/>
          </p:cNvCxnSpPr>
          <p:nvPr/>
        </p:nvCxnSpPr>
        <p:spPr>
          <a:xfrm>
            <a:off x="2343128" y="2520878"/>
            <a:ext cx="871550" cy="1588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357422" y="2643182"/>
            <a:ext cx="785818" cy="1588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4607719" y="3036091"/>
            <a:ext cx="1214446" cy="8572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857356" y="2857496"/>
            <a:ext cx="3286148" cy="114300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857884" y="342900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D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 descr="C:\Users\doma\AppData\Local\Microsoft\Windows\INetCache\IE\11BE311H\MC9002289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378388"/>
            <a:ext cx="2500330" cy="30874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85794"/>
            <a:ext cx="8286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Vybrali jsme Honzu za třídního pokladníka.</a:t>
            </a:r>
            <a:endParaRPr lang="cs-CZ" sz="3600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857224" y="2214554"/>
            <a:ext cx="914400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my</a:t>
            </a:r>
            <a:endParaRPr lang="cs-CZ" sz="3200" b="1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214546" y="2214554"/>
            <a:ext cx="2357454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vybrali jsme</a:t>
            </a:r>
            <a:endParaRPr lang="cs-CZ" sz="3200" b="1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643306" y="3714752"/>
            <a:ext cx="1571636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Honzu</a:t>
            </a:r>
            <a:endParaRPr lang="cs-CZ" sz="3200" b="1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786446" y="3714752"/>
            <a:ext cx="2786082" cy="612648"/>
          </a:xfrm>
          <a:prstGeom prst="flowChartAlternateProcess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za pokladníka</a:t>
            </a:r>
            <a:endParaRPr lang="cs-CZ" sz="3200" b="1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429256" y="4929198"/>
            <a:ext cx="1857388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třídního</a:t>
            </a:r>
            <a:endParaRPr lang="cs-CZ" sz="3200" b="1" dirty="0"/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3679025" y="3107529"/>
            <a:ext cx="857256" cy="35719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572000" y="2786058"/>
            <a:ext cx="1928826" cy="8572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5" idx="3"/>
            <a:endCxn id="6" idx="1"/>
          </p:cNvCxnSpPr>
          <p:nvPr/>
        </p:nvCxnSpPr>
        <p:spPr>
          <a:xfrm>
            <a:off x="5214942" y="4021076"/>
            <a:ext cx="571504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6322231" y="4536289"/>
            <a:ext cx="500066" cy="14287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715140" y="3214686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ovací čára 16"/>
          <p:cNvCxnSpPr>
            <a:stCxn id="3" idx="3"/>
            <a:endCxn id="4" idx="1"/>
          </p:cNvCxnSpPr>
          <p:nvPr/>
        </p:nvCxnSpPr>
        <p:spPr>
          <a:xfrm>
            <a:off x="1771624" y="2520878"/>
            <a:ext cx="442922" cy="158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785918" y="2714620"/>
            <a:ext cx="428628" cy="158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6153" name="Picture 9" descr="C:\Users\doma\AppData\Local\Microsoft\Windows\INetCache\IE\T41VSVZQ\MC9003963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859032"/>
            <a:ext cx="2428892" cy="24095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500042"/>
            <a:ext cx="8072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Viděl jsem kočku chytit myš.</a:t>
            </a:r>
            <a:endParaRPr lang="cs-CZ" sz="3600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428596" y="1857364"/>
            <a:ext cx="2428892" cy="612648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Viděl jsem</a:t>
            </a:r>
            <a:endParaRPr lang="cs-CZ" sz="36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4143372" y="3286124"/>
            <a:ext cx="1357322" cy="612648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kočku</a:t>
            </a:r>
            <a:endParaRPr lang="cs-CZ" sz="36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215074" y="3286124"/>
            <a:ext cx="1357322" cy="612648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chytit</a:t>
            </a:r>
            <a:endParaRPr lang="cs-CZ" sz="36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7500958" y="4429132"/>
            <a:ext cx="1200152" cy="612648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myš</a:t>
            </a:r>
            <a:endParaRPr lang="cs-CZ" sz="36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3428992" y="1857364"/>
            <a:ext cx="1071570" cy="612648"/>
          </a:xfrm>
          <a:prstGeom prst="flowChartAlternateProces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já</a:t>
            </a:r>
            <a:endParaRPr lang="cs-CZ" sz="3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643174" y="2500306"/>
            <a:ext cx="1785950" cy="7143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857488" y="2428868"/>
            <a:ext cx="3357586" cy="85725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500694" y="3786190"/>
            <a:ext cx="714380" cy="158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7215206" y="3929066"/>
            <a:ext cx="500066" cy="50006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572264" y="2714620"/>
            <a:ext cx="642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171" name="Picture 3" descr="C:\Users\doma\AppData\Local\Microsoft\Windows\INetCache\IE\8SW8QZKS\MP9004465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928934"/>
            <a:ext cx="2821544" cy="3643314"/>
          </a:xfrm>
          <a:prstGeom prst="rect">
            <a:avLst/>
          </a:prstGeom>
          <a:noFill/>
        </p:spPr>
      </p:pic>
      <p:cxnSp>
        <p:nvCxnSpPr>
          <p:cNvPr id="23" name="Přímá spojovací čára 22"/>
          <p:cNvCxnSpPr>
            <a:stCxn id="3" idx="3"/>
            <a:endCxn id="8" idx="1"/>
          </p:cNvCxnSpPr>
          <p:nvPr/>
        </p:nvCxnSpPr>
        <p:spPr>
          <a:xfrm>
            <a:off x="2857488" y="2163688"/>
            <a:ext cx="571504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857488" y="2357430"/>
            <a:ext cx="571504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ve větách doplňky a pak věty znázorněte graficky,</a:t>
            </a:r>
            <a:br>
              <a:rPr lang="cs-CZ" dirty="0" smtClean="0"/>
            </a:br>
            <a:r>
              <a:rPr lang="cs-CZ" dirty="0" smtClean="0"/>
              <a:t> určete všechny větné členy: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4929222"/>
          </a:xfrm>
        </p:spPr>
        <p:txBody>
          <a:bodyPr>
            <a:normAutofit/>
          </a:bodyPr>
          <a:lstStyle/>
          <a:p>
            <a:r>
              <a:rPr lang="cs-CZ" dirty="0" smtClean="0"/>
              <a:t>Chaloupka stála v lese osamocena.</a:t>
            </a:r>
          </a:p>
          <a:p>
            <a:r>
              <a:rPr lang="cs-CZ" dirty="0" smtClean="0"/>
              <a:t>Voják se vrátil z války živ a zdráv.</a:t>
            </a:r>
          </a:p>
          <a:p>
            <a:r>
              <a:rPr lang="cs-CZ" dirty="0" smtClean="0"/>
              <a:t>Ta dívka velmi ráda hraje na klavír.</a:t>
            </a:r>
          </a:p>
          <a:p>
            <a:r>
              <a:rPr lang="cs-CZ" dirty="0" smtClean="0"/>
              <a:t>Výletníci vstali ráno z postele svěží a odpočatí.</a:t>
            </a:r>
          </a:p>
          <a:p>
            <a:r>
              <a:rPr lang="cs-CZ" dirty="0" smtClean="0"/>
              <a:t>Rychlá jízda autem mi připadala nebezpečná.</a:t>
            </a:r>
          </a:p>
          <a:p>
            <a:r>
              <a:rPr lang="cs-CZ" dirty="0" smtClean="0"/>
              <a:t>Třída si vybrala Jirku jako svého zástupce.</a:t>
            </a:r>
          </a:p>
          <a:p>
            <a:r>
              <a:rPr lang="cs-CZ" dirty="0" smtClean="0"/>
              <a:t>Slyšeli jste zpívat skřivana?</a:t>
            </a:r>
          </a:p>
          <a:p>
            <a:r>
              <a:rPr lang="cs-CZ" dirty="0" smtClean="0"/>
              <a:t>Skončili  jsme v závodě třetí.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643438" y="2643182"/>
            <a:ext cx="178595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29124" y="3214686"/>
            <a:ext cx="1643074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715008" y="4429132"/>
            <a:ext cx="250033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215074" y="5000636"/>
            <a:ext cx="178595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643174" y="6143644"/>
            <a:ext cx="928694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286248" y="5572140"/>
            <a:ext cx="321471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286116" y="3857628"/>
            <a:ext cx="71438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4876" y="6715148"/>
            <a:ext cx="714380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8194" name="Picture 2" descr="C:\Users\doma\AppData\Local\Microsoft\Windows\INetCache\IE\11BE311H\MC9004283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1452151"/>
            <a:ext cx="2214546" cy="24483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 doplňky a jiné větné členy: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900882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Chlapec byl </a:t>
            </a:r>
            <a:r>
              <a:rPr lang="cs-CZ" b="1" i="1" dirty="0" smtClean="0"/>
              <a:t>nemocný.</a:t>
            </a:r>
          </a:p>
          <a:p>
            <a:r>
              <a:rPr lang="cs-CZ" dirty="0" smtClean="0"/>
              <a:t>Chlapec ležel v posteli </a:t>
            </a:r>
            <a:r>
              <a:rPr lang="cs-CZ" b="1" i="1" dirty="0" smtClean="0"/>
              <a:t>nemocný.</a:t>
            </a:r>
          </a:p>
          <a:p>
            <a:r>
              <a:rPr lang="cs-CZ" dirty="0" smtClean="0"/>
              <a:t>Táta se stal </a:t>
            </a:r>
            <a:r>
              <a:rPr lang="cs-CZ" b="1" i="1" dirty="0" smtClean="0"/>
              <a:t>zedníkem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Táta se vyučil </a:t>
            </a:r>
            <a:r>
              <a:rPr lang="cs-CZ" b="1" i="1" dirty="0" smtClean="0"/>
              <a:t>zedníkem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Jako malé dítě </a:t>
            </a:r>
            <a:r>
              <a:rPr lang="cs-CZ" dirty="0" smtClean="0"/>
              <a:t>jsem chodil do školky.</a:t>
            </a:r>
          </a:p>
          <a:p>
            <a:r>
              <a:rPr lang="cs-CZ" dirty="0" smtClean="0"/>
              <a:t>Chováš se </a:t>
            </a:r>
            <a:r>
              <a:rPr lang="cs-CZ" b="1" i="1" dirty="0" smtClean="0"/>
              <a:t>jako malé dítě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Přiběhl zpět </a:t>
            </a:r>
            <a:r>
              <a:rPr lang="cs-CZ" b="1" i="1" dirty="0" smtClean="0"/>
              <a:t>vyděšený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Vyděšeně</a:t>
            </a:r>
            <a:r>
              <a:rPr lang="cs-CZ" dirty="0" smtClean="0"/>
              <a:t> mi něco šeptal do ucha.</a:t>
            </a:r>
          </a:p>
          <a:p>
            <a:r>
              <a:rPr lang="cs-CZ" dirty="0" smtClean="0"/>
              <a:t>Dveře od bytu zůstaly </a:t>
            </a:r>
            <a:r>
              <a:rPr lang="cs-CZ" b="1" i="1" dirty="0" smtClean="0"/>
              <a:t>odemčené.</a:t>
            </a:r>
          </a:p>
          <a:p>
            <a:r>
              <a:rPr lang="cs-CZ" dirty="0" smtClean="0"/>
              <a:t>Dveře od bytu byly </a:t>
            </a:r>
            <a:r>
              <a:rPr lang="cs-CZ" b="1" i="1" dirty="0" smtClean="0"/>
              <a:t>odemčené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786578" y="1600200"/>
            <a:ext cx="2357422" cy="4972072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Př.jm.se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smtClean="0"/>
              <a:t>.</a:t>
            </a:r>
          </a:p>
          <a:p>
            <a:r>
              <a:rPr lang="cs-CZ" dirty="0" smtClean="0"/>
              <a:t>D</a:t>
            </a:r>
          </a:p>
          <a:p>
            <a:r>
              <a:rPr lang="cs-CZ" dirty="0" err="1" smtClean="0"/>
              <a:t>Př.jm.se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smtClean="0"/>
              <a:t>.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D</a:t>
            </a:r>
          </a:p>
          <a:p>
            <a:r>
              <a:rPr lang="cs-CZ" dirty="0" err="1" smtClean="0"/>
              <a:t>Puz</a:t>
            </a:r>
            <a:endParaRPr lang="cs-CZ" dirty="0" smtClean="0"/>
          </a:p>
          <a:p>
            <a:r>
              <a:rPr lang="cs-CZ" dirty="0" smtClean="0"/>
              <a:t>D</a:t>
            </a:r>
          </a:p>
          <a:p>
            <a:r>
              <a:rPr lang="cs-CZ" dirty="0" err="1" smtClean="0"/>
              <a:t>Puz</a:t>
            </a:r>
            <a:endParaRPr lang="cs-CZ" dirty="0" smtClean="0"/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Př.jm.se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143108" y="2000240"/>
            <a:ext cx="1714512" cy="1588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571604" y="3000372"/>
            <a:ext cx="2357454" cy="1588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000364" y="6215082"/>
            <a:ext cx="2143140" cy="1588"/>
          </a:xfrm>
          <a:prstGeom prst="line">
            <a:avLst/>
          </a:prstGeom>
          <a:ln w="5715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dirty="0" smtClean="0"/>
              <a:t>Ilustrace kliparty </a:t>
            </a:r>
            <a:r>
              <a:rPr lang="cs-CZ" smtClean="0"/>
              <a:t>MS Office</a:t>
            </a:r>
            <a:endParaRPr lang="cs-CZ"/>
          </a:p>
        </p:txBody>
      </p:sp>
    </p:spTree>
  </p:cSld>
  <p:clrMapOvr>
    <a:masterClrMapping/>
  </p:clrMapOvr>
  <p:transition spd="slow">
    <p:dissolv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518</Words>
  <Application>Microsoft Office PowerPoint</Application>
  <PresentationFormat>Předvádění na obrazovce (4:3)</PresentationFormat>
  <Paragraphs>132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Times New Roman</vt:lpstr>
      <vt:lpstr>Motiv sady Office</vt:lpstr>
      <vt:lpstr>Prezentace aplikace PowerPoint</vt:lpstr>
      <vt:lpstr>Opakování:</vt:lpstr>
      <vt:lpstr>Doplněk</vt:lpstr>
      <vt:lpstr>Prezentace aplikace PowerPoint</vt:lpstr>
      <vt:lpstr>Prezentace aplikace PowerPoint</vt:lpstr>
      <vt:lpstr>Grafické znázornění: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Vyhledejte ve větách doplňky a pak věty znázorněte graficky,  určete všechny větné členy:</vt:lpstr>
      <vt:lpstr>Rozliš doplňky a jiné větné členy: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44</cp:revision>
  <dcterms:created xsi:type="dcterms:W3CDTF">2014-05-04T11:59:50Z</dcterms:created>
  <dcterms:modified xsi:type="dcterms:W3CDTF">2014-05-23T12:49:32Z</dcterms:modified>
</cp:coreProperties>
</file>