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24" r:id="rId1"/>
  </p:sldMasterIdLst>
  <p:sldIdLst>
    <p:sldId id="270" r:id="rId2"/>
    <p:sldId id="271" r:id="rId3"/>
    <p:sldId id="257" r:id="rId4"/>
    <p:sldId id="265" r:id="rId5"/>
    <p:sldId id="262" r:id="rId6"/>
    <p:sldId id="266" r:id="rId7"/>
    <p:sldId id="259" r:id="rId8"/>
    <p:sldId id="268" r:id="rId9"/>
    <p:sldId id="260" r:id="rId10"/>
    <p:sldId id="269" r:id="rId11"/>
    <p:sldId id="267" r:id="rId12"/>
    <p:sldId id="261" r:id="rId13"/>
    <p:sldId id="264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9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5" name="Obdélník 20"/>
          <p:cNvSpPr>
            <a:spLocks noChangeArrowheads="1"/>
          </p:cNvSpPr>
          <p:nvPr/>
        </p:nvSpPr>
        <p:spPr bwMode="white">
          <a:xfrm>
            <a:off x="8991600" y="3175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6" name="Obdélník 23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7" name="Obdélník 24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1" name="Přímá spojnice 26"/>
          <p:cNvSpPr>
            <a:spLocks noChangeShapeType="1"/>
          </p:cNvSpPr>
          <p:nvPr/>
        </p:nvSpPr>
        <p:spPr bwMode="auto">
          <a:xfrm>
            <a:off x="155575" y="241935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3" name="Ovál 28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4" name="Ovál 29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5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8F0D24-37C7-4C45-ADD7-A65ABBBDC83F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16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7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4861DA30-54BA-4017-9E84-ABBFCE361A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D53E8B-71FF-45F3-A616-7A147D4771C4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2450" y="1027113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102F01A-D2AF-45A4-9948-FDEB246041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5" name="Obdélník 20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6" name="Obdélník 23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7" name="Obdélník 24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8" name="Obdélník 25"/>
          <p:cNvSpPr>
            <a:spLocks noChangeArrowheads="1"/>
          </p:cNvSpPr>
          <p:nvPr/>
        </p:nvSpPr>
        <p:spPr bwMode="white">
          <a:xfrm>
            <a:off x="152400" y="2286000"/>
            <a:ext cx="8832850" cy="3048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9" name="Obdélník 26"/>
          <p:cNvSpPr>
            <a:spLocks noChangeArrowheads="1"/>
          </p:cNvSpPr>
          <p:nvPr/>
        </p:nvSpPr>
        <p:spPr bwMode="auto">
          <a:xfrm>
            <a:off x="155575" y="142875"/>
            <a:ext cx="8832850" cy="2139950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2" name="Přímá spojnice 29"/>
          <p:cNvSpPr>
            <a:spLocks noChangeShapeType="1"/>
          </p:cNvSpPr>
          <p:nvPr/>
        </p:nvSpPr>
        <p:spPr bwMode="auto">
          <a:xfrm>
            <a:off x="152400" y="2438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3" name="Ovál 30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4" name="Ovál 31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0C2120-029A-4FF4-B6E4-A624464E9C19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17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1294CADB-61D1-4C5B-9992-E285278DA4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19"/>
          <p:cNvSpPr>
            <a:spLocks noChangeShapeType="1"/>
          </p:cNvSpPr>
          <p:nvPr/>
        </p:nvSpPr>
        <p:spPr bwMode="auto">
          <a:xfrm flipV="1">
            <a:off x="4562475" y="1576388"/>
            <a:ext cx="9525" cy="4818062"/>
          </a:xfrm>
          <a:prstGeom prst="line">
            <a:avLst/>
          </a:prstGeom>
          <a:noFill/>
          <a:ln w="9525" algn="ctr">
            <a:solidFill>
              <a:schemeClr val="tx2"/>
            </a:solidFill>
            <a:prstDash val="sysDash"/>
            <a:round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10325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DDABBCF-CE83-4722-BFA7-EA03D843B590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7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ED1554-2FD8-4F3C-A7D1-16D11FA16E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19"/>
          <p:cNvSpPr>
            <a:spLocks noChangeShapeType="1"/>
          </p:cNvSpPr>
          <p:nvPr/>
        </p:nvSpPr>
        <p:spPr bwMode="auto">
          <a:xfrm flipV="1">
            <a:off x="4572000" y="2200275"/>
            <a:ext cx="0" cy="4187825"/>
          </a:xfrm>
          <a:prstGeom prst="line">
            <a:avLst/>
          </a:prstGeom>
          <a:noFill/>
          <a:ln w="9525" algn="ctr">
            <a:solidFill>
              <a:schemeClr val="tx2"/>
            </a:solidFill>
            <a:prstDash val="sysDash"/>
            <a:round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8" name="Obdélník 20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9" name="Obdélník 23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0" name="Obdélník 24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1" name="Obdélník 2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2" name="Obdélník 11"/>
          <p:cNvSpPr/>
          <p:nvPr/>
        </p:nvSpPr>
        <p:spPr>
          <a:xfrm>
            <a:off x="152400" y="1371600"/>
            <a:ext cx="8832850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050" y="6391275"/>
            <a:ext cx="8832850" cy="31115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4" name="Přímá spojnice 28"/>
          <p:cNvSpPr>
            <a:spLocks noChangeShapeType="1"/>
          </p:cNvSpPr>
          <p:nvPr/>
        </p:nvSpPr>
        <p:spPr bwMode="auto">
          <a:xfrm>
            <a:off x="152400" y="1279525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6" name="Ovál 30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7" name="Ovál 31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8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AAB380-400D-4D14-AE31-F49AC1FE166C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19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10325"/>
            <a:ext cx="35814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988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pPr>
              <a:defRPr/>
            </a:pPr>
            <a:fld id="{0112AFCA-CD1C-4B8F-9459-3B64B777EE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9BC351-C6F3-4A5D-AE47-B710C87B146A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6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C3229A-4F18-4F2E-9C77-4A427C21B1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9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3" name="Obdélník 20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4" name="Obdélník 23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5" name="Obdélník 24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auto">
          <a:xfrm>
            <a:off x="152400" y="15875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8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252004-8281-4A4C-A6CE-0025F12638C6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9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5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B46E5F2D-4D95-4CF6-88C8-63664ADEEE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52400" y="152400"/>
            <a:ext cx="8832850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6" name="Obdélník 20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7" name="Obdélník 23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8" name="Obdélník 24"/>
          <p:cNvSpPr>
            <a:spLocks noChangeArrowheads="1"/>
          </p:cNvSpPr>
          <p:nvPr/>
        </p:nvSpPr>
        <p:spPr bwMode="white">
          <a:xfrm>
            <a:off x="0" y="0"/>
            <a:ext cx="9144000" cy="119063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9" name="Obdélník 25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0" name="Obdélník 9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2" name="Přímá spojnice 28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3" name="Ovál 2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4" name="Ovál 30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30EB84AC-0C80-4DD3-BF0A-7F980E7F24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AF25A8-DA8C-45DE-A897-D7D351650CC4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382963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19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6" name="Obdélník 20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7" name="Obdélník 23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8" name="Obdélník 24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9" name="Obdélník 25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2850" cy="301625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3" name="Ovál 2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4" name="Ovál 30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3185890-2AB0-4F70-AB1E-02D6339D54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>
          <a:xfrm>
            <a:off x="5788025" y="6405563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2C65C9-0251-4A34-801F-F1E47555BCB5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584575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5E98FB-B5EC-4C85-95E7-EBAFE7AB4B1B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352FB7-1D54-4341-80FE-5F0D15D36D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9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5" name="Obdélník 20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6" name="Obdélník 23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7" name="Obdélník 24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0" name="Přímá spojnice 27"/>
          <p:cNvSpPr>
            <a:spLocks noChangeShapeType="1"/>
          </p:cNvSpPr>
          <p:nvPr/>
        </p:nvSpPr>
        <p:spPr bwMode="auto">
          <a:xfrm rot="5400000">
            <a:off x="4021137" y="3278188"/>
            <a:ext cx="6245225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1" name="Ovál 28"/>
          <p:cNvSpPr/>
          <p:nvPr/>
        </p:nvSpPr>
        <p:spPr>
          <a:xfrm>
            <a:off x="6838950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2" name="Ovál 29"/>
          <p:cNvSpPr/>
          <p:nvPr/>
        </p:nvSpPr>
        <p:spPr>
          <a:xfrm>
            <a:off x="6934200" y="3021013"/>
            <a:ext cx="420688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Zástupný symbol pro číslo snímku 5"/>
          <p:cNvSpPr>
            <a:spLocks noGrp="1"/>
          </p:cNvSpPr>
          <p:nvPr>
            <p:ph type="sldNum" sz="quarter" idx="10"/>
          </p:nvPr>
        </p:nvSpPr>
        <p:spPr>
          <a:xfrm>
            <a:off x="6915150" y="3009900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B6AD6F-1BBF-408E-A6C1-EB089415CD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9B48A3-33EF-4450-AA39-D99679A1E3AF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027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8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02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02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5563"/>
            <a:ext cx="3044825" cy="3651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C432FEDD-5754-4D75-B0BB-175A8D5AC3AB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325"/>
            <a:ext cx="3581400" cy="366713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350"/>
            <a:ext cx="8832850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2" name="Ovál 11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5" name="Ovál 14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39813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9AAE4477-58F7-4349-A7C4-B744E82D80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38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301625" y="228600"/>
            <a:ext cx="8534400" cy="758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  <a:endParaRPr lang="en-US" altLang="cs-CZ" smtClean="0"/>
          </a:p>
        </p:txBody>
      </p:sp>
      <p:sp>
        <p:nvSpPr>
          <p:cNvPr id="1039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301625" y="1524000"/>
            <a:ext cx="8534400" cy="4598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  <a:endParaRPr lang="en-US" altLang="cs-CZ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211" r:id="rId1"/>
    <p:sldLayoutId id="2147484212" r:id="rId2"/>
    <p:sldLayoutId id="2147484213" r:id="rId3"/>
    <p:sldLayoutId id="2147484214" r:id="rId4"/>
    <p:sldLayoutId id="2147484215" r:id="rId5"/>
    <p:sldLayoutId id="2147484216" r:id="rId6"/>
    <p:sldLayoutId id="2147484217" r:id="rId7"/>
    <p:sldLayoutId id="2147484218" r:id="rId8"/>
    <p:sldLayoutId id="2147484219" r:id="rId9"/>
    <p:sldLayoutId id="2147484220" r:id="rId10"/>
    <p:sldLayoutId id="214748422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3300" kern="1200">
          <a:solidFill>
            <a:srgbClr val="64544B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64544B"/>
          </a:solidFill>
          <a:latin typeface="Georgia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64544B"/>
          </a:solidFill>
          <a:latin typeface="Georgia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64544B"/>
          </a:solidFill>
          <a:latin typeface="Georgia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64544B"/>
          </a:solidFill>
          <a:latin typeface="Georgia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3300">
          <a:solidFill>
            <a:srgbClr val="64544B"/>
          </a:solidFill>
          <a:latin typeface="Georgia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3300">
          <a:solidFill>
            <a:srgbClr val="64544B"/>
          </a:solidFill>
          <a:latin typeface="Georgia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3300">
          <a:solidFill>
            <a:srgbClr val="64544B"/>
          </a:solidFill>
          <a:latin typeface="Georgia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3300">
          <a:solidFill>
            <a:srgbClr val="64544B"/>
          </a:solidFill>
          <a:latin typeface="Georgia" pitchFamily="18" charset="0"/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730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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325" indent="-228600" algn="l" rtl="0" eaLnBrk="0" fontAlgn="base" hangingPunct="0">
        <a:spcBef>
          <a:spcPct val="20000"/>
        </a:spcBef>
        <a:spcAft>
          <a:spcPct val="0"/>
        </a:spcAft>
        <a:buClr>
          <a:srgbClr val="726056"/>
        </a:buClr>
        <a:buSzPct val="75000"/>
        <a:buFont typeface="Wingdings 2" pitchFamily="18" charset="2"/>
        <a:buChar char="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228600" algn="l" rtl="0" eaLnBrk="0" fontAlgn="base" hangingPunct="0">
        <a:spcBef>
          <a:spcPct val="20000"/>
        </a:spcBef>
        <a:spcAft>
          <a:spcPct val="0"/>
        </a:spcAft>
        <a:buClr>
          <a:srgbClr val="4C5A6A"/>
        </a:buClr>
        <a:buSzPct val="70000"/>
        <a:buFont typeface="Wingdings" pitchFamily="2" charset="2"/>
        <a:buChar char="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0" fontAlgn="base" hangingPunct="0">
        <a:spcBef>
          <a:spcPct val="20000"/>
        </a:spcBef>
        <a:spcAft>
          <a:spcPct val="0"/>
        </a:spcAft>
        <a:buClr>
          <a:srgbClr val="808DA0"/>
        </a:buClr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Doryphoros_MAN_Napoli_Inv6011-2.jpg?uselang=cs" TargetMode="External"/><Relationship Id="rId2" Type="http://schemas.openxmlformats.org/officeDocument/2006/relationships/hyperlink" Target="http://commons.wikimedia.org/wiki/File:Discobolus_Lancelotti_Massimo.jpg?uselang=cs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ommons.wikimedia.org/wiki/File:Doryphoros_MAN_Napoli_Inv6011_n05.jpg?uselang=cs" TargetMode="External"/><Relationship Id="rId4" Type="http://schemas.openxmlformats.org/officeDocument/2006/relationships/hyperlink" Target="http://commons.wikimedia.org/wiki/File:Doryphoros_herm_MAN_Napoli_Inv6412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pic>
        <p:nvPicPr>
          <p:cNvPr id="13315" name="Picture 2" descr="C:\Users\Dášenka\Downloads\OPVK_hor_zakladni_logolink_RGB_cz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07950" y="115888"/>
            <a:ext cx="8959850" cy="1958975"/>
          </a:xfrm>
          <a:noFill/>
        </p:spPr>
      </p:pic>
      <p:sp>
        <p:nvSpPr>
          <p:cNvPr id="13316" name="TextovéPole 3"/>
          <p:cNvSpPr txBox="1">
            <a:spLocks noChangeArrowheads="1"/>
          </p:cNvSpPr>
          <p:nvPr/>
        </p:nvSpPr>
        <p:spPr bwMode="auto">
          <a:xfrm>
            <a:off x="467544" y="4653136"/>
            <a:ext cx="7443063" cy="17543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/>
              <a:t>Autor: Mgr. </a:t>
            </a:r>
            <a:r>
              <a:rPr lang="cs-CZ" dirty="0" err="1"/>
              <a:t>et</a:t>
            </a:r>
            <a:r>
              <a:rPr lang="cs-CZ" dirty="0"/>
              <a:t> Bc. Dagmar Klásková</a:t>
            </a:r>
            <a:endParaRPr lang="cs-CZ" dirty="0" smtClean="0"/>
          </a:p>
          <a:p>
            <a:r>
              <a:rPr lang="cs-CZ" dirty="0"/>
              <a:t>Škola: Střední umělecká škola v Ostravě</a:t>
            </a:r>
            <a:endParaRPr lang="cs-CZ" dirty="0" smtClean="0"/>
          </a:p>
          <a:p>
            <a:r>
              <a:rPr lang="cs-CZ" dirty="0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</a:rPr>
              <a:t>Číslo projektu: CZ.1.07./1.5.00/34.0938</a:t>
            </a:r>
            <a:r>
              <a:rPr lang="cs-CZ" dirty="0"/>
              <a:t> </a:t>
            </a:r>
            <a:endParaRPr lang="cs-CZ" dirty="0" smtClean="0"/>
          </a:p>
          <a:p>
            <a:r>
              <a:rPr lang="cs-CZ" dirty="0"/>
              <a:t>Název projektu: Zlepšení podmínek pro vzdělávání na SUŠ, Ostrava</a:t>
            </a:r>
            <a:endParaRPr lang="cs-CZ" dirty="0" smtClean="0"/>
          </a:p>
          <a:p>
            <a:r>
              <a:rPr lang="cs-CZ" dirty="0"/>
              <a:t>Číslo a název šablony klíčové aktivity: III/2 Inovace a zkvalitnění </a:t>
            </a:r>
            <a:r>
              <a:rPr lang="cs-CZ"/>
              <a:t>výuky </a:t>
            </a:r>
            <a:endParaRPr lang="cs-CZ" smtClean="0"/>
          </a:p>
          <a:p>
            <a:r>
              <a:rPr lang="cs-CZ" smtClean="0"/>
              <a:t>prostřednictvím </a:t>
            </a:r>
            <a:r>
              <a:rPr lang="cs-CZ" dirty="0"/>
              <a:t>ICT</a:t>
            </a:r>
          </a:p>
        </p:txBody>
      </p:sp>
      <p:sp>
        <p:nvSpPr>
          <p:cNvPr id="13317" name="TextovéPole 5"/>
          <p:cNvSpPr txBox="1">
            <a:spLocks noChangeArrowheads="1"/>
          </p:cNvSpPr>
          <p:nvPr/>
        </p:nvSpPr>
        <p:spPr bwMode="auto">
          <a:xfrm>
            <a:off x="2143125" y="3357563"/>
            <a:ext cx="4857750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4400" b="1"/>
              <a:t>Starověké Řecko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2636838"/>
            <a:ext cx="6400800" cy="1752600"/>
          </a:xfrm>
        </p:spPr>
        <p:txBody>
          <a:bodyPr rtlCol="0">
            <a:normAutofit fontScale="925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Obecné charakteristické rysy řeckého umění</a:t>
            </a:r>
            <a:endParaRPr lang="cs-CZ" sz="2800" dirty="0" smtClean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142875" y="714375"/>
            <a:ext cx="8858250" cy="17526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STAROVĚKÉ</a:t>
            </a:r>
            <a:br>
              <a:rPr lang="cs-CZ" dirty="0" smtClean="0"/>
            </a:br>
            <a:r>
              <a:rPr lang="cs-CZ" dirty="0" smtClean="0"/>
              <a:t>ŘECKO</a:t>
            </a:r>
            <a:br>
              <a:rPr lang="cs-CZ" dirty="0" smtClean="0"/>
            </a:b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dirty="0" smtClean="0"/>
              <a:t>Řecký humanismus</a:t>
            </a:r>
            <a:r>
              <a:rPr lang="cs-CZ" dirty="0" smtClean="0"/>
              <a:t> </a:t>
            </a:r>
            <a:endParaRPr lang="cs-CZ" dirty="0" smtClean="0">
              <a:solidFill>
                <a:srgbClr val="64544B"/>
              </a:solidFill>
            </a:endParaRPr>
          </a:p>
        </p:txBody>
      </p:sp>
      <p:sp>
        <p:nvSpPr>
          <p:cNvPr id="1536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-1588" y="1484313"/>
            <a:ext cx="9056688" cy="4572000"/>
          </a:xfrm>
        </p:spPr>
        <p:txBody>
          <a:bodyPr/>
          <a:lstStyle/>
          <a:p>
            <a:pPr lvl="2" eaLnBrk="1" hangingPunct="1"/>
            <a:r>
              <a:rPr lang="cs-CZ" altLang="cs-CZ" b="1" smtClean="0"/>
              <a:t>Humanus (lat.) = lidský</a:t>
            </a:r>
          </a:p>
          <a:p>
            <a:pPr lvl="2" eaLnBrk="1" hangingPunct="1"/>
            <a:r>
              <a:rPr lang="cs-CZ" altLang="cs-CZ" b="1" smtClean="0"/>
              <a:t>Ideálem a měřítkem všech věcí je člověk</a:t>
            </a:r>
            <a:r>
              <a:rPr lang="cs-CZ" altLang="cs-CZ" smtClean="0"/>
              <a:t>.</a:t>
            </a:r>
          </a:p>
          <a:p>
            <a:pPr lvl="2" eaLnBrk="1" hangingPunct="1">
              <a:buFont typeface="Wingdings 2" pitchFamily="18" charset="2"/>
              <a:buNone/>
            </a:pPr>
            <a:endParaRPr lang="cs-CZ" altLang="cs-CZ" smtClean="0"/>
          </a:p>
          <a:p>
            <a:pPr lvl="2" eaLnBrk="1" hangingPunct="1"/>
            <a:r>
              <a:rPr lang="cs-CZ" altLang="cs-CZ" smtClean="0"/>
              <a:t>Ideálem se stává </a:t>
            </a:r>
            <a:r>
              <a:rPr lang="cs-CZ" altLang="cs-CZ" b="1" smtClean="0"/>
              <a:t>člověk zdravý, krásný, mravný a sebevědomý</a:t>
            </a:r>
            <a:r>
              <a:rPr lang="cs-CZ" altLang="cs-CZ" smtClean="0"/>
              <a:t> takový, jací byli olympijští vítězové.</a:t>
            </a:r>
          </a:p>
          <a:p>
            <a:pPr lvl="2" eaLnBrk="1" hangingPunct="1"/>
            <a:endParaRPr lang="cs-CZ" altLang="cs-CZ" b="1" smtClean="0">
              <a:solidFill>
                <a:srgbClr val="C00000"/>
              </a:solidFill>
            </a:endParaRPr>
          </a:p>
          <a:p>
            <a:pPr lvl="2" eaLnBrk="1" hangingPunct="1"/>
            <a:r>
              <a:rPr lang="cs-CZ" altLang="cs-CZ" b="1" smtClean="0">
                <a:solidFill>
                  <a:srgbClr val="C00000"/>
                </a:solidFill>
              </a:rPr>
              <a:t>ANTROPOMORFISMUS </a:t>
            </a:r>
            <a:r>
              <a:rPr lang="cs-CZ" altLang="cs-CZ" smtClean="0"/>
              <a:t>– anthrópos = člověk, morfé = tvar, forma</a:t>
            </a:r>
          </a:p>
          <a:p>
            <a:pPr lvl="3" eaLnBrk="1" hangingPunct="1"/>
            <a:r>
              <a:rPr lang="cs-CZ" altLang="cs-CZ" smtClean="0">
                <a:solidFill>
                  <a:schemeClr val="tx1"/>
                </a:solidFill>
              </a:rPr>
              <a:t>mimolidským skutečnostem či jevům se přisuzují lidské rysy, vlastnosti či přímo lidská podoba</a:t>
            </a:r>
          </a:p>
          <a:p>
            <a:pPr lvl="2" eaLnBrk="1" hangingPunct="1">
              <a:buFont typeface="Wingdings 2" pitchFamily="18" charset="2"/>
              <a:buNone/>
            </a:pPr>
            <a:endParaRPr lang="cs-CZ" altLang="cs-CZ" smtClean="0"/>
          </a:p>
          <a:p>
            <a:pPr lvl="2" eaLnBrk="1" hangingPunct="1"/>
            <a:r>
              <a:rPr lang="cs-CZ" altLang="cs-CZ" b="1" smtClean="0">
                <a:solidFill>
                  <a:srgbClr val="C00000"/>
                </a:solidFill>
              </a:rPr>
              <a:t>KALOKAGHÁTIA</a:t>
            </a:r>
            <a:r>
              <a:rPr lang="cs-CZ" altLang="cs-CZ" smtClean="0"/>
              <a:t>: řecky „kalos“ = krásný, „agathos“ = dobrý.</a:t>
            </a:r>
          </a:p>
          <a:p>
            <a:pPr lvl="3" eaLnBrk="1" hangingPunct="1"/>
            <a:r>
              <a:rPr lang="cs-CZ" altLang="cs-CZ" b="1" smtClean="0">
                <a:solidFill>
                  <a:schemeClr val="tx1"/>
                </a:solidFill>
              </a:rPr>
              <a:t>Krása a dobro. Tedy tělesná krása spojená s duševní ušlechtilosti v harmonické jednotě. </a:t>
            </a:r>
          </a:p>
          <a:p>
            <a:pPr lvl="2" eaLnBrk="1" hangingPunct="1"/>
            <a:endParaRPr lang="cs-CZ" alt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6387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endParaRPr lang="cs-CZ" altLang="cs-CZ" smtClean="0"/>
          </a:p>
        </p:txBody>
      </p:sp>
      <p:pic>
        <p:nvPicPr>
          <p:cNvPr id="16388" name="Picture 6" descr="F:\1. rocnik\RECKO\rec.soch a mal\Discobolus_Lancelotti_Massimo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4875" y="71438"/>
            <a:ext cx="4357688" cy="659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9" name="TextovéPole 4"/>
          <p:cNvSpPr txBox="1">
            <a:spLocks noChangeArrowheads="1"/>
          </p:cNvSpPr>
          <p:nvPr/>
        </p:nvSpPr>
        <p:spPr bwMode="auto">
          <a:xfrm>
            <a:off x="928688" y="2286000"/>
            <a:ext cx="360838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Myrón – Diskobolos, 5. st. př. n. l.</a:t>
            </a:r>
          </a:p>
        </p:txBody>
      </p:sp>
      <p:sp>
        <p:nvSpPr>
          <p:cNvPr id="16390" name="TextovéPole 2"/>
          <p:cNvSpPr txBox="1">
            <a:spLocks noChangeArrowheads="1"/>
          </p:cNvSpPr>
          <p:nvPr/>
        </p:nvSpPr>
        <p:spPr bwMode="auto">
          <a:xfrm>
            <a:off x="3635375" y="6165850"/>
            <a:ext cx="1074738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800"/>
              <a:t>Obrázek odkaz č. 1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dirty="0" smtClean="0"/>
              <a:t>Lidské měřítko</a:t>
            </a:r>
            <a:endParaRPr lang="cs-CZ" dirty="0" smtClean="0">
              <a:solidFill>
                <a:srgbClr val="64544B"/>
              </a:solidFill>
            </a:endParaRPr>
          </a:p>
        </p:txBody>
      </p:sp>
      <p:sp>
        <p:nvSpPr>
          <p:cNvPr id="17411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842375" cy="4572000"/>
          </a:xfrm>
        </p:spPr>
        <p:txBody>
          <a:bodyPr/>
          <a:lstStyle/>
          <a:p>
            <a:pPr eaLnBrk="1" hangingPunct="1"/>
            <a:r>
              <a:rPr lang="cs-CZ" altLang="cs-CZ" smtClean="0"/>
              <a:t>Proniklo všechny obory výtvarného umění.</a:t>
            </a:r>
          </a:p>
          <a:p>
            <a:pPr eaLnBrk="1" hangingPunct="1"/>
            <a:endParaRPr lang="cs-CZ" altLang="cs-CZ" smtClean="0"/>
          </a:p>
          <a:p>
            <a:pPr eaLnBrk="1" hangingPunct="1"/>
            <a:r>
              <a:rPr lang="cs-CZ" altLang="cs-CZ" b="1" smtClean="0"/>
              <a:t>Východiskem tvorby je přirozená lidská postava</a:t>
            </a:r>
            <a:r>
              <a:rPr lang="cs-CZ" altLang="cs-CZ" smtClean="0"/>
              <a:t>.</a:t>
            </a:r>
          </a:p>
          <a:p>
            <a:pPr eaLnBrk="1" hangingPunct="1"/>
            <a:endParaRPr lang="cs-CZ" altLang="cs-CZ" smtClean="0"/>
          </a:p>
          <a:p>
            <a:pPr eaLnBrk="1" hangingPunct="1"/>
            <a:r>
              <a:rPr lang="cs-CZ" altLang="cs-CZ" b="1" smtClean="0"/>
              <a:t>Kánon: </a:t>
            </a:r>
            <a:r>
              <a:rPr lang="cs-CZ" altLang="cs-CZ" smtClean="0"/>
              <a:t>měřítko, soubor pravidel a předpisů.</a:t>
            </a:r>
          </a:p>
          <a:p>
            <a:pPr lvl="1" eaLnBrk="1" hangingPunct="1"/>
            <a:r>
              <a:rPr lang="cs-CZ" altLang="cs-CZ" smtClean="0"/>
              <a:t>Řád proporcí, vyjadřující dokonalou úměrnost poměrů a vztahů.</a:t>
            </a:r>
          </a:p>
          <a:p>
            <a:pPr lvl="1" eaLnBrk="1" hangingPunct="1"/>
            <a:r>
              <a:rPr lang="cs-CZ" altLang="cs-CZ" smtClean="0"/>
              <a:t>Ideální proporce lidské postavy.</a:t>
            </a:r>
          </a:p>
          <a:p>
            <a:pPr lvl="1" eaLnBrk="1" hangingPunct="1"/>
            <a:r>
              <a:rPr lang="cs-CZ" altLang="cs-CZ" smtClean="0"/>
              <a:t>Snaha hledání ideálních věčných proporcí krásy.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18435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endParaRPr lang="cs-CZ" altLang="cs-CZ" smtClean="0"/>
          </a:p>
        </p:txBody>
      </p:sp>
      <p:pic>
        <p:nvPicPr>
          <p:cNvPr id="18436" name="Picture 2" descr="F:\1. rocnik\RECKO\rec.soch a mal\Doryphoros_MAN_Napoli_Inv6011-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29250" y="98425"/>
            <a:ext cx="3559175" cy="6616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7" name="TextovéPole 4"/>
          <p:cNvSpPr txBox="1">
            <a:spLocks noChangeArrowheads="1"/>
          </p:cNvSpPr>
          <p:nvPr/>
        </p:nvSpPr>
        <p:spPr bwMode="auto">
          <a:xfrm>
            <a:off x="1071563" y="2286000"/>
            <a:ext cx="39417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Polykleitos – Doryforos, 5. st. př. n. l.</a:t>
            </a:r>
          </a:p>
        </p:txBody>
      </p:sp>
      <p:sp>
        <p:nvSpPr>
          <p:cNvPr id="18438" name="TextovéPole 2"/>
          <p:cNvSpPr txBox="1">
            <a:spLocks noChangeArrowheads="1"/>
          </p:cNvSpPr>
          <p:nvPr/>
        </p:nvSpPr>
        <p:spPr bwMode="auto">
          <a:xfrm>
            <a:off x="4318000" y="6094413"/>
            <a:ext cx="1074738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800"/>
              <a:t>Obrázek odkaz č. 2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dirty="0" smtClean="0"/>
              <a:t>Klasičnost</a:t>
            </a:r>
            <a:endParaRPr lang="cs-CZ" dirty="0" smtClean="0">
              <a:solidFill>
                <a:srgbClr val="64544B"/>
              </a:solidFill>
            </a:endParaRPr>
          </a:p>
        </p:txBody>
      </p:sp>
      <p:sp>
        <p:nvSpPr>
          <p:cNvPr id="19459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28688" y="1857375"/>
            <a:ext cx="7270750" cy="4572000"/>
          </a:xfrm>
        </p:spPr>
        <p:txBody>
          <a:bodyPr/>
          <a:lstStyle/>
          <a:p>
            <a:pPr eaLnBrk="1" hangingPunct="1"/>
            <a:r>
              <a:rPr lang="cs-CZ" altLang="cs-CZ" b="1" smtClean="0"/>
              <a:t>KLASICKÝ</a:t>
            </a:r>
            <a:r>
              <a:rPr lang="cs-CZ" altLang="cs-CZ" smtClean="0"/>
              <a:t> = (formálně) </a:t>
            </a:r>
            <a:r>
              <a:rPr lang="cs-CZ" altLang="cs-CZ" b="1" smtClean="0"/>
              <a:t>dokonalý</a:t>
            </a:r>
          </a:p>
          <a:p>
            <a:pPr lvl="1" eaLnBrk="1" hangingPunct="1"/>
            <a:r>
              <a:rPr lang="cs-CZ" altLang="cs-CZ" smtClean="0"/>
              <a:t>založeno na jednotě obsahu a formy na straně jedné a smyslového a rozumového poznání na straně druhé.</a:t>
            </a:r>
          </a:p>
          <a:p>
            <a:pPr lvl="1" eaLnBrk="1" hangingPunct="1"/>
            <a:endParaRPr lang="cs-CZ" altLang="cs-CZ" b="1" smtClean="0"/>
          </a:p>
          <a:p>
            <a:pPr eaLnBrk="1" hangingPunct="1"/>
            <a:r>
              <a:rPr lang="cs-CZ" altLang="cs-CZ" b="1" smtClean="0"/>
              <a:t>MIMÉSIS </a:t>
            </a:r>
            <a:r>
              <a:rPr lang="cs-CZ" altLang="cs-CZ" smtClean="0"/>
              <a:t>= snaha o napodobení přírody/skutečnosti.</a:t>
            </a:r>
            <a:endParaRPr lang="cs-CZ" altLang="cs-CZ" b="1" smtClean="0"/>
          </a:p>
          <a:p>
            <a:pPr lvl="1" eaLnBrk="1" hangingPunct="1">
              <a:buFont typeface="Wingdings" pitchFamily="2" charset="2"/>
              <a:buNone/>
            </a:pPr>
            <a:endParaRPr lang="cs-CZ" alt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pic>
        <p:nvPicPr>
          <p:cNvPr id="20483" name="Picture 3" descr="F:\1. rocnik\RECKO\rec.soch a mal\Doryphoros_herm_MAN_Napoli_Inv6412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859338" y="188913"/>
            <a:ext cx="4132262" cy="6192837"/>
          </a:xfrm>
          <a:noFill/>
        </p:spPr>
      </p:pic>
      <p:sp>
        <p:nvSpPr>
          <p:cNvPr id="20484" name="TextovéPole 4"/>
          <p:cNvSpPr txBox="1">
            <a:spLocks noChangeArrowheads="1"/>
          </p:cNvSpPr>
          <p:nvPr/>
        </p:nvSpPr>
        <p:spPr bwMode="auto">
          <a:xfrm>
            <a:off x="468313" y="1989138"/>
            <a:ext cx="3941762" cy="92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Polykleitos – Doryforos, 5. st. př. n. l.</a:t>
            </a:r>
          </a:p>
          <a:p>
            <a:r>
              <a:rPr lang="cs-CZ" altLang="cs-CZ"/>
              <a:t>(detail, portrét)</a:t>
            </a:r>
          </a:p>
          <a:p>
            <a:endParaRPr lang="cs-CZ" altLang="cs-CZ"/>
          </a:p>
        </p:txBody>
      </p:sp>
      <p:sp>
        <p:nvSpPr>
          <p:cNvPr id="20485" name="TextovéPole 5"/>
          <p:cNvSpPr txBox="1">
            <a:spLocks noChangeArrowheads="1"/>
          </p:cNvSpPr>
          <p:nvPr/>
        </p:nvSpPr>
        <p:spPr bwMode="auto">
          <a:xfrm>
            <a:off x="3676650" y="6092825"/>
            <a:ext cx="1074738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800"/>
              <a:t>Obrázek odkaz č. 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dirty="0" smtClean="0"/>
              <a:t>Řecká estetická norma</a:t>
            </a:r>
            <a:endParaRPr lang="cs-CZ" dirty="0" smtClean="0">
              <a:solidFill>
                <a:srgbClr val="64544B"/>
              </a:solidFill>
            </a:endParaRPr>
          </a:p>
        </p:txBody>
      </p:sp>
      <p:sp>
        <p:nvSpPr>
          <p:cNvPr id="21507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357313"/>
            <a:ext cx="8842375" cy="5286375"/>
          </a:xfrm>
        </p:spPr>
        <p:txBody>
          <a:bodyPr/>
          <a:lstStyle/>
          <a:p>
            <a:pPr eaLnBrk="1" hangingPunct="1"/>
            <a:r>
              <a:rPr lang="cs-CZ" altLang="cs-CZ" sz="2400" smtClean="0"/>
              <a:t>Řecká estetika chápala proporce matematicky.</a:t>
            </a:r>
          </a:p>
          <a:p>
            <a:pPr eaLnBrk="1" hangingPunct="1"/>
            <a:r>
              <a:rPr lang="cs-CZ" altLang="cs-CZ" sz="2400" smtClean="0"/>
              <a:t>Podle ní se nejvyšší krása projevuje ve formách a proporcích živých bytostí (zejm. člověka).</a:t>
            </a:r>
          </a:p>
          <a:p>
            <a:pPr eaLnBrk="1" hangingPunct="1"/>
            <a:r>
              <a:rPr lang="cs-CZ" altLang="cs-CZ" sz="2400" smtClean="0"/>
              <a:t>Snažila se o umění ve shodě s rozumem – šlo o napodobování přírody podle určitých zákonů rozumu.</a:t>
            </a:r>
          </a:p>
          <a:p>
            <a:pPr eaLnBrk="1" hangingPunct="1"/>
            <a:endParaRPr lang="cs-CZ" altLang="cs-CZ" sz="2400" smtClean="0"/>
          </a:p>
          <a:p>
            <a:pPr eaLnBrk="1" hangingPunct="1"/>
            <a:r>
              <a:rPr lang="cs-CZ" altLang="cs-CZ" sz="2400" smtClean="0"/>
              <a:t>Podle Řeků: CO JE KRÁSNÉ, TO JE DOBRÉ.</a:t>
            </a:r>
          </a:p>
          <a:p>
            <a:pPr eaLnBrk="1" hangingPunct="1"/>
            <a:r>
              <a:rPr lang="cs-CZ" altLang="cs-CZ" sz="2400" b="1" smtClean="0"/>
              <a:t>Řecké umění se stalo estetickou normou</a:t>
            </a:r>
            <a:r>
              <a:rPr lang="cs-CZ" altLang="cs-CZ" sz="2400" smtClean="0"/>
              <a:t> závaznou pro další umělecký vývoj, protože se mu podařilo vytvořit ideál lidské krásy.</a:t>
            </a:r>
          </a:p>
          <a:p>
            <a:pPr eaLnBrk="1" hangingPunct="1"/>
            <a:r>
              <a:rPr lang="cs-CZ" altLang="cs-CZ" sz="2000" b="1" smtClean="0">
                <a:solidFill>
                  <a:srgbClr val="C00000"/>
                </a:solidFill>
              </a:rPr>
              <a:t>IDEÁL </a:t>
            </a:r>
            <a:r>
              <a:rPr lang="cs-CZ" altLang="cs-CZ" sz="2000" smtClean="0"/>
              <a:t>= vzor, dokonalý představitel; vysoký cíl.</a:t>
            </a:r>
          </a:p>
          <a:p>
            <a:pPr eaLnBrk="1" hangingPunct="1"/>
            <a:r>
              <a:rPr lang="cs-CZ" altLang="cs-CZ" sz="2000" b="1" smtClean="0">
                <a:solidFill>
                  <a:srgbClr val="C00000"/>
                </a:solidFill>
              </a:rPr>
              <a:t>IDEÁLNÍ</a:t>
            </a:r>
            <a:r>
              <a:rPr lang="cs-CZ" altLang="cs-CZ" sz="2000" smtClean="0"/>
              <a:t>= dokonalý, nedosažitelný; neskutečný, vysněný.</a:t>
            </a:r>
          </a:p>
          <a:p>
            <a:pPr eaLnBrk="1" hangingPunct="1"/>
            <a:endParaRPr lang="cs-CZ" alt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22531" name="TextovéPole 3"/>
          <p:cNvSpPr txBox="1">
            <a:spLocks noChangeArrowheads="1"/>
          </p:cNvSpPr>
          <p:nvPr/>
        </p:nvSpPr>
        <p:spPr bwMode="auto">
          <a:xfrm>
            <a:off x="414338" y="1916113"/>
            <a:ext cx="3941762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Polykleitos – Doryforos, 5. st. př. n. l.</a:t>
            </a:r>
          </a:p>
          <a:p>
            <a:r>
              <a:rPr lang="cs-CZ" altLang="cs-CZ"/>
              <a:t>(detail)</a:t>
            </a:r>
          </a:p>
          <a:p>
            <a:endParaRPr lang="cs-CZ" altLang="cs-CZ"/>
          </a:p>
        </p:txBody>
      </p:sp>
      <p:pic>
        <p:nvPicPr>
          <p:cNvPr id="22532" name="Picture 4" descr="F:\1. rocnik\RECKO\rec.soch a mal\Doryphoros_MAN_Napoli_Inv6011_n05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356100" y="188913"/>
            <a:ext cx="4613275" cy="5765800"/>
          </a:xfrm>
          <a:noFill/>
        </p:spPr>
      </p:pic>
      <p:sp>
        <p:nvSpPr>
          <p:cNvPr id="22533" name="TextovéPole 5"/>
          <p:cNvSpPr txBox="1">
            <a:spLocks noChangeArrowheads="1"/>
          </p:cNvSpPr>
          <p:nvPr/>
        </p:nvSpPr>
        <p:spPr bwMode="auto">
          <a:xfrm>
            <a:off x="3209925" y="5732463"/>
            <a:ext cx="1074738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800"/>
              <a:t>Obrázek odkaz č. 4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b="1" dirty="0" smtClean="0"/>
              <a:t>SHRNUTÍ</a:t>
            </a:r>
            <a:endParaRPr lang="cs-CZ" b="1" dirty="0"/>
          </a:p>
        </p:txBody>
      </p:sp>
      <p:sp>
        <p:nvSpPr>
          <p:cNvPr id="23555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r>
              <a:rPr lang="cs-CZ" altLang="cs-CZ" smtClean="0"/>
              <a:t>Hl. charakteristické rysy řeckého umění:</a:t>
            </a:r>
          </a:p>
          <a:p>
            <a:pPr lvl="1"/>
            <a:r>
              <a:rPr lang="cs-CZ" altLang="cs-CZ" smtClean="0"/>
              <a:t>Humanismus,  lidské měřítko, klasičnost, estetická norma</a:t>
            </a:r>
          </a:p>
          <a:p>
            <a:r>
              <a:rPr lang="cs-CZ" altLang="cs-CZ" smtClean="0"/>
              <a:t>POJMY:</a:t>
            </a:r>
          </a:p>
          <a:p>
            <a:pPr lvl="1"/>
            <a:r>
              <a:rPr lang="cs-CZ" altLang="cs-CZ" smtClean="0"/>
              <a:t>Humanismus</a:t>
            </a:r>
          </a:p>
          <a:p>
            <a:pPr lvl="1"/>
            <a:r>
              <a:rPr lang="cs-CZ" altLang="cs-CZ" smtClean="0"/>
              <a:t>Antropomorfismus</a:t>
            </a:r>
          </a:p>
          <a:p>
            <a:pPr lvl="1"/>
            <a:r>
              <a:rPr lang="cs-CZ" altLang="cs-CZ" smtClean="0"/>
              <a:t>Kalokaghátia</a:t>
            </a:r>
          </a:p>
          <a:p>
            <a:pPr lvl="1"/>
            <a:r>
              <a:rPr lang="cs-CZ" altLang="cs-CZ" smtClean="0"/>
              <a:t>Kánon</a:t>
            </a:r>
          </a:p>
          <a:p>
            <a:pPr lvl="1"/>
            <a:r>
              <a:rPr lang="cs-CZ" altLang="cs-CZ" smtClean="0"/>
              <a:t>Klasický</a:t>
            </a:r>
          </a:p>
          <a:p>
            <a:pPr lvl="1"/>
            <a:r>
              <a:rPr lang="cs-CZ" altLang="cs-CZ" smtClean="0"/>
              <a:t>Mimésis</a:t>
            </a:r>
          </a:p>
          <a:p>
            <a:pPr lvl="1"/>
            <a:r>
              <a:rPr lang="cs-CZ" altLang="cs-CZ" smtClean="0"/>
              <a:t>Ideál</a:t>
            </a:r>
          </a:p>
          <a:p>
            <a:pPr lvl="1"/>
            <a:endParaRPr lang="cs-CZ" altLang="cs-CZ" smtClean="0"/>
          </a:p>
          <a:p>
            <a:pPr lvl="1"/>
            <a:endParaRPr lang="cs-CZ" altLang="cs-CZ" smtClean="0"/>
          </a:p>
          <a:p>
            <a:pPr lvl="1"/>
            <a:endParaRPr lang="cs-CZ" alt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>
                <a:solidFill>
                  <a:srgbClr val="64544B"/>
                </a:solidFill>
              </a:rPr>
              <a:t>OTÁZKY</a:t>
            </a:r>
          </a:p>
        </p:txBody>
      </p:sp>
      <p:sp>
        <p:nvSpPr>
          <p:cNvPr id="24579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57250" y="2143125"/>
            <a:ext cx="8504238" cy="3786188"/>
          </a:xfrm>
        </p:spPr>
        <p:txBody>
          <a:bodyPr/>
          <a:lstStyle/>
          <a:p>
            <a:pPr marL="514350" indent="-514350" eaLnBrk="1" hangingPunct="1">
              <a:buFont typeface="Georgia" pitchFamily="18" charset="0"/>
              <a:buAutoNum type="arabicPeriod"/>
            </a:pPr>
            <a:r>
              <a:rPr lang="cs-CZ" altLang="cs-CZ" smtClean="0"/>
              <a:t>Vyjmenuj hlavní charakteristické rysy řeckého umění.</a:t>
            </a:r>
          </a:p>
          <a:p>
            <a:pPr marL="514350" indent="-514350" eaLnBrk="1" hangingPunct="1">
              <a:buFont typeface="Georgia" pitchFamily="18" charset="0"/>
              <a:buAutoNum type="arabicPeriod"/>
            </a:pPr>
            <a:r>
              <a:rPr lang="cs-CZ" altLang="cs-CZ" smtClean="0"/>
              <a:t>Co je to mimésis.</a:t>
            </a:r>
          </a:p>
          <a:p>
            <a:pPr marL="514350" indent="-514350" eaLnBrk="1" hangingPunct="1">
              <a:buFont typeface="Georgia" pitchFamily="18" charset="0"/>
              <a:buAutoNum type="arabicPeriod"/>
            </a:pPr>
            <a:r>
              <a:rPr lang="cs-CZ" altLang="cs-CZ" smtClean="0"/>
              <a:t>Definuj pojem kánon.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24579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pPr marL="0" indent="0">
              <a:buFont typeface="Wingdings 2" pitchFamily="18" charset="2"/>
              <a:buNone/>
              <a:defRPr/>
            </a:pPr>
            <a:r>
              <a:rPr lang="cs-CZ" sz="1100" dirty="0"/>
              <a:t>Literatura:</a:t>
            </a:r>
          </a:p>
          <a:p>
            <a:pPr>
              <a:defRPr/>
            </a:pPr>
            <a:r>
              <a:rPr lang="cs-CZ" sz="1100" dirty="0"/>
              <a:t>BALEKA, J.: Výtvarné umění, výkladový slovník. Praha: </a:t>
            </a:r>
            <a:r>
              <a:rPr lang="cs-CZ" sz="1100" dirty="0" err="1"/>
              <a:t>Akademia</a:t>
            </a:r>
            <a:r>
              <a:rPr lang="cs-CZ" sz="1100" dirty="0"/>
              <a:t>, 1997.</a:t>
            </a:r>
          </a:p>
          <a:p>
            <a:pPr>
              <a:defRPr/>
            </a:pPr>
            <a:r>
              <a:rPr lang="cs-CZ" sz="1100" dirty="0"/>
              <a:t>BLAŽÍČEK, O.: Slovník pojmů </a:t>
            </a:r>
            <a:r>
              <a:rPr lang="cs-CZ" sz="1100" dirty="0" smtClean="0"/>
              <a:t> z </a:t>
            </a:r>
            <a:r>
              <a:rPr lang="cs-CZ" sz="1100" dirty="0"/>
              <a:t>dějin </a:t>
            </a:r>
            <a:r>
              <a:rPr lang="cs-CZ" sz="1100" dirty="0" smtClean="0"/>
              <a:t> umění</a:t>
            </a:r>
            <a:r>
              <a:rPr lang="cs-CZ" sz="1100" dirty="0"/>
              <a:t>. Praha: Odeon, 1991.</a:t>
            </a:r>
          </a:p>
          <a:p>
            <a:pPr>
              <a:defRPr/>
            </a:pPr>
            <a:r>
              <a:rPr lang="cs-CZ" sz="1100" dirty="0"/>
              <a:t>LISOVÝ, I.: Přehled dějin starověku. Ostrava: FF OU, 2010. </a:t>
            </a:r>
          </a:p>
          <a:p>
            <a:pPr>
              <a:defRPr/>
            </a:pPr>
            <a:r>
              <a:rPr lang="cs-CZ" sz="1100" dirty="0"/>
              <a:t>MRÁZ, B.: Dějiny výtvarné kultury I. Praha: IDEA SERVIS, 1998. </a:t>
            </a:r>
          </a:p>
          <a:p>
            <a:pPr>
              <a:defRPr/>
            </a:pPr>
            <a:r>
              <a:rPr lang="cs-CZ" sz="1100" dirty="0"/>
              <a:t>KOL. autorů: Slovník antické kultury. Praha: Nakl. Svoboda, 1974.</a:t>
            </a:r>
            <a:endParaRPr lang="cs-CZ" sz="1100" b="1" dirty="0"/>
          </a:p>
          <a:p>
            <a:pPr eaLnBrk="1" hangingPunct="1">
              <a:defRPr/>
            </a:pPr>
            <a:endParaRPr lang="cs-CZ" sz="1100" b="1" dirty="0" smtClean="0"/>
          </a:p>
          <a:p>
            <a:pPr marL="0" indent="0" eaLnBrk="1" hangingPunct="1">
              <a:buFont typeface="Wingdings 2" pitchFamily="18" charset="2"/>
              <a:buNone/>
              <a:defRPr/>
            </a:pPr>
            <a:r>
              <a:rPr lang="cs-CZ" sz="1100" b="1" dirty="0" smtClean="0"/>
              <a:t>Zdroje:</a:t>
            </a:r>
          </a:p>
          <a:p>
            <a:pPr marL="0" indent="0" eaLnBrk="1" hangingPunct="1">
              <a:buFont typeface="Wingdings 2" pitchFamily="18" charset="2"/>
              <a:buNone/>
              <a:defRPr/>
            </a:pPr>
            <a:r>
              <a:rPr lang="cs-CZ" sz="1100" b="1" dirty="0" smtClean="0"/>
              <a:t>Stáhnuto 2. 12. 2012</a:t>
            </a:r>
            <a:endParaRPr lang="cs-CZ" sz="1100" dirty="0" smtClean="0">
              <a:hlinkClick r:id="rId2"/>
            </a:endParaRPr>
          </a:p>
          <a:p>
            <a:pPr eaLnBrk="1" hangingPunct="1">
              <a:buFont typeface="Georgia" pitchFamily="18" charset="0"/>
              <a:buAutoNum type="arabicPeriod"/>
              <a:defRPr/>
            </a:pPr>
            <a:r>
              <a:rPr lang="cs-CZ" sz="1100" dirty="0" smtClean="0">
                <a:hlinkClick r:id="rId2"/>
              </a:rPr>
              <a:t>http://commons.wikimedia.org/wiki/File:Discobolus_Lancelotti_Massimo.jpg?uselang=cs</a:t>
            </a:r>
            <a:endParaRPr lang="cs-CZ" sz="1100" dirty="0" smtClean="0"/>
          </a:p>
          <a:p>
            <a:pPr eaLnBrk="1" hangingPunct="1">
              <a:buFont typeface="Georgia" pitchFamily="18" charset="0"/>
              <a:buAutoNum type="arabicPeriod"/>
              <a:defRPr/>
            </a:pPr>
            <a:r>
              <a:rPr lang="cs-CZ" sz="1100" dirty="0" smtClean="0">
                <a:hlinkClick r:id="rId3"/>
              </a:rPr>
              <a:t>http://commons.wikimedia.org/wiki/File:Doryphoros_MAN_Napoli_Inv6011-2.jpg?uselang=cs</a:t>
            </a:r>
            <a:endParaRPr lang="cs-CZ" sz="1100" dirty="0" smtClean="0"/>
          </a:p>
          <a:p>
            <a:pPr eaLnBrk="1" hangingPunct="1">
              <a:buFont typeface="Georgia" pitchFamily="18" charset="0"/>
              <a:buAutoNum type="arabicPeriod"/>
              <a:defRPr/>
            </a:pPr>
            <a:r>
              <a:rPr lang="cs-CZ" sz="1100" dirty="0" smtClean="0">
                <a:hlinkClick r:id="rId4"/>
              </a:rPr>
              <a:t>http://commons.wikimedia.org/wiki/File:Doryphoros_herm_MAN_Napoli_Inv6412.jpg?uselang=cs</a:t>
            </a:r>
            <a:endParaRPr lang="cs-CZ" sz="1100" dirty="0" smtClean="0"/>
          </a:p>
          <a:p>
            <a:pPr eaLnBrk="1" hangingPunct="1">
              <a:buFont typeface="Georgia" pitchFamily="18" charset="0"/>
              <a:buAutoNum type="arabicPeriod"/>
              <a:defRPr/>
            </a:pPr>
            <a:r>
              <a:rPr lang="cs-CZ" sz="1100" dirty="0" smtClean="0">
                <a:hlinkClick r:id="rId5"/>
              </a:rPr>
              <a:t>http://commons.wikimedia.org/wiki/File:Doryphoros_MAN_Napoli_Inv6011_n05.jpg?uselang=cs</a:t>
            </a:r>
            <a:endParaRPr lang="cs-CZ" sz="1100" dirty="0" smtClean="0"/>
          </a:p>
          <a:p>
            <a:pPr eaLnBrk="1" hangingPunct="1">
              <a:buFont typeface="Georgia" pitchFamily="18" charset="0"/>
              <a:buAutoNum type="arabicPeriod"/>
              <a:defRPr/>
            </a:pPr>
            <a:endParaRPr lang="cs-CZ" sz="1100" dirty="0" smtClean="0"/>
          </a:p>
          <a:p>
            <a:pPr eaLnBrk="1" hangingPunct="1">
              <a:defRPr/>
            </a:pPr>
            <a:endParaRPr lang="cs-CZ" sz="11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1458</TotalTime>
  <Words>494</Words>
  <Application>Microsoft Office PowerPoint</Application>
  <PresentationFormat>Předvádění na obrazovce (4:3)</PresentationFormat>
  <Paragraphs>85</Paragraphs>
  <Slides>13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9" baseType="lpstr">
      <vt:lpstr>Arial</vt:lpstr>
      <vt:lpstr>Georgia</vt:lpstr>
      <vt:lpstr>Wingdings 2</vt:lpstr>
      <vt:lpstr>Wingdings</vt:lpstr>
      <vt:lpstr>Calibri</vt:lpstr>
      <vt:lpstr>Administrativní</vt:lpstr>
      <vt:lpstr>Snímek 1</vt:lpstr>
      <vt:lpstr>STAROVĚKÉ ŘECKO </vt:lpstr>
      <vt:lpstr>Řecký humanismus </vt:lpstr>
      <vt:lpstr>Snímek 4</vt:lpstr>
      <vt:lpstr>Lidské měřítko</vt:lpstr>
      <vt:lpstr>Snímek 6</vt:lpstr>
      <vt:lpstr>Klasičnost</vt:lpstr>
      <vt:lpstr>Snímek 8</vt:lpstr>
      <vt:lpstr>Řecká estetická norma</vt:lpstr>
      <vt:lpstr>Snímek 10</vt:lpstr>
      <vt:lpstr>SHRNUTÍ</vt:lpstr>
      <vt:lpstr>OTÁZKY</vt:lpstr>
      <vt:lpstr>ZDROJE</vt:lpstr>
    </vt:vector>
  </TitlesOfParts>
  <Company>sus-ostrava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STAROVĚKÁ ŘECKÁ ARCHITEKTURA</dc:title>
  <dc:creator>spravce</dc:creator>
  <cp:lastModifiedBy>Dum</cp:lastModifiedBy>
  <cp:revision>41</cp:revision>
  <dcterms:created xsi:type="dcterms:W3CDTF">2012-10-08T12:06:22Z</dcterms:created>
  <dcterms:modified xsi:type="dcterms:W3CDTF">2014-05-24T13:16:52Z</dcterms:modified>
</cp:coreProperties>
</file>