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24" r:id="rId1"/>
  </p:sldMasterIdLst>
  <p:sldIdLst>
    <p:sldId id="267" r:id="rId2"/>
    <p:sldId id="266" r:id="rId3"/>
    <p:sldId id="257" r:id="rId4"/>
    <p:sldId id="262" r:id="rId5"/>
    <p:sldId id="258" r:id="rId6"/>
    <p:sldId id="259" r:id="rId7"/>
    <p:sldId id="260" r:id="rId8"/>
    <p:sldId id="261" r:id="rId9"/>
    <p:sldId id="263" r:id="rId10"/>
    <p:sldId id="264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19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5" name="Obdélník 20"/>
          <p:cNvSpPr>
            <a:spLocks noChangeArrowheads="1"/>
          </p:cNvSpPr>
          <p:nvPr/>
        </p:nvSpPr>
        <p:spPr bwMode="white">
          <a:xfrm>
            <a:off x="8991600" y="3175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6" name="Obdélník 23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7" name="Obdélník 24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1" name="Přímá spojnice 26"/>
          <p:cNvSpPr>
            <a:spLocks noChangeShapeType="1"/>
          </p:cNvSpPr>
          <p:nvPr/>
        </p:nvSpPr>
        <p:spPr bwMode="auto">
          <a:xfrm>
            <a:off x="155575" y="241935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240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13" name="Ovál 28"/>
          <p:cNvSpPr/>
          <p:nvPr/>
        </p:nvSpPr>
        <p:spPr>
          <a:xfrm>
            <a:off x="4267200" y="211455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4" name="Ovál 29"/>
          <p:cNvSpPr/>
          <p:nvPr/>
        </p:nvSpPr>
        <p:spPr>
          <a:xfrm>
            <a:off x="4362450" y="2209800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5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89E3DD-6FE6-4D8C-A1C9-CBB450832C08}" type="datetimeFigureOut">
              <a:rPr lang="cs-CZ"/>
              <a:pPr>
                <a:defRPr/>
              </a:pPr>
              <a:t>28.5.2014</a:t>
            </a:fld>
            <a:endParaRPr lang="cs-CZ"/>
          </a:p>
        </p:txBody>
      </p:sp>
      <p:sp>
        <p:nvSpPr>
          <p:cNvPr id="16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7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868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0EF0C96A-9DE9-41EE-AEB0-95F969B7B60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3E82CE-2D63-4739-B1BC-FAD51D408E88}" type="datetimeFigureOut">
              <a:rPr lang="cs-CZ"/>
              <a:pPr>
                <a:defRPr/>
              </a:pPr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2450" y="1027113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F8ACA27-3900-4CE9-A589-8543C76FDCC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1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5" name="Obdélník 20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6" name="Obdélník 23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7" name="Obdélník 24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8" name="Obdélník 25"/>
          <p:cNvSpPr>
            <a:spLocks noChangeArrowheads="1"/>
          </p:cNvSpPr>
          <p:nvPr/>
        </p:nvSpPr>
        <p:spPr bwMode="white">
          <a:xfrm>
            <a:off x="152400" y="2286000"/>
            <a:ext cx="8832850" cy="3048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9" name="Obdélník 26"/>
          <p:cNvSpPr>
            <a:spLocks noChangeArrowheads="1"/>
          </p:cNvSpPr>
          <p:nvPr/>
        </p:nvSpPr>
        <p:spPr bwMode="auto">
          <a:xfrm>
            <a:off x="155575" y="142875"/>
            <a:ext cx="8832850" cy="2139950"/>
          </a:xfrm>
          <a:prstGeom prst="rect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52400" y="15240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12" name="Přímá spojnice 29"/>
          <p:cNvSpPr>
            <a:spLocks noChangeShapeType="1"/>
          </p:cNvSpPr>
          <p:nvPr/>
        </p:nvSpPr>
        <p:spPr bwMode="auto">
          <a:xfrm>
            <a:off x="152400" y="243840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3" name="Ovál 30"/>
          <p:cNvSpPr/>
          <p:nvPr/>
        </p:nvSpPr>
        <p:spPr>
          <a:xfrm>
            <a:off x="4267200" y="211455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4" name="Ovál 31"/>
          <p:cNvSpPr/>
          <p:nvPr/>
        </p:nvSpPr>
        <p:spPr>
          <a:xfrm>
            <a:off x="4362450" y="2209800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6" name="Zástupný symbol pro datum 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A2067E-C039-4AAE-AEC2-AAD0635BEDB5}" type="datetimeFigureOut">
              <a:rPr lang="cs-CZ"/>
              <a:pPr>
                <a:defRPr/>
              </a:pPr>
              <a:t>28.5.2014</a:t>
            </a:fld>
            <a:endParaRPr lang="cs-CZ"/>
          </a:p>
        </p:txBody>
      </p:sp>
      <p:sp>
        <p:nvSpPr>
          <p:cNvPr id="17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868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7E5548E6-6188-4218-93E9-6AF75F602DD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nice 19"/>
          <p:cNvSpPr>
            <a:spLocks noChangeShapeType="1"/>
          </p:cNvSpPr>
          <p:nvPr/>
        </p:nvSpPr>
        <p:spPr bwMode="auto">
          <a:xfrm flipV="1">
            <a:off x="4562475" y="1576388"/>
            <a:ext cx="9525" cy="4818062"/>
          </a:xfrm>
          <a:prstGeom prst="line">
            <a:avLst/>
          </a:prstGeom>
          <a:noFill/>
          <a:ln w="9525" algn="ctr">
            <a:solidFill>
              <a:schemeClr val="tx2"/>
            </a:solidFill>
            <a:prstDash val="sysDash"/>
            <a:round/>
            <a:headEnd/>
            <a:tailEnd/>
          </a:ln>
        </p:spPr>
        <p:txBody>
          <a:bodyPr wrap="none" anchor="ctr"/>
          <a:lstStyle/>
          <a:p>
            <a:pPr>
              <a:defRPr/>
            </a:pP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10325"/>
            <a:ext cx="3044825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4D90B44-56B0-4A71-AF81-AE4EEE7BC854}" type="datetimeFigureOut">
              <a:rPr lang="cs-CZ"/>
              <a:pPr>
                <a:defRPr/>
              </a:pPr>
              <a:t>28.5.2014</a:t>
            </a:fld>
            <a:endParaRPr lang="cs-CZ"/>
          </a:p>
        </p:txBody>
      </p:sp>
      <p:sp>
        <p:nvSpPr>
          <p:cNvPr id="7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E6D1F8-85BC-4ADD-A4A6-A3FDCA72D47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19"/>
          <p:cNvSpPr>
            <a:spLocks noChangeShapeType="1"/>
          </p:cNvSpPr>
          <p:nvPr/>
        </p:nvSpPr>
        <p:spPr bwMode="auto">
          <a:xfrm flipV="1">
            <a:off x="4572000" y="2200275"/>
            <a:ext cx="0" cy="4187825"/>
          </a:xfrm>
          <a:prstGeom prst="line">
            <a:avLst/>
          </a:prstGeom>
          <a:noFill/>
          <a:ln w="9525" algn="ctr">
            <a:solidFill>
              <a:schemeClr val="tx2"/>
            </a:solidFill>
            <a:prstDash val="sysDash"/>
            <a:round/>
            <a:headEnd/>
            <a:tailEnd/>
          </a:ln>
        </p:spPr>
        <p:txBody>
          <a:bodyPr wrap="none" anchor="ctr"/>
          <a:lstStyle/>
          <a:p>
            <a:pPr>
              <a:defRPr/>
            </a:pPr>
            <a:endParaRPr lang="cs-CZ"/>
          </a:p>
        </p:txBody>
      </p:sp>
      <p:sp>
        <p:nvSpPr>
          <p:cNvPr id="8" name="Obdélník 20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9" name="Obdélník 23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10" name="Obdélník 24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11" name="Obdélník 2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12" name="Obdélník 11"/>
          <p:cNvSpPr/>
          <p:nvPr/>
        </p:nvSpPr>
        <p:spPr>
          <a:xfrm>
            <a:off x="152400" y="1371600"/>
            <a:ext cx="8832850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050" y="6391275"/>
            <a:ext cx="8832850" cy="31115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4" name="Přímá spojnice 28"/>
          <p:cNvSpPr>
            <a:spLocks noChangeShapeType="1"/>
          </p:cNvSpPr>
          <p:nvPr/>
        </p:nvSpPr>
        <p:spPr bwMode="auto">
          <a:xfrm>
            <a:off x="152400" y="1279525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16" name="Ovál 30"/>
          <p:cNvSpPr/>
          <p:nvPr/>
        </p:nvSpPr>
        <p:spPr>
          <a:xfrm>
            <a:off x="4267200" y="955675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7" name="Ovál 31"/>
          <p:cNvSpPr/>
          <p:nvPr/>
        </p:nvSpPr>
        <p:spPr>
          <a:xfrm>
            <a:off x="4362450" y="1050925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8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6ACEE4-3026-4ABA-A979-DE4DACA79C24}" type="datetimeFigureOut">
              <a:rPr lang="cs-CZ"/>
              <a:pPr>
                <a:defRPr/>
              </a:pPr>
              <a:t>28.5.2014</a:t>
            </a:fld>
            <a:endParaRPr lang="cs-CZ"/>
          </a:p>
        </p:txBody>
      </p:sp>
      <p:sp>
        <p:nvSpPr>
          <p:cNvPr id="19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10325"/>
            <a:ext cx="35814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0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988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pPr>
              <a:defRPr/>
            </a:pPr>
            <a:fld id="{831EAF73-BC81-485B-B77F-339E764DE6B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E399B7-A611-4413-BC73-00155A6EB992}" type="datetimeFigureOut">
              <a:rPr lang="cs-CZ"/>
              <a:pPr>
                <a:defRPr/>
              </a:pPr>
              <a:t>28.5.2014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638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3B1295D-88B0-4C09-B2BA-DBB1843A25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9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3" name="Obdélník 20"/>
          <p:cNvSpPr>
            <a:spLocks noChangeArrowheads="1"/>
          </p:cNvSpPr>
          <p:nvPr/>
        </p:nvSpPr>
        <p:spPr bwMode="white">
          <a:xfrm>
            <a:off x="0" y="0"/>
            <a:ext cx="9144000" cy="15557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4" name="Obdélník 23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5" name="Obdélník 24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7" name="Obdélník 6"/>
          <p:cNvSpPr>
            <a:spLocks noChangeArrowheads="1"/>
          </p:cNvSpPr>
          <p:nvPr/>
        </p:nvSpPr>
        <p:spPr bwMode="auto">
          <a:xfrm>
            <a:off x="152400" y="15875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8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F66FC1-A760-438C-9A80-BF131592E50B}" type="datetimeFigureOut">
              <a:rPr lang="cs-CZ"/>
              <a:pPr>
                <a:defRPr/>
              </a:pPr>
              <a:t>28.5.2014</a:t>
            </a:fld>
            <a:endParaRPr lang="cs-CZ"/>
          </a:p>
        </p:txBody>
      </p:sp>
      <p:sp>
        <p:nvSpPr>
          <p:cNvPr id="9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5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C5BE1D57-0485-4ED5-8A85-AE10EAAB10E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52400" y="152400"/>
            <a:ext cx="8832850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6" name="Obdélník 20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7" name="Obdélník 23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8" name="Obdélník 24"/>
          <p:cNvSpPr>
            <a:spLocks noChangeArrowheads="1"/>
          </p:cNvSpPr>
          <p:nvPr/>
        </p:nvSpPr>
        <p:spPr bwMode="white">
          <a:xfrm>
            <a:off x="0" y="0"/>
            <a:ext cx="9144000" cy="119063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9" name="Obdélník 25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10" name="Obdélník 9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52400" y="15240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12" name="Přímá spojnice 28"/>
          <p:cNvSpPr>
            <a:spLocks noChangeShapeType="1"/>
          </p:cNvSpPr>
          <p:nvPr/>
        </p:nvSpPr>
        <p:spPr bwMode="auto">
          <a:xfrm>
            <a:off x="152400" y="53340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3" name="Ovál 2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4" name="Ovál 30"/>
          <p:cNvSpPr/>
          <p:nvPr/>
        </p:nvSpPr>
        <p:spPr>
          <a:xfrm>
            <a:off x="1390650" y="323850"/>
            <a:ext cx="419100" cy="419100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49225" y="6388100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6" name="Zástupný symbol pro číslo snímku 6"/>
          <p:cNvSpPr>
            <a:spLocks noGrp="1"/>
          </p:cNvSpPr>
          <p:nvPr>
            <p:ph type="sldNum" sz="quarter" idx="10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B4DD25AE-D88A-4322-A24D-A460C1ECBB4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7" name="Zástupný symbol pro datum 4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D12424-06F8-46C7-9C44-29A52FD1C8B0}" type="datetimeFigureOut">
              <a:rPr lang="cs-CZ"/>
              <a:pPr>
                <a:defRPr/>
              </a:pPr>
              <a:t>28.5.2014</a:t>
            </a:fld>
            <a:endParaRPr lang="cs-CZ"/>
          </a:p>
        </p:txBody>
      </p:sp>
      <p:sp>
        <p:nvSpPr>
          <p:cNvPr id="18" name="Zástupný symbol pro zápatí 5"/>
          <p:cNvSpPr>
            <a:spLocks noGrp="1"/>
          </p:cNvSpPr>
          <p:nvPr>
            <p:ph type="ftr" sz="quarter" idx="12"/>
          </p:nvPr>
        </p:nvSpPr>
        <p:spPr>
          <a:xfrm>
            <a:off x="301625" y="6410325"/>
            <a:ext cx="3382963" cy="366713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nice 19"/>
          <p:cNvSpPr>
            <a:spLocks noChangeShapeType="1"/>
          </p:cNvSpPr>
          <p:nvPr/>
        </p:nvSpPr>
        <p:spPr bwMode="auto">
          <a:xfrm>
            <a:off x="152400" y="53340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6" name="Obdélník 20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7" name="Obdélník 23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8" name="Obdélník 24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9" name="Obdélník 25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2850" cy="301625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13" name="Ovál 2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4" name="Ovál 30"/>
          <p:cNvSpPr/>
          <p:nvPr/>
        </p:nvSpPr>
        <p:spPr>
          <a:xfrm>
            <a:off x="1390650" y="323850"/>
            <a:ext cx="419100" cy="419100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49225" y="6388100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6" name="Zástupný symbol pro číslo snímku 6"/>
          <p:cNvSpPr>
            <a:spLocks noGrp="1"/>
          </p:cNvSpPr>
          <p:nvPr>
            <p:ph type="sldNum" sz="quarter" idx="10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0960715-C705-423C-AF91-FA28C6E1AED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7" name="Zástupný symbol pro datum 4"/>
          <p:cNvSpPr>
            <a:spLocks noGrp="1"/>
          </p:cNvSpPr>
          <p:nvPr>
            <p:ph type="dt" sz="half" idx="11"/>
          </p:nvPr>
        </p:nvSpPr>
        <p:spPr>
          <a:xfrm>
            <a:off x="5788025" y="6405563"/>
            <a:ext cx="3044825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F202082-2C97-45C2-AA92-62A4DD5F9A22}" type="datetimeFigureOut">
              <a:rPr lang="cs-CZ"/>
              <a:pPr>
                <a:defRPr/>
              </a:pPr>
              <a:t>28.5.2014</a:t>
            </a:fld>
            <a:endParaRPr lang="cs-CZ"/>
          </a:p>
        </p:txBody>
      </p:sp>
      <p:sp>
        <p:nvSpPr>
          <p:cNvPr id="18" name="Zástupný symbol pro zápatí 5"/>
          <p:cNvSpPr>
            <a:spLocks noGrp="1"/>
          </p:cNvSpPr>
          <p:nvPr>
            <p:ph type="ftr" sz="quarter" idx="12"/>
          </p:nvPr>
        </p:nvSpPr>
        <p:spPr>
          <a:xfrm>
            <a:off x="301625" y="6410325"/>
            <a:ext cx="3584575" cy="366713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BF8D07-FB59-4F02-908B-6A93E382610E}" type="datetimeFigureOut">
              <a:rPr lang="cs-CZ"/>
              <a:pPr>
                <a:defRPr/>
              </a:pPr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5671E0-26E2-4E69-99E9-EEA5DD270DE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19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5" name="Obdélník 20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6" name="Obdélník 23"/>
          <p:cNvSpPr>
            <a:spLocks noChangeArrowheads="1"/>
          </p:cNvSpPr>
          <p:nvPr/>
        </p:nvSpPr>
        <p:spPr bwMode="white">
          <a:xfrm>
            <a:off x="0" y="0"/>
            <a:ext cx="9144000" cy="15557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7" name="Obdélník 24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10" name="Přímá spojnice 27"/>
          <p:cNvSpPr>
            <a:spLocks noChangeShapeType="1"/>
          </p:cNvSpPr>
          <p:nvPr/>
        </p:nvSpPr>
        <p:spPr bwMode="auto">
          <a:xfrm rot="5400000">
            <a:off x="4021137" y="3278188"/>
            <a:ext cx="6245225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1" name="Ovál 28"/>
          <p:cNvSpPr/>
          <p:nvPr/>
        </p:nvSpPr>
        <p:spPr>
          <a:xfrm>
            <a:off x="6838950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2" name="Ovál 29"/>
          <p:cNvSpPr/>
          <p:nvPr/>
        </p:nvSpPr>
        <p:spPr>
          <a:xfrm>
            <a:off x="6934200" y="3021013"/>
            <a:ext cx="420688" cy="419100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" name="Zástupný symbol pro číslo snímku 5"/>
          <p:cNvSpPr>
            <a:spLocks noGrp="1"/>
          </p:cNvSpPr>
          <p:nvPr>
            <p:ph type="sldNum" sz="quarter" idx="10"/>
          </p:nvPr>
        </p:nvSpPr>
        <p:spPr>
          <a:xfrm>
            <a:off x="6915150" y="3009900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152EC80-F94A-4FC9-AD50-DE771DF967C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4" name="Zástupný symbol pro datum 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D6C718-FB28-4E82-92DF-8DA3D163F7F5}" type="datetimeFigureOut">
              <a:rPr lang="cs-CZ"/>
              <a:pPr>
                <a:defRPr/>
              </a:pPr>
              <a:t>28.5.2014</a:t>
            </a:fld>
            <a:endParaRPr lang="cs-CZ"/>
          </a:p>
        </p:txBody>
      </p:sp>
      <p:sp>
        <p:nvSpPr>
          <p:cNvPr id="15" name="Zástupný symbol pro zápatí 4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1027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8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102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102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225" y="6388100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5563"/>
            <a:ext cx="3044825" cy="3651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C641261F-4561-4529-B46D-803A3E8F11C7}" type="datetimeFigureOut">
              <a:rPr lang="cs-CZ"/>
              <a:pPr>
                <a:defRPr/>
              </a:pPr>
              <a:t>28.5.2014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325"/>
            <a:ext cx="3581400" cy="366713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350"/>
            <a:ext cx="8832850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2" name="Ovál 11"/>
          <p:cNvSpPr/>
          <p:nvPr/>
        </p:nvSpPr>
        <p:spPr>
          <a:xfrm>
            <a:off x="4267200" y="955675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5" name="Ovál 14"/>
          <p:cNvSpPr/>
          <p:nvPr/>
        </p:nvSpPr>
        <p:spPr>
          <a:xfrm>
            <a:off x="4362450" y="1050925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39813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1E64EE54-972B-4BBF-ADB0-CF98EB61B78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38" name="Zástupný symbol pro nadpis 21"/>
          <p:cNvSpPr>
            <a:spLocks noGrp="1"/>
          </p:cNvSpPr>
          <p:nvPr>
            <p:ph type="title"/>
          </p:nvPr>
        </p:nvSpPr>
        <p:spPr bwMode="auto">
          <a:xfrm>
            <a:off x="301625" y="228600"/>
            <a:ext cx="8534400" cy="758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styl.</a:t>
            </a:r>
            <a:endParaRPr lang="en-US" altLang="cs-CZ" smtClean="0"/>
          </a:p>
        </p:txBody>
      </p:sp>
      <p:sp>
        <p:nvSpPr>
          <p:cNvPr id="1039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301625" y="1524000"/>
            <a:ext cx="8534400" cy="4598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  <a:endParaRPr lang="en-US" altLang="cs-CZ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233" r:id="rId1"/>
    <p:sldLayoutId id="2147484234" r:id="rId2"/>
    <p:sldLayoutId id="2147484235" r:id="rId3"/>
    <p:sldLayoutId id="2147484236" r:id="rId4"/>
    <p:sldLayoutId id="2147484237" r:id="rId5"/>
    <p:sldLayoutId id="2147484238" r:id="rId6"/>
    <p:sldLayoutId id="2147484239" r:id="rId7"/>
    <p:sldLayoutId id="2147484240" r:id="rId8"/>
    <p:sldLayoutId id="2147484241" r:id="rId9"/>
    <p:sldLayoutId id="2147484242" r:id="rId10"/>
    <p:sldLayoutId id="2147484243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3300" kern="1200">
          <a:solidFill>
            <a:srgbClr val="64544B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3300">
          <a:solidFill>
            <a:srgbClr val="64544B"/>
          </a:solidFill>
          <a:latin typeface="Georgia" pitchFamily="18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3300">
          <a:solidFill>
            <a:srgbClr val="64544B"/>
          </a:solidFill>
          <a:latin typeface="Georgia" pitchFamily="18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3300">
          <a:solidFill>
            <a:srgbClr val="64544B"/>
          </a:solidFill>
          <a:latin typeface="Georgia" pitchFamily="18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3300">
          <a:solidFill>
            <a:srgbClr val="64544B"/>
          </a:solidFill>
          <a:latin typeface="Georgia" pitchFamily="18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3300">
          <a:solidFill>
            <a:srgbClr val="64544B"/>
          </a:solidFill>
          <a:latin typeface="Georgia" pitchFamily="18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3300">
          <a:solidFill>
            <a:srgbClr val="64544B"/>
          </a:solidFill>
          <a:latin typeface="Georgia" pitchFamily="18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3300">
          <a:solidFill>
            <a:srgbClr val="64544B"/>
          </a:solidFill>
          <a:latin typeface="Georgia" pitchFamily="18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3300">
          <a:solidFill>
            <a:srgbClr val="64544B"/>
          </a:solidFill>
          <a:latin typeface="Georgia" pitchFamily="18" charset="0"/>
        </a:defRPr>
      </a:lvl9pPr>
    </p:titleStyle>
    <p:bodyStyle>
      <a:lvl1pPr marL="273050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7688" indent="-2730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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325" indent="-228600" algn="l" rtl="0" eaLnBrk="0" fontAlgn="base" hangingPunct="0">
        <a:spcBef>
          <a:spcPct val="20000"/>
        </a:spcBef>
        <a:spcAft>
          <a:spcPct val="0"/>
        </a:spcAft>
        <a:buClr>
          <a:srgbClr val="726056"/>
        </a:buClr>
        <a:buSzPct val="75000"/>
        <a:buFont typeface="Wingdings 2" pitchFamily="18" charset="2"/>
        <a:buChar char="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6963" indent="-228600" algn="l" rtl="0" eaLnBrk="0" fontAlgn="base" hangingPunct="0">
        <a:spcBef>
          <a:spcPct val="20000"/>
        </a:spcBef>
        <a:spcAft>
          <a:spcPct val="0"/>
        </a:spcAft>
        <a:buClr>
          <a:srgbClr val="4C5A6A"/>
        </a:buClr>
        <a:buSzPct val="70000"/>
        <a:buFont typeface="Wingdings" pitchFamily="2" charset="2"/>
        <a:buChar char="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0" fontAlgn="base" hangingPunct="0">
        <a:spcBef>
          <a:spcPct val="20000"/>
        </a:spcBef>
        <a:spcAft>
          <a:spcPct val="0"/>
        </a:spcAft>
        <a:buClr>
          <a:srgbClr val="808DA0"/>
        </a:buClr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07Erechteion_Kore01.jpg?uselang=cs" TargetMode="External"/><Relationship Id="rId13" Type="http://schemas.openxmlformats.org/officeDocument/2006/relationships/hyperlink" Target="http://commons.wikimedia.org/wiki/File:Temple_of_Concordia_(Agrigento)_-_Valle_dei_Templi,_Agrigento,_Sicily,_Italy_-_17_Oct._2010_-_(1).jpg?uselang=cs" TargetMode="External"/><Relationship Id="rId18" Type="http://schemas.openxmlformats.org/officeDocument/2006/relationships/hyperlink" Target="http://upload.wikimedia.org/wikipedia/commons/4/4b/Acropilos_wide_view.jpg" TargetMode="External"/><Relationship Id="rId3" Type="http://schemas.openxmlformats.org/officeDocument/2006/relationships/hyperlink" Target="http://upload.wikimedia.org/wikipedia/commons/3/3f/Partenon04.JPG" TargetMode="External"/><Relationship Id="rId7" Type="http://schemas.openxmlformats.org/officeDocument/2006/relationships/hyperlink" Target="http://upload.wikimedia.org/wikipedia/commons/f/ff/Model_of_the_Artemisium_-_Ephesus_Museum_(2).JPG" TargetMode="External"/><Relationship Id="rId12" Type="http://schemas.openxmlformats.org/officeDocument/2006/relationships/hyperlink" Target="http://commons.wikimedia.org/wiki/File:Doric_Temple_of_Athena_Lindia.jpg?uselang=cs" TargetMode="External"/><Relationship Id="rId17" Type="http://schemas.openxmlformats.org/officeDocument/2006/relationships/hyperlink" Target="http://upload.wikimedia.org/wikipedia/commons/e/e2/Ionic_order.svg?uselang=cs" TargetMode="External"/><Relationship Id="rId2" Type="http://schemas.openxmlformats.org/officeDocument/2006/relationships/hyperlink" Target="http://upload.wikimedia.org/wikipedia/commons/9/91/Model_of_the_Artemisium_-_Ephesus_Museum.JPG" TargetMode="External"/><Relationship Id="rId16" Type="http://schemas.openxmlformats.org/officeDocument/2006/relationships/hyperlink" Target="http://upload.wikimedia.org/wikipedia/commons/5/51/Ionic_capital_of_late_archaic_temple_of_Parthenos,_Neapolis_-_Kavala.jpg?uselang=cs" TargetMode="External"/><Relationship Id="rId20" Type="http://schemas.openxmlformats.org/officeDocument/2006/relationships/hyperlink" Target="http://commons.wikimedia.org/w/index.php?title=Special:Search&amp;limit=50&amp;offset=0&amp;redirs=1&amp;profile=default&amp;search=Temple+of+Olympian+Zeus,+Athen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2/2d/Parthenon-Restoration-Nov-2005-a.jpg" TargetMode="External"/><Relationship Id="rId11" Type="http://schemas.openxmlformats.org/officeDocument/2006/relationships/hyperlink" Target="http://commons.wikimedia.org/w/index.php?title=Special:Search&amp;profile=default&amp;search=Temple+doric&amp;fulltext=Search&amp;uselang=cs" TargetMode="External"/><Relationship Id="rId5" Type="http://schemas.openxmlformats.org/officeDocument/2006/relationships/hyperlink" Target="http://commons.wikimedia.org/wiki/File:Temple_Of_Olmpian_Zeus_retouched.jpg" TargetMode="External"/><Relationship Id="rId15" Type="http://schemas.openxmlformats.org/officeDocument/2006/relationships/hyperlink" Target="http://commons.wikimedia.org/wiki/File:Templo_de_Afaia.JPG?uselang=cs" TargetMode="External"/><Relationship Id="rId10" Type="http://schemas.openxmlformats.org/officeDocument/2006/relationships/hyperlink" Target="http://commons.wikimedia.org/wiki/File:Temple_of_Athena_Nike_reconstruction.gif?uselang=cs" TargetMode="External"/><Relationship Id="rId19" Type="http://schemas.openxmlformats.org/officeDocument/2006/relationships/hyperlink" Target="http://commons.wikimedia.org/wiki/File:Piranesi-4060.jpg?uselang=cs" TargetMode="External"/><Relationship Id="rId4" Type="http://schemas.openxmlformats.org/officeDocument/2006/relationships/hyperlink" Target="http://upload.wikimedia.org/wikipedia/commons/d/d8/ParthenonRekonstruktion.jpg" TargetMode="External"/><Relationship Id="rId9" Type="http://schemas.openxmlformats.org/officeDocument/2006/relationships/hyperlink" Target="http://upload.wikimedia.org/wikipedia/commons/7/7f/Karyatide_Erechteion.jpg?uselang=cs" TargetMode="External"/><Relationship Id="rId14" Type="http://schemas.openxmlformats.org/officeDocument/2006/relationships/hyperlink" Target="http://commons.wikimedia.org/wiki/File:Greece-1172_Temple_of_Athena.jpg?uselang=c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pic>
        <p:nvPicPr>
          <p:cNvPr id="13315" name="Picture 2" descr="C:\Users\Dášenka\Downloads\OPVK_hor_zakladni_logolink_RGB_cz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07950" y="115888"/>
            <a:ext cx="8959850" cy="1958975"/>
          </a:xfrm>
          <a:noFill/>
        </p:spPr>
      </p:pic>
      <p:sp>
        <p:nvSpPr>
          <p:cNvPr id="13316" name="TextovéPole 3"/>
          <p:cNvSpPr txBox="1">
            <a:spLocks noChangeArrowheads="1"/>
          </p:cNvSpPr>
          <p:nvPr/>
        </p:nvSpPr>
        <p:spPr bwMode="auto">
          <a:xfrm>
            <a:off x="323528" y="4581128"/>
            <a:ext cx="7443063" cy="17543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dirty="0"/>
              <a:t>Autor: Mgr. </a:t>
            </a:r>
            <a:r>
              <a:rPr lang="cs-CZ" dirty="0" err="1"/>
              <a:t>et</a:t>
            </a:r>
            <a:r>
              <a:rPr lang="cs-CZ" dirty="0"/>
              <a:t> Bc. Dagmar Klásková</a:t>
            </a:r>
            <a:endParaRPr lang="cs-CZ" dirty="0" smtClean="0"/>
          </a:p>
          <a:p>
            <a:r>
              <a:rPr lang="cs-CZ" dirty="0"/>
              <a:t>Škola: Střední umělecká škola v Ostravě</a:t>
            </a:r>
            <a:endParaRPr lang="cs-CZ" dirty="0" smtClean="0"/>
          </a:p>
          <a:p>
            <a:r>
              <a:rPr lang="cs-CZ" dirty="0">
                <a:effectLst>
                  <a:outerShdw blurRad="50800" dist="38100" algn="tr" rotWithShape="0">
                    <a:prstClr val="black">
                      <a:alpha val="40000"/>
                    </a:prstClr>
                  </a:outerShdw>
                </a:effectLst>
              </a:rPr>
              <a:t>Číslo projektu: CZ.1.07./1.5.00/34.0938</a:t>
            </a:r>
            <a:r>
              <a:rPr lang="cs-CZ" dirty="0"/>
              <a:t> </a:t>
            </a:r>
            <a:endParaRPr lang="cs-CZ" dirty="0" smtClean="0"/>
          </a:p>
          <a:p>
            <a:r>
              <a:rPr lang="cs-CZ" dirty="0"/>
              <a:t>Název projektu: Zlepšení podmínek pro vzdělávání na SUŠ, Ostrava</a:t>
            </a:r>
            <a:endParaRPr lang="cs-CZ" dirty="0" smtClean="0"/>
          </a:p>
          <a:p>
            <a:r>
              <a:rPr lang="cs-CZ" dirty="0"/>
              <a:t>Číslo a název šablony klíčové aktivity: III/2 Inovace a zkvalitnění </a:t>
            </a:r>
            <a:r>
              <a:rPr lang="cs-CZ"/>
              <a:t>výuky </a:t>
            </a:r>
            <a:endParaRPr lang="cs-CZ" smtClean="0"/>
          </a:p>
          <a:p>
            <a:r>
              <a:rPr lang="cs-CZ" smtClean="0"/>
              <a:t>prostřednictvím </a:t>
            </a:r>
            <a:r>
              <a:rPr lang="cs-CZ" dirty="0"/>
              <a:t>ICT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2571750" y="2643188"/>
            <a:ext cx="4000500" cy="166211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fontAlgn="auto">
              <a:spcBef>
                <a:spcPct val="20000"/>
              </a:spcBef>
              <a:spcAft>
                <a:spcPts val="0"/>
              </a:spcAft>
              <a:buClr>
                <a:srgbClr val="93A299"/>
              </a:buClr>
              <a:buSzPct val="85000"/>
              <a:defRPr/>
            </a:pPr>
            <a:r>
              <a:rPr lang="cs-CZ" sz="2800" b="1" cap="all" spc="250" dirty="0">
                <a:solidFill>
                  <a:srgbClr val="93A299">
                    <a:lumMod val="75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Georgia"/>
              </a:rPr>
              <a:t>PRŮČELÍ ŘECKÉHO CHRÁMU</a:t>
            </a:r>
            <a:endParaRPr lang="cs-CZ" sz="2800" b="1" cap="all" spc="250" dirty="0">
              <a:solidFill>
                <a:srgbClr val="93A299">
                  <a:lumMod val="75000"/>
                </a:srgbClr>
              </a:solidFill>
              <a:latin typeface="Georgia"/>
            </a:endParaRPr>
          </a:p>
          <a:p>
            <a:pPr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PRŮČELÍ ŘECKÉHO CHRÁMU</a:t>
            </a:r>
            <a:endParaRPr lang="cs-CZ" sz="2800" dirty="0" smtClean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142875" y="381000"/>
            <a:ext cx="8858250" cy="1752600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STAROVĚKÁ</a:t>
            </a:r>
            <a:br>
              <a:rPr lang="cs-CZ" dirty="0" smtClean="0"/>
            </a:br>
            <a:r>
              <a:rPr lang="cs-CZ" dirty="0" smtClean="0"/>
              <a:t>ŘECKÁ ARCHITEKTURA </a:t>
            </a:r>
            <a:br>
              <a:rPr lang="cs-CZ" dirty="0" smtClean="0"/>
            </a:br>
            <a:endParaRPr lang="cs-CZ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b="1" smtClean="0">
                <a:solidFill>
                  <a:srgbClr val="64544B"/>
                </a:solidFill>
              </a:rPr>
              <a:t>SLOHY</a:t>
            </a:r>
          </a:p>
        </p:txBody>
      </p:sp>
      <p:sp>
        <p:nvSpPr>
          <p:cNvPr id="1536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625" y="1527175"/>
            <a:ext cx="8734425" cy="4572000"/>
          </a:xfrm>
        </p:spPr>
        <p:txBody>
          <a:bodyPr/>
          <a:lstStyle/>
          <a:p>
            <a:pPr eaLnBrk="1" hangingPunct="1"/>
            <a:r>
              <a:rPr lang="cs-CZ" altLang="cs-CZ" smtClean="0"/>
              <a:t>Podle rozdílného tvaru a výzdoby kladí, sloupů a štítů, rozlišujeme v řecké architektuře 2 základní slohy:</a:t>
            </a:r>
          </a:p>
          <a:p>
            <a:pPr lvl="1" eaLnBrk="1" hangingPunct="1"/>
            <a:r>
              <a:rPr lang="cs-CZ" altLang="cs-CZ" smtClean="0"/>
              <a:t>DÓRSKÝ – mužský, asi od 7. st. př. n. l.</a:t>
            </a:r>
          </a:p>
          <a:p>
            <a:pPr lvl="1" eaLnBrk="1" hangingPunct="1"/>
            <a:r>
              <a:rPr lang="cs-CZ" altLang="cs-CZ" smtClean="0"/>
              <a:t>IÓNSKÝ – ženský, asi od 6. st. př. n. l.</a:t>
            </a:r>
          </a:p>
          <a:p>
            <a:pPr lvl="2" eaLnBrk="1" hangingPunct="1"/>
            <a:r>
              <a:rPr lang="cs-CZ" altLang="cs-CZ" smtClean="0"/>
              <a:t>Varianta – </a:t>
            </a:r>
            <a:r>
              <a:rPr lang="cs-CZ" altLang="cs-CZ" smtClean="0">
                <a:solidFill>
                  <a:srgbClr val="FF0000"/>
                </a:solidFill>
              </a:rPr>
              <a:t>KORINTSKÝ</a:t>
            </a:r>
            <a:r>
              <a:rPr lang="cs-CZ" altLang="cs-CZ" smtClean="0"/>
              <a:t> – panenský, asi od konce 5. st. př. n. l.</a:t>
            </a:r>
          </a:p>
          <a:p>
            <a:pPr lvl="2" eaLnBrk="1" hangingPunct="1"/>
            <a:endParaRPr lang="cs-CZ" altLang="cs-CZ" smtClean="0"/>
          </a:p>
          <a:p>
            <a:pPr lvl="2" eaLnBrk="1" hangingPunct="1"/>
            <a:endParaRPr lang="cs-CZ" altLang="cs-CZ" smtClean="0"/>
          </a:p>
        </p:txBody>
      </p:sp>
      <p:pic>
        <p:nvPicPr>
          <p:cNvPr id="15364" name="Picture 5" descr="C:\dum DVK\obrazky wiki\Temple_of_Athena_Nike_reconstruction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86125" y="4075113"/>
            <a:ext cx="2281238" cy="20907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5" name="Picture 2" descr="U:\Klaskova\DUM DVK 1012-1013\dum DVK\obrazky wiki\Parthenon-Restoration-Nov-2005-pruceli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2875" y="4248150"/>
            <a:ext cx="3032125" cy="170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6" name="Picture 7" descr="F:\1. rocnik\RECKO\korintská\Temple_Of_Olmpian_Zeus_retouched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661025" y="4075113"/>
            <a:ext cx="3232150" cy="23256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67" name="TextovéPole 1"/>
          <p:cNvSpPr txBox="1">
            <a:spLocks noChangeArrowheads="1"/>
          </p:cNvSpPr>
          <p:nvPr/>
        </p:nvSpPr>
        <p:spPr bwMode="auto">
          <a:xfrm>
            <a:off x="7610475" y="6400800"/>
            <a:ext cx="1282700" cy="246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1000"/>
              <a:t>Obrázek odkaz č. 3</a:t>
            </a:r>
          </a:p>
        </p:txBody>
      </p:sp>
      <p:sp>
        <p:nvSpPr>
          <p:cNvPr id="15368" name="TextovéPole 2"/>
          <p:cNvSpPr txBox="1">
            <a:spLocks noChangeArrowheads="1"/>
          </p:cNvSpPr>
          <p:nvPr/>
        </p:nvSpPr>
        <p:spPr bwMode="auto">
          <a:xfrm>
            <a:off x="4284663" y="6400800"/>
            <a:ext cx="1282700" cy="246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1000"/>
              <a:t>Obrázek odkaz č. 8</a:t>
            </a:r>
          </a:p>
        </p:txBody>
      </p:sp>
      <p:sp>
        <p:nvSpPr>
          <p:cNvPr id="15369" name="TextovéPole 3"/>
          <p:cNvSpPr txBox="1">
            <a:spLocks noChangeArrowheads="1"/>
          </p:cNvSpPr>
          <p:nvPr/>
        </p:nvSpPr>
        <p:spPr bwMode="auto">
          <a:xfrm>
            <a:off x="1903413" y="6400800"/>
            <a:ext cx="1282700" cy="246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1000"/>
              <a:t>Obrázek odkaz č. 4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b="1" smtClean="0">
                <a:solidFill>
                  <a:srgbClr val="64544B"/>
                </a:solidFill>
              </a:rPr>
              <a:t>ROZLIŠNOSTI</a:t>
            </a:r>
          </a:p>
        </p:txBody>
      </p:sp>
      <p:sp>
        <p:nvSpPr>
          <p:cNvPr id="16387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625" y="1527175"/>
            <a:ext cx="8699500" cy="4572000"/>
          </a:xfrm>
        </p:spPr>
        <p:txBody>
          <a:bodyPr/>
          <a:lstStyle/>
          <a:p>
            <a:pPr eaLnBrk="1" hangingPunct="1"/>
            <a:endParaRPr lang="cs-CZ" altLang="cs-CZ" smtClean="0"/>
          </a:p>
          <a:p>
            <a:pPr eaLnBrk="1" hangingPunct="1"/>
            <a:r>
              <a:rPr lang="cs-CZ" altLang="cs-CZ" smtClean="0"/>
              <a:t>JEDNOTLIVÉ SLOHY/ŘÁDY SE LIŠÍ:</a:t>
            </a:r>
          </a:p>
          <a:p>
            <a:pPr eaLnBrk="1" hangingPunct="1">
              <a:buFont typeface="Wingdings 2" pitchFamily="18" charset="2"/>
              <a:buNone/>
            </a:pPr>
            <a:endParaRPr lang="cs-CZ" altLang="cs-CZ" smtClean="0"/>
          </a:p>
          <a:p>
            <a:pPr lvl="1" eaLnBrk="1" hangingPunct="1">
              <a:buFont typeface="Arial" charset="0"/>
              <a:buNone/>
            </a:pPr>
            <a:r>
              <a:rPr lang="cs-CZ" altLang="cs-CZ" smtClean="0"/>
              <a:t>1. V celkovém vzhledu</a:t>
            </a:r>
            <a:r>
              <a:rPr lang="cs-CZ" altLang="cs-CZ" smtClean="0">
                <a:solidFill>
                  <a:schemeClr val="tx1"/>
                </a:solidFill>
              </a:rPr>
              <a:t>, proporčně se postupně sloupy zvyšují a vzdálenost mezi nimi se zkracuje (působí masivně, elegantně atd. viz níže).</a:t>
            </a:r>
          </a:p>
          <a:p>
            <a:pPr lvl="1" eaLnBrk="1" hangingPunct="1">
              <a:buFont typeface="Arial" charset="0"/>
              <a:buNone/>
            </a:pPr>
            <a:r>
              <a:rPr lang="cs-CZ" altLang="cs-CZ" smtClean="0"/>
              <a:t>2. V jednotlivých částech sloupu.</a:t>
            </a:r>
          </a:p>
          <a:p>
            <a:pPr lvl="1" eaLnBrk="1" hangingPunct="1">
              <a:buFont typeface="Arial" charset="0"/>
              <a:buNone/>
            </a:pPr>
            <a:r>
              <a:rPr lang="cs-CZ" altLang="cs-CZ" smtClean="0"/>
              <a:t>3. Ve složení vodorovného překladu - kladí.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b="1" smtClean="0">
                <a:solidFill>
                  <a:srgbClr val="64544B"/>
                </a:solidFill>
              </a:rPr>
              <a:t>Dórský sloh</a:t>
            </a:r>
          </a:p>
        </p:txBody>
      </p:sp>
      <p:sp>
        <p:nvSpPr>
          <p:cNvPr id="17411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42875" y="1357313"/>
            <a:ext cx="8504238" cy="4572000"/>
          </a:xfrm>
        </p:spPr>
        <p:txBody>
          <a:bodyPr/>
          <a:lstStyle/>
          <a:p>
            <a:pPr eaLnBrk="1" hangingPunct="1"/>
            <a:r>
              <a:rPr lang="cs-CZ" altLang="cs-CZ" smtClean="0"/>
              <a:t>Nejstarší</a:t>
            </a:r>
          </a:p>
          <a:p>
            <a:pPr eaLnBrk="1" hangingPunct="1"/>
            <a:r>
              <a:rPr lang="cs-CZ" altLang="cs-CZ" smtClean="0"/>
              <a:t>Masivní, nejhmotnější ze všech</a:t>
            </a:r>
          </a:p>
          <a:p>
            <a:pPr eaLnBrk="1" hangingPunct="1"/>
            <a:r>
              <a:rPr lang="cs-CZ" altLang="cs-CZ" smtClean="0"/>
              <a:t>Proporční vztahy jasně dané</a:t>
            </a:r>
          </a:p>
          <a:p>
            <a:pPr eaLnBrk="1" hangingPunct="1"/>
            <a:r>
              <a:rPr lang="cs-CZ" altLang="cs-CZ" smtClean="0"/>
              <a:t>Strohý</a:t>
            </a:r>
          </a:p>
          <a:p>
            <a:pPr eaLnBrk="1" hangingPunct="1"/>
            <a:r>
              <a:rPr lang="cs-CZ" altLang="cs-CZ" smtClean="0"/>
              <a:t>Tvz. mužský</a:t>
            </a:r>
          </a:p>
          <a:p>
            <a:pPr eaLnBrk="1" hangingPunct="1"/>
            <a:endParaRPr lang="cs-CZ" altLang="cs-CZ" smtClean="0"/>
          </a:p>
          <a:p>
            <a:pPr eaLnBrk="1" hangingPunct="1"/>
            <a:endParaRPr lang="cs-CZ" altLang="cs-CZ" smtClean="0"/>
          </a:p>
        </p:txBody>
      </p:sp>
      <p:pic>
        <p:nvPicPr>
          <p:cNvPr id="17412" name="Picture 3" descr="U:\Klaskova\DUM DVK 1012-1013\dum DVK\obrazky wiki\ParthenonRekonstruktion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59163" y="3000375"/>
            <a:ext cx="5518150" cy="3357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3" name="TextovéPole 1"/>
          <p:cNvSpPr txBox="1">
            <a:spLocks noChangeArrowheads="1"/>
          </p:cNvSpPr>
          <p:nvPr/>
        </p:nvSpPr>
        <p:spPr bwMode="auto">
          <a:xfrm>
            <a:off x="2384425" y="6129338"/>
            <a:ext cx="1074738" cy="21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800"/>
              <a:t>Obrázek odkaz č. 2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b="1" smtClean="0">
                <a:solidFill>
                  <a:srgbClr val="64544B"/>
                </a:solidFill>
              </a:rPr>
              <a:t>Iónský sloh</a:t>
            </a:r>
          </a:p>
        </p:txBody>
      </p:sp>
      <p:sp>
        <p:nvSpPr>
          <p:cNvPr id="18435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85750" y="1428750"/>
            <a:ext cx="8504238" cy="4572000"/>
          </a:xfrm>
        </p:spPr>
        <p:txBody>
          <a:bodyPr/>
          <a:lstStyle/>
          <a:p>
            <a:pPr eaLnBrk="1" hangingPunct="1"/>
            <a:r>
              <a:rPr lang="cs-CZ" altLang="cs-CZ" smtClean="0"/>
              <a:t>Proporční vztahy uvolněnější</a:t>
            </a:r>
          </a:p>
          <a:p>
            <a:pPr eaLnBrk="1" hangingPunct="1"/>
            <a:r>
              <a:rPr lang="cs-CZ" altLang="cs-CZ" smtClean="0"/>
              <a:t>Jemnější </a:t>
            </a:r>
          </a:p>
          <a:p>
            <a:pPr eaLnBrk="1" hangingPunct="1"/>
            <a:r>
              <a:rPr lang="cs-CZ" altLang="cs-CZ" smtClean="0"/>
              <a:t>Elegantnější</a:t>
            </a:r>
          </a:p>
          <a:p>
            <a:pPr eaLnBrk="1" hangingPunct="1"/>
            <a:r>
              <a:rPr lang="cs-CZ" altLang="cs-CZ" smtClean="0"/>
              <a:t>Ozdobnější</a:t>
            </a:r>
          </a:p>
          <a:p>
            <a:pPr eaLnBrk="1" hangingPunct="1"/>
            <a:r>
              <a:rPr lang="cs-CZ" altLang="cs-CZ" smtClean="0"/>
              <a:t>Tvz. ženský</a:t>
            </a:r>
          </a:p>
          <a:p>
            <a:pPr eaLnBrk="1" hangingPunct="1">
              <a:buFont typeface="Wingdings 2" pitchFamily="18" charset="2"/>
              <a:buNone/>
            </a:pPr>
            <a:endParaRPr lang="cs-CZ" altLang="cs-CZ" smtClean="0"/>
          </a:p>
        </p:txBody>
      </p:sp>
      <p:pic>
        <p:nvPicPr>
          <p:cNvPr id="18436" name="Picture 4" descr="U:\Klaskova\DUM DVK 1012-1013\dum DVK\obrazky wiki\Model_of_the_Artemisium_-_Ephesus_Museum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94025" y="2428875"/>
            <a:ext cx="5994400" cy="3979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37" name="TextovéPole 1"/>
          <p:cNvSpPr txBox="1">
            <a:spLocks noChangeArrowheads="1"/>
          </p:cNvSpPr>
          <p:nvPr/>
        </p:nvSpPr>
        <p:spPr bwMode="auto">
          <a:xfrm>
            <a:off x="1897063" y="6192838"/>
            <a:ext cx="1074737" cy="21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800"/>
              <a:t>Obrázek odkaz č. 1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b="1" smtClean="0">
                <a:solidFill>
                  <a:srgbClr val="64544B"/>
                </a:solidFill>
              </a:rPr>
              <a:t>Korintský sloh</a:t>
            </a:r>
          </a:p>
        </p:txBody>
      </p:sp>
      <p:sp>
        <p:nvSpPr>
          <p:cNvPr id="19459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/>
          <a:lstStyle/>
          <a:p>
            <a:pPr eaLnBrk="1" hangingPunct="1"/>
            <a:r>
              <a:rPr lang="cs-CZ" altLang="cs-CZ" smtClean="0"/>
              <a:t>Je variantou iónského slohu</a:t>
            </a:r>
          </a:p>
          <a:p>
            <a:pPr eaLnBrk="1" hangingPunct="1"/>
            <a:r>
              <a:rPr lang="cs-CZ" altLang="cs-CZ" smtClean="0"/>
              <a:t>Odlišná je hlavice sloupu</a:t>
            </a:r>
          </a:p>
          <a:p>
            <a:pPr eaLnBrk="1" hangingPunct="1"/>
            <a:r>
              <a:rPr lang="cs-CZ" altLang="cs-CZ" smtClean="0"/>
              <a:t>Působí nejjemněji, protáhle a elegantně</a:t>
            </a:r>
          </a:p>
          <a:p>
            <a:pPr eaLnBrk="1" hangingPunct="1"/>
            <a:r>
              <a:rPr lang="cs-CZ" altLang="cs-CZ" smtClean="0"/>
              <a:t>Vynalezl sochař Kallimachos</a:t>
            </a:r>
          </a:p>
          <a:p>
            <a:pPr eaLnBrk="1" hangingPunct="1"/>
            <a:r>
              <a:rPr lang="cs-CZ" altLang="cs-CZ" smtClean="0"/>
              <a:t>Tvz. panenský</a:t>
            </a:r>
          </a:p>
          <a:p>
            <a:pPr eaLnBrk="1" hangingPunct="1"/>
            <a:endParaRPr lang="cs-CZ" altLang="cs-CZ" smtClean="0"/>
          </a:p>
        </p:txBody>
      </p:sp>
      <p:pic>
        <p:nvPicPr>
          <p:cNvPr id="19460" name="Picture 7" descr="F:\1. rocnik\RECKO\korintská\Temple_Of_Olmpian_Zeus_retouched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16463" y="3573463"/>
            <a:ext cx="4564062" cy="3284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461" name="TextovéPole 1"/>
          <p:cNvSpPr txBox="1">
            <a:spLocks noChangeArrowheads="1"/>
          </p:cNvSpPr>
          <p:nvPr/>
        </p:nvSpPr>
        <p:spPr bwMode="auto">
          <a:xfrm>
            <a:off x="3641725" y="6165850"/>
            <a:ext cx="1074738" cy="21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800"/>
              <a:t>Obrázek odkaz č. 3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OPAKOVÁNÍ</a:t>
            </a:r>
          </a:p>
        </p:txBody>
      </p:sp>
      <p:sp>
        <p:nvSpPr>
          <p:cNvPr id="2048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85750" y="1857375"/>
            <a:ext cx="8504238" cy="4572000"/>
          </a:xfrm>
        </p:spPr>
        <p:txBody>
          <a:bodyPr/>
          <a:lstStyle/>
          <a:p>
            <a:pPr eaLnBrk="1" hangingPunct="1"/>
            <a:r>
              <a:rPr lang="cs-CZ" altLang="cs-CZ" smtClean="0"/>
              <a:t>Jak se nazývají dva základní slohy starověké řecké architektury?</a:t>
            </a:r>
          </a:p>
          <a:p>
            <a:pPr eaLnBrk="1" hangingPunct="1"/>
            <a:r>
              <a:rPr lang="cs-CZ" altLang="cs-CZ" smtClean="0"/>
              <a:t>Jaký sloh je variantou slohu IÓNSKÉHO?</a:t>
            </a:r>
          </a:p>
          <a:p>
            <a:pPr eaLnBrk="1" hangingPunct="1"/>
            <a:r>
              <a:rPr lang="cs-CZ" altLang="cs-CZ" smtClean="0"/>
              <a:t>Vypiš u každého slohu 2 charakteristické znaky.</a:t>
            </a:r>
          </a:p>
          <a:p>
            <a:pPr eaLnBrk="1" hangingPunct="1"/>
            <a:r>
              <a:rPr lang="cs-CZ" altLang="cs-CZ" smtClean="0"/>
              <a:t>Kdo je autorem slohu KORINTSKÉHO?</a:t>
            </a:r>
          </a:p>
          <a:p>
            <a:pPr eaLnBrk="1" hangingPunct="1"/>
            <a:endParaRPr lang="cs-CZ" alt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>
                <a:solidFill>
                  <a:srgbClr val="64544B"/>
                </a:solidFill>
              </a:rPr>
              <a:t>ÚKOL</a:t>
            </a:r>
          </a:p>
        </p:txBody>
      </p:sp>
      <p:sp>
        <p:nvSpPr>
          <p:cNvPr id="21507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/>
          <a:lstStyle/>
          <a:p>
            <a:pPr eaLnBrk="1" hangingPunct="1"/>
            <a:endParaRPr lang="cs-CZ" altLang="cs-CZ" smtClean="0"/>
          </a:p>
          <a:p>
            <a:pPr eaLnBrk="1" hangingPunct="1"/>
            <a:endParaRPr lang="cs-CZ" altLang="cs-CZ" smtClean="0"/>
          </a:p>
          <a:p>
            <a:pPr eaLnBrk="1" hangingPunct="1"/>
            <a:r>
              <a:rPr lang="cs-CZ" altLang="cs-CZ" smtClean="0"/>
              <a:t>Podle obrázků si do sešitu načrtni průčelí slohu dórského, iónského a korintského.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21507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625" y="785794"/>
            <a:ext cx="8504238" cy="4572000"/>
          </a:xfrm>
        </p:spPr>
        <p:txBody>
          <a:bodyPr/>
          <a:lstStyle/>
          <a:p>
            <a:pPr marL="0" indent="0">
              <a:buFont typeface="Wingdings 2" pitchFamily="18" charset="2"/>
              <a:buNone/>
              <a:defRPr/>
            </a:pPr>
            <a:r>
              <a:rPr lang="cs-CZ" sz="1000" dirty="0"/>
              <a:t>Literatura:</a:t>
            </a:r>
          </a:p>
          <a:p>
            <a:pPr>
              <a:defRPr/>
            </a:pPr>
            <a:r>
              <a:rPr lang="cs-CZ" sz="1000" dirty="0"/>
              <a:t>BALEKA, J.: Výtvarné umění, výkladový slovník. Praha: </a:t>
            </a:r>
            <a:r>
              <a:rPr lang="cs-CZ" sz="1000" dirty="0" err="1"/>
              <a:t>Akademia</a:t>
            </a:r>
            <a:r>
              <a:rPr lang="cs-CZ" sz="1000" dirty="0"/>
              <a:t>, 1997.</a:t>
            </a:r>
          </a:p>
          <a:p>
            <a:pPr>
              <a:defRPr/>
            </a:pPr>
            <a:r>
              <a:rPr lang="cs-CZ" sz="1000" dirty="0"/>
              <a:t>BLAŽÍČEK, O.: Slovník pojmů z dějin umění. Praha: Odeon, 1991.</a:t>
            </a:r>
          </a:p>
          <a:p>
            <a:pPr>
              <a:defRPr/>
            </a:pPr>
            <a:r>
              <a:rPr lang="cs-CZ" sz="1000" dirty="0"/>
              <a:t>LISOVÝ, I.: Přehled dějin starověku. Ostrava: FF OU, 2010. </a:t>
            </a:r>
          </a:p>
          <a:p>
            <a:pPr>
              <a:defRPr/>
            </a:pPr>
            <a:r>
              <a:rPr lang="cs-CZ" sz="1000" dirty="0"/>
              <a:t>MRÁZ, B.: Dějiny výtvarné kultury I. Praha: IDEA SERVIS, 1998. </a:t>
            </a:r>
          </a:p>
          <a:p>
            <a:pPr>
              <a:defRPr/>
            </a:pPr>
            <a:r>
              <a:rPr lang="cs-CZ" sz="1000" dirty="0"/>
              <a:t>KOL. autorů: Slovník antické kultury. Praha: Nakl. Svoboda, 1974</a:t>
            </a:r>
            <a:r>
              <a:rPr lang="cs-CZ" sz="1000" dirty="0" smtClean="0"/>
              <a:t>.</a:t>
            </a:r>
          </a:p>
          <a:p>
            <a:pPr marL="0" indent="0">
              <a:buFont typeface="Wingdings 2" pitchFamily="18" charset="2"/>
              <a:buNone/>
              <a:defRPr/>
            </a:pPr>
            <a:endParaRPr lang="cs-CZ" sz="1000" dirty="0"/>
          </a:p>
          <a:p>
            <a:pPr marL="0" indent="0">
              <a:buFont typeface="Wingdings 2" pitchFamily="18" charset="2"/>
              <a:buNone/>
              <a:defRPr/>
            </a:pPr>
            <a:r>
              <a:rPr lang="cs-CZ" sz="1000" dirty="0" smtClean="0"/>
              <a:t>Zdroje:</a:t>
            </a:r>
          </a:p>
          <a:p>
            <a:pPr>
              <a:buFont typeface="Georgia" pitchFamily="18" charset="0"/>
              <a:buAutoNum type="arabicPeriod"/>
              <a:defRPr/>
            </a:pPr>
            <a:r>
              <a:rPr lang="cs-CZ" sz="1000" u="sng" dirty="0" smtClean="0">
                <a:hlinkClick r:id="rId2"/>
              </a:rPr>
              <a:t>http://upload.wikimedia.org/wikipedia/commons/9/91/Model_of_the_Artemisium_-_Ephesus_Museum.JPG</a:t>
            </a:r>
            <a:endParaRPr lang="cs-CZ" sz="1000" u="sng" dirty="0" smtClean="0">
              <a:hlinkClick r:id="rId3"/>
            </a:endParaRPr>
          </a:p>
          <a:p>
            <a:pPr>
              <a:buFont typeface="Georgia" pitchFamily="18" charset="0"/>
              <a:buAutoNum type="arabicPeriod"/>
              <a:defRPr/>
            </a:pPr>
            <a:r>
              <a:rPr lang="cs-CZ" sz="1000" u="sng" dirty="0" smtClean="0">
                <a:hlinkClick r:id="rId4"/>
              </a:rPr>
              <a:t>http://upload.wikimedia.org/wikipedia/commons/d/d8/ParthenonRekonstruktion.jpg</a:t>
            </a:r>
            <a:endParaRPr lang="cs-CZ" sz="1000" u="sng" dirty="0" smtClean="0"/>
          </a:p>
          <a:p>
            <a:pPr>
              <a:buFont typeface="Georgia" pitchFamily="18" charset="0"/>
              <a:buAutoNum type="arabicPeriod"/>
              <a:defRPr/>
            </a:pPr>
            <a:r>
              <a:rPr lang="cs-CZ" sz="1000" dirty="0" smtClean="0">
                <a:hlinkClick r:id="rId5"/>
              </a:rPr>
              <a:t>http://commons.wikimedia.org/wiki/File:Temple_Of_Olmpian_Zeus_retouched.jpg</a:t>
            </a:r>
            <a:endParaRPr lang="cs-CZ" sz="1000" dirty="0"/>
          </a:p>
          <a:p>
            <a:pPr>
              <a:buFont typeface="Georgia" pitchFamily="18" charset="0"/>
              <a:buAutoNum type="arabicPeriod"/>
              <a:defRPr/>
            </a:pPr>
            <a:r>
              <a:rPr lang="cs-CZ" sz="1000" dirty="0">
                <a:hlinkClick r:id="rId6"/>
              </a:rPr>
              <a:t>http://</a:t>
            </a:r>
            <a:r>
              <a:rPr lang="cs-CZ" sz="1000" dirty="0" smtClean="0">
                <a:hlinkClick r:id="rId6"/>
              </a:rPr>
              <a:t>upload.wikimedia.org/wikipedia/commons/2/2d/Parthenon-Restoration-Nov-2005-a.jpg</a:t>
            </a:r>
            <a:endParaRPr lang="cs-CZ" sz="1000" dirty="0" smtClean="0"/>
          </a:p>
          <a:p>
            <a:pPr>
              <a:defRPr/>
            </a:pPr>
            <a:endParaRPr lang="cs-CZ" sz="1000" dirty="0"/>
          </a:p>
          <a:p>
            <a:pPr marL="0" indent="0">
              <a:buFont typeface="Wingdings 2" pitchFamily="18" charset="2"/>
              <a:buNone/>
              <a:defRPr/>
            </a:pPr>
            <a:r>
              <a:rPr lang="cs-CZ" sz="1000" dirty="0" smtClean="0"/>
              <a:t>Další zdroje:</a:t>
            </a:r>
          </a:p>
          <a:p>
            <a:pPr marL="0" indent="0">
              <a:buFont typeface="Wingdings 2" pitchFamily="18" charset="2"/>
              <a:buNone/>
              <a:defRPr/>
            </a:pPr>
            <a:endParaRPr lang="cs-CZ" sz="1000" u="sng" dirty="0" smtClean="0">
              <a:hlinkClick r:id="rId3"/>
            </a:endParaRPr>
          </a:p>
          <a:p>
            <a:pPr>
              <a:buFont typeface="Wingdings" panose="05000000000000000000" pitchFamily="2" charset="2"/>
              <a:buChar char="§"/>
              <a:defRPr/>
            </a:pPr>
            <a:r>
              <a:rPr lang="cs-CZ" sz="900" u="sng" dirty="0" smtClean="0">
                <a:hlinkClick r:id="rId3"/>
              </a:rPr>
              <a:t>http://upload.wikimedia.org/wikipedia/commons/3/3f/Partenon04.JPG</a:t>
            </a:r>
            <a:endParaRPr lang="cs-CZ" sz="900" dirty="0" smtClean="0"/>
          </a:p>
          <a:p>
            <a:pPr>
              <a:buFont typeface="Wingdings" panose="05000000000000000000" pitchFamily="2" charset="2"/>
              <a:buChar char="§"/>
              <a:defRPr/>
            </a:pPr>
            <a:r>
              <a:rPr lang="cs-CZ" sz="900" u="sng" dirty="0" smtClean="0">
                <a:hlinkClick r:id="rId7"/>
              </a:rPr>
              <a:t>http://upload.wikimedia.org/wikipedia/commons/f/ff/Model_of_the_Artemisium_-_Ephesus_Museum_%282%29.JPG</a:t>
            </a:r>
            <a:endParaRPr lang="cs-CZ" sz="900" dirty="0" smtClean="0"/>
          </a:p>
          <a:p>
            <a:pPr>
              <a:buFont typeface="Wingdings" panose="05000000000000000000" pitchFamily="2" charset="2"/>
              <a:buChar char="§"/>
              <a:defRPr/>
            </a:pPr>
            <a:r>
              <a:rPr lang="cs-CZ" sz="900" u="sng" dirty="0" smtClean="0">
                <a:hlinkClick r:id="rId8"/>
              </a:rPr>
              <a:t>http://commons.wikimedia.org/wiki/File:07Erechteion_Kore01.jpg?uselang=cs</a:t>
            </a:r>
            <a:endParaRPr lang="cs-CZ" sz="900" dirty="0" smtClean="0"/>
          </a:p>
          <a:p>
            <a:pPr>
              <a:buFont typeface="Wingdings" panose="05000000000000000000" pitchFamily="2" charset="2"/>
              <a:buChar char="§"/>
              <a:defRPr/>
            </a:pPr>
            <a:r>
              <a:rPr lang="cs-CZ" sz="900" u="sng" dirty="0" smtClean="0">
                <a:hlinkClick r:id="rId9"/>
              </a:rPr>
              <a:t>http://upload.wikimedia.org/wikipedia/commons/7/7f/Karyatide_Erechteion.jpg?uselang=cs</a:t>
            </a:r>
            <a:endParaRPr lang="cs-CZ" sz="900" u="sng" dirty="0" smtClean="0"/>
          </a:p>
          <a:p>
            <a:pPr>
              <a:buFont typeface="Wingdings" panose="05000000000000000000" pitchFamily="2" charset="2"/>
              <a:buChar char="§"/>
              <a:defRPr/>
            </a:pPr>
            <a:r>
              <a:rPr lang="cs-CZ" sz="900" u="sng" dirty="0">
                <a:hlinkClick r:id="rId10"/>
              </a:rPr>
              <a:t>http://</a:t>
            </a:r>
            <a:r>
              <a:rPr lang="cs-CZ" sz="900" u="sng" dirty="0" smtClean="0">
                <a:hlinkClick r:id="rId10"/>
              </a:rPr>
              <a:t>commons.wikimedia.org/wiki/File:Temple_of_Athena_Nike_reconstruction.gif?uselang=cs</a:t>
            </a:r>
            <a:endParaRPr lang="cs-CZ" sz="900" u="sng" dirty="0"/>
          </a:p>
          <a:p>
            <a:pPr>
              <a:buFont typeface="Wingdings" panose="05000000000000000000" pitchFamily="2" charset="2"/>
              <a:buChar char="§"/>
              <a:defRPr/>
            </a:pPr>
            <a:r>
              <a:rPr lang="cs-CZ" sz="900" dirty="0" smtClean="0">
                <a:hlinkClick r:id="rId11"/>
              </a:rPr>
              <a:t>http</a:t>
            </a:r>
            <a:r>
              <a:rPr lang="cs-CZ" sz="900" dirty="0">
                <a:hlinkClick r:id="rId11"/>
              </a:rPr>
              <a:t>://commons.wikimedia.org/w/index.php?title=Special%3ASearch&amp;profile=default&amp;search=Temple+doric&amp;fulltext=Search&amp;uselang=cs</a:t>
            </a:r>
            <a:endParaRPr lang="cs-CZ" sz="900" dirty="0"/>
          </a:p>
          <a:p>
            <a:pPr>
              <a:buFont typeface="Wingdings" panose="05000000000000000000" pitchFamily="2" charset="2"/>
              <a:buChar char="§"/>
              <a:defRPr/>
            </a:pPr>
            <a:r>
              <a:rPr lang="cs-CZ" sz="900" dirty="0">
                <a:hlinkClick r:id="rId12"/>
              </a:rPr>
              <a:t>http://commons.wikimedia.org/wiki/File:Doric_Temple_of_Athena_Lindia.jpg?uselang=cs</a:t>
            </a:r>
            <a:endParaRPr lang="cs-CZ" sz="900" dirty="0"/>
          </a:p>
          <a:p>
            <a:pPr>
              <a:buFont typeface="Wingdings" panose="05000000000000000000" pitchFamily="2" charset="2"/>
              <a:buChar char="§"/>
              <a:defRPr/>
            </a:pPr>
            <a:r>
              <a:rPr lang="cs-CZ" sz="900" dirty="0">
                <a:hlinkClick r:id="rId13"/>
              </a:rPr>
              <a:t>http://commons.wikimedia.org/wiki/File:Temple_of_Concordia_%28Agrigento%29_-_Valle_dei_Templi,_Agrigento,_Sicily,_Italy_-_17_Oct._2010_-_%281%29.jpg?uselang=cs</a:t>
            </a:r>
            <a:endParaRPr lang="cs-CZ" sz="900" dirty="0"/>
          </a:p>
          <a:p>
            <a:pPr>
              <a:buFont typeface="Wingdings" panose="05000000000000000000" pitchFamily="2" charset="2"/>
              <a:buChar char="§"/>
              <a:defRPr/>
            </a:pPr>
            <a:r>
              <a:rPr lang="cs-CZ" sz="900" dirty="0">
                <a:hlinkClick r:id="rId14"/>
              </a:rPr>
              <a:t>http://commons.wikimedia.org/wiki/File:Greece-1172_Temple_of_Athena.jpg?uselang=cs</a:t>
            </a:r>
            <a:endParaRPr lang="cs-CZ" sz="900" dirty="0"/>
          </a:p>
          <a:p>
            <a:pPr>
              <a:buFont typeface="Wingdings" panose="05000000000000000000" pitchFamily="2" charset="2"/>
              <a:buChar char="§"/>
              <a:defRPr/>
            </a:pPr>
            <a:r>
              <a:rPr lang="cs-CZ" sz="900" dirty="0">
                <a:hlinkClick r:id="rId15"/>
              </a:rPr>
              <a:t>http://</a:t>
            </a:r>
            <a:r>
              <a:rPr lang="cs-CZ" sz="900" dirty="0" smtClean="0">
                <a:hlinkClick r:id="rId15"/>
              </a:rPr>
              <a:t>commons.wikimedia.org/wiki/File:Templo_de_Afaia.JPG?uselang=cs</a:t>
            </a:r>
            <a:endParaRPr lang="cs-CZ" sz="900" dirty="0" smtClean="0"/>
          </a:p>
          <a:p>
            <a:pPr>
              <a:buFont typeface="Wingdings" panose="05000000000000000000" pitchFamily="2" charset="2"/>
              <a:buChar char="§"/>
              <a:defRPr/>
            </a:pPr>
            <a:r>
              <a:rPr lang="cs-CZ" sz="900" u="sng" dirty="0" smtClean="0">
                <a:hlinkClick r:id="rId16"/>
              </a:rPr>
              <a:t>http://upload.wikimedia.org/wikipedia/commons/5/51/Ionic_capital_of_late_archaic_temple_of_Parthenos%2C_Neapolis_-_Kavala.jpg?uselang=cs</a:t>
            </a:r>
            <a:endParaRPr lang="cs-CZ" sz="900" u="sng" dirty="0"/>
          </a:p>
          <a:p>
            <a:pPr>
              <a:buFont typeface="Wingdings" panose="05000000000000000000" pitchFamily="2" charset="2"/>
              <a:buChar char="§"/>
              <a:defRPr/>
            </a:pPr>
            <a:r>
              <a:rPr lang="cs-CZ" sz="900" u="sng" dirty="0" smtClean="0">
                <a:hlinkClick r:id="rId17"/>
              </a:rPr>
              <a:t>http://upload.wikimedia.org/wikipedia/commons/e/e2/Ionic_order.svg?uselang=cs</a:t>
            </a:r>
            <a:endParaRPr lang="cs-CZ" sz="900" dirty="0"/>
          </a:p>
          <a:p>
            <a:pPr>
              <a:buFont typeface="Wingdings" panose="05000000000000000000" pitchFamily="2" charset="2"/>
              <a:buChar char="§"/>
              <a:defRPr/>
            </a:pPr>
            <a:r>
              <a:rPr lang="cs-CZ" sz="900" u="sng" dirty="0" smtClean="0">
                <a:hlinkClick r:id="rId18"/>
              </a:rPr>
              <a:t>http://upload.wikimedia.org/wikipedia/commons/4/4b/Acropilos_wide_view.jpg</a:t>
            </a:r>
            <a:endParaRPr lang="cs-CZ" sz="900" dirty="0"/>
          </a:p>
          <a:p>
            <a:pPr>
              <a:buFont typeface="Wingdings" panose="05000000000000000000" pitchFamily="2" charset="2"/>
              <a:buChar char="§"/>
              <a:defRPr/>
            </a:pPr>
            <a:r>
              <a:rPr lang="cs-CZ" sz="900" dirty="0">
                <a:hlinkClick r:id="rId19"/>
              </a:rPr>
              <a:t>http://</a:t>
            </a:r>
            <a:r>
              <a:rPr lang="cs-CZ" sz="900" dirty="0" smtClean="0">
                <a:hlinkClick r:id="rId19"/>
              </a:rPr>
              <a:t>commons.wikimedia.org/wiki/File:Piranesi-4060.jpg?uselang=cs</a:t>
            </a:r>
            <a:endParaRPr lang="cs-CZ" sz="900" dirty="0"/>
          </a:p>
          <a:p>
            <a:pPr eaLnBrk="1" hangingPunct="1">
              <a:buFont typeface="Wingdings" panose="05000000000000000000" pitchFamily="2" charset="2"/>
              <a:buChar char="§"/>
              <a:defRPr/>
            </a:pPr>
            <a:r>
              <a:rPr lang="cs-CZ" sz="900" dirty="0"/>
              <a:t>(</a:t>
            </a:r>
            <a:r>
              <a:rPr lang="cs-CZ" sz="900" dirty="0">
                <a:hlinkClick r:id="rId20"/>
              </a:rPr>
              <a:t>http://</a:t>
            </a:r>
            <a:r>
              <a:rPr lang="cs-CZ" sz="900" dirty="0" smtClean="0">
                <a:hlinkClick r:id="rId20"/>
              </a:rPr>
              <a:t>commons.wikimedia.org/w/index.php?title=Special:Search&amp;limit=50&amp;offset=0&amp;redirs=1&amp;profile=default&amp;search=Temple+of+Olympian+Zeus%2C+Athens</a:t>
            </a:r>
            <a:endParaRPr lang="cs-CZ" sz="9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Přehlednost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677</TotalTime>
  <Words>469</Words>
  <Application>Microsoft Office PowerPoint</Application>
  <PresentationFormat>Předvádění na obrazovce (4:3)</PresentationFormat>
  <Paragraphs>87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Administrativní</vt:lpstr>
      <vt:lpstr>Snímek 1</vt:lpstr>
      <vt:lpstr>STAROVĚKÁ ŘECKÁ ARCHITEKTURA  </vt:lpstr>
      <vt:lpstr>SLOHY</vt:lpstr>
      <vt:lpstr>ROZLIŠNOSTI</vt:lpstr>
      <vt:lpstr>Dórský sloh</vt:lpstr>
      <vt:lpstr>Iónský sloh</vt:lpstr>
      <vt:lpstr>Korintský sloh</vt:lpstr>
      <vt:lpstr>OPAKOVÁNÍ</vt:lpstr>
      <vt:lpstr>ÚKOL</vt:lpstr>
      <vt:lpstr>ZDROJE</vt:lpstr>
    </vt:vector>
  </TitlesOfParts>
  <Company>sus-ostrava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STAROVĚKÁ ŘECKÁ ARCHITEKTURA</dc:title>
  <dc:creator>spravce</dc:creator>
  <cp:lastModifiedBy>spravce2</cp:lastModifiedBy>
  <cp:revision>39</cp:revision>
  <dcterms:created xsi:type="dcterms:W3CDTF">2012-10-08T12:06:22Z</dcterms:created>
  <dcterms:modified xsi:type="dcterms:W3CDTF">2014-05-28T19:27:50Z</dcterms:modified>
</cp:coreProperties>
</file>