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2" r:id="rId2"/>
    <p:sldId id="274" r:id="rId3"/>
    <p:sldId id="257" r:id="rId4"/>
    <p:sldId id="258" r:id="rId5"/>
    <p:sldId id="259" r:id="rId6"/>
    <p:sldId id="260" r:id="rId7"/>
    <p:sldId id="261" r:id="rId8"/>
    <p:sldId id="262" r:id="rId9"/>
    <p:sldId id="268" r:id="rId10"/>
    <p:sldId id="263" r:id="rId11"/>
    <p:sldId id="269" r:id="rId12"/>
    <p:sldId id="265" r:id="rId13"/>
    <p:sldId id="270" r:id="rId14"/>
    <p:sldId id="264" r:id="rId15"/>
    <p:sldId id="266" r:id="rId16"/>
    <p:sldId id="267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9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5" name="Obdélník 20"/>
          <p:cNvSpPr>
            <a:spLocks noChangeArrowheads="1"/>
          </p:cNvSpPr>
          <p:nvPr/>
        </p:nvSpPr>
        <p:spPr bwMode="white">
          <a:xfrm>
            <a:off x="8991600" y="3175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6" name="Obdélník 23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7" name="Obdélník 24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1" name="Přímá spojnice 26"/>
          <p:cNvSpPr>
            <a:spLocks noChangeShapeType="1"/>
          </p:cNvSpPr>
          <p:nvPr/>
        </p:nvSpPr>
        <p:spPr bwMode="auto">
          <a:xfrm>
            <a:off x="155575" y="241935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3" name="Ovál 28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Ovál 29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AABFCC-1557-4E8F-828A-6412B9553E60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16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D465617E-F1BF-48AF-9644-09D6895592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06473E-24CF-4450-AB21-82CDFC8A0C02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2450" y="1027113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1AE9C8-8769-419D-AA56-599034521A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5" name="Obdélník 20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6" name="Obdélník 23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7" name="Obdélník 24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8" name="Obdélník 25"/>
          <p:cNvSpPr>
            <a:spLocks noChangeArrowheads="1"/>
          </p:cNvSpPr>
          <p:nvPr/>
        </p:nvSpPr>
        <p:spPr bwMode="white">
          <a:xfrm>
            <a:off x="152400" y="2286000"/>
            <a:ext cx="8832850" cy="3048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9" name="Obdélník 26"/>
          <p:cNvSpPr>
            <a:spLocks noChangeArrowheads="1"/>
          </p:cNvSpPr>
          <p:nvPr/>
        </p:nvSpPr>
        <p:spPr bwMode="auto">
          <a:xfrm>
            <a:off x="155575" y="142875"/>
            <a:ext cx="8832850" cy="213995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2" name="Přímá spojnice 29"/>
          <p:cNvSpPr>
            <a:spLocks noChangeShapeType="1"/>
          </p:cNvSpPr>
          <p:nvPr/>
        </p:nvSpPr>
        <p:spPr bwMode="auto">
          <a:xfrm>
            <a:off x="152400" y="2438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3" name="Ovál 30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Ovál 31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FC5613-515A-4A6C-86C4-C9E8A99EB1DF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17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6391CF80-5235-4989-A528-C2980D03E7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19"/>
          <p:cNvSpPr>
            <a:spLocks noChangeShapeType="1"/>
          </p:cNvSpPr>
          <p:nvPr/>
        </p:nvSpPr>
        <p:spPr bwMode="auto">
          <a:xfrm flipV="1">
            <a:off x="4562475" y="1576388"/>
            <a:ext cx="9525" cy="4818062"/>
          </a:xfrm>
          <a:prstGeom prst="line">
            <a:avLst/>
          </a:prstGeom>
          <a:noFill/>
          <a:ln w="9525" algn="ctr">
            <a:solidFill>
              <a:schemeClr val="tx2"/>
            </a:solidFill>
            <a:prstDash val="sysDash"/>
            <a:round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10325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74D71E-B222-44E4-B366-74AD3BD1A6DA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7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ABF453-60B5-45D7-8A0F-235811B71E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19"/>
          <p:cNvSpPr>
            <a:spLocks noChangeShapeType="1"/>
          </p:cNvSpPr>
          <p:nvPr/>
        </p:nvSpPr>
        <p:spPr bwMode="auto">
          <a:xfrm flipV="1">
            <a:off x="4572000" y="2200275"/>
            <a:ext cx="0" cy="4187825"/>
          </a:xfrm>
          <a:prstGeom prst="line">
            <a:avLst/>
          </a:prstGeom>
          <a:noFill/>
          <a:ln w="9525" algn="ctr">
            <a:solidFill>
              <a:schemeClr val="tx2"/>
            </a:solidFill>
            <a:prstDash val="sysDash"/>
            <a:round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8" name="Obdélník 20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9" name="Obdélník 23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" name="Obdélník 24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1" name="Obdélník 2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2" name="Obdélník 11"/>
          <p:cNvSpPr/>
          <p:nvPr/>
        </p:nvSpPr>
        <p:spPr>
          <a:xfrm>
            <a:off x="152400" y="1371600"/>
            <a:ext cx="8832850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1115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4" name="Přímá spojnice 28"/>
          <p:cNvSpPr>
            <a:spLocks noChangeShapeType="1"/>
          </p:cNvSpPr>
          <p:nvPr/>
        </p:nvSpPr>
        <p:spPr bwMode="auto">
          <a:xfrm>
            <a:off x="152400" y="1279525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6" name="Ovál 30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7" name="Ovál 31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8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6E1FC8-F693-4FC0-9EF3-C5AE9AA364B0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19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10325"/>
            <a:ext cx="35814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988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fld id="{4D8DF51B-B810-463E-BBBC-E56877DEDF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900276-F853-4AC2-B521-3AEEDF57D104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6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B2D2D86-D8F1-4372-99E4-F8E0C41B3B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9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3" name="Obdélník 20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4" name="Obdélník 23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5" name="Obdélník 24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152400" y="15875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8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711EB0-6765-4EB1-8A0B-2FEC7EA63DDE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9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5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821C87F7-A8CA-4148-BB15-693AFAA558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52400" y="152400"/>
            <a:ext cx="8832850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6" name="Obdélník 20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7" name="Obdélník 23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8" name="Obdélník 24"/>
          <p:cNvSpPr>
            <a:spLocks noChangeArrowheads="1"/>
          </p:cNvSpPr>
          <p:nvPr/>
        </p:nvSpPr>
        <p:spPr bwMode="white">
          <a:xfrm>
            <a:off x="0" y="0"/>
            <a:ext cx="9144000" cy="119063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9" name="Obdélník 25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" name="Obdélník 9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2" name="Přímá spojnice 28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3" name="Ovál 2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Ovál 30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38091112-15DF-42AD-AC42-531F012E9A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5946E3-E03E-4F02-A385-5A6C8D619447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382963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19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6" name="Obdélník 20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7" name="Obdélník 23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8" name="Obdélník 24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9" name="Obdélník 25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2850" cy="301625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3" name="Ovál 2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Ovál 30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91E6350-C4BE-4318-BF7B-02C4237A46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>
          <a:xfrm>
            <a:off x="5788025" y="6405563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006BED-DBE5-47C3-87EC-799B482D14A1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584575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509FE6-304D-44B1-9220-CCBD46B0AFCD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7C1056-5041-42E0-BCCE-CA58655CD9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9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5" name="Obdélník 20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6" name="Obdélník 23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7" name="Obdélník 24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0" name="Přímá spojnice 27"/>
          <p:cNvSpPr>
            <a:spLocks noChangeShapeType="1"/>
          </p:cNvSpPr>
          <p:nvPr/>
        </p:nvSpPr>
        <p:spPr bwMode="auto">
          <a:xfrm rot="5400000">
            <a:off x="4021137" y="3278188"/>
            <a:ext cx="6245225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1" name="Ovál 28"/>
          <p:cNvSpPr/>
          <p:nvPr/>
        </p:nvSpPr>
        <p:spPr>
          <a:xfrm>
            <a:off x="6838950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2" name="Ovál 29"/>
          <p:cNvSpPr/>
          <p:nvPr/>
        </p:nvSpPr>
        <p:spPr>
          <a:xfrm>
            <a:off x="6934200" y="3021013"/>
            <a:ext cx="420688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Zástupný symbol pro číslo snímku 5"/>
          <p:cNvSpPr>
            <a:spLocks noGrp="1"/>
          </p:cNvSpPr>
          <p:nvPr>
            <p:ph type="sldNum" sz="quarter" idx="10"/>
          </p:nvPr>
        </p:nvSpPr>
        <p:spPr>
          <a:xfrm>
            <a:off x="6915150" y="3009900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1E0931-C94F-4545-A656-77234EB2D3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2610E0-2C0E-4E70-922D-D267DBE884FD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27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8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2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2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5563"/>
            <a:ext cx="3044825" cy="3651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54FCDA3E-FB74-4BD0-A8D3-369F5B2DCEA0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325"/>
            <a:ext cx="3581400" cy="366713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350"/>
            <a:ext cx="8832850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2" name="Ovál 11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5" name="Ovál 14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39813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BAB242C2-F5D8-49C3-A3BD-228F4C76B7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301625" y="228600"/>
            <a:ext cx="8534400" cy="75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  <a:endParaRPr lang="en-US" altLang="cs-CZ" smtClean="0"/>
          </a:p>
        </p:txBody>
      </p:sp>
      <p:sp>
        <p:nvSpPr>
          <p:cNvPr id="103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301625" y="1524000"/>
            <a:ext cx="8534400" cy="4598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  <a:endParaRPr lang="en-US" altLang="cs-CZ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13" r:id="rId1"/>
    <p:sldLayoutId id="2147484014" r:id="rId2"/>
    <p:sldLayoutId id="2147484015" r:id="rId3"/>
    <p:sldLayoutId id="2147484016" r:id="rId4"/>
    <p:sldLayoutId id="2147484017" r:id="rId5"/>
    <p:sldLayoutId id="2147484018" r:id="rId6"/>
    <p:sldLayoutId id="2147484019" r:id="rId7"/>
    <p:sldLayoutId id="2147484020" r:id="rId8"/>
    <p:sldLayoutId id="2147484021" r:id="rId9"/>
    <p:sldLayoutId id="2147484022" r:id="rId10"/>
    <p:sldLayoutId id="214748402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3300" kern="1200">
          <a:solidFill>
            <a:srgbClr val="7B9899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730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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325" indent="-228600" algn="l" rtl="0" eaLnBrk="0" fontAlgn="base" hangingPunct="0">
        <a:spcBef>
          <a:spcPct val="20000"/>
        </a:spcBef>
        <a:spcAft>
          <a:spcPct val="0"/>
        </a:spcAft>
        <a:buClr>
          <a:srgbClr val="8CADAE"/>
        </a:buClr>
        <a:buSzPct val="75000"/>
        <a:buFont typeface="Wingdings 2" pitchFamily="18" charset="2"/>
        <a:buChar char="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eaLnBrk="0" fontAlgn="base" hangingPunct="0">
        <a:spcBef>
          <a:spcPct val="20000"/>
        </a:spcBef>
        <a:spcAft>
          <a:spcPct val="0"/>
        </a:spcAft>
        <a:buClr>
          <a:srgbClr val="8C7B70"/>
        </a:buClr>
        <a:buSzPct val="70000"/>
        <a:buFont typeface="Wingdings" pitchFamily="2" charset="2"/>
        <a:buChar char="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0" fontAlgn="base" hangingPunct="0">
        <a:spcBef>
          <a:spcPct val="20000"/>
        </a:spcBef>
        <a:spcAft>
          <a:spcPct val="0"/>
        </a:spcAft>
        <a:buClr>
          <a:srgbClr val="8FB08C"/>
        </a:buClr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Temple_of_Olympian_Zeus_Athens.jpg" TargetMode="External"/><Relationship Id="rId13" Type="http://schemas.openxmlformats.org/officeDocument/2006/relationships/hyperlink" Target="http://upload.wikimedia.org/wikipedia/commons/4/4e/Ionic.JPG?uselang=cs" TargetMode="External"/><Relationship Id="rId3" Type="http://schemas.openxmlformats.org/officeDocument/2006/relationships/hyperlink" Target="http://commons.wikimedia.org/wiki/File:Doric_order_-_Temple_of_Poseidon_-_Paestum_-_Italy.JPG?uselang=cs" TargetMode="External"/><Relationship Id="rId7" Type="http://schemas.openxmlformats.org/officeDocument/2006/relationships/hyperlink" Target="http://commons.wikimedia.org/wiki/File:Corinthian_Column_Detail_-_Temple_of_Olympian_Zeus_(Athens).jpg" TargetMode="External"/><Relationship Id="rId12" Type="http://schemas.openxmlformats.org/officeDocument/2006/relationships/hyperlink" Target="http://commons.wikimedia.org/wiki/File:Layout_doric.gif?uselang=csdoric" TargetMode="External"/><Relationship Id="rId2" Type="http://schemas.openxmlformats.org/officeDocument/2006/relationships/hyperlink" Target="http://commons.wikimedia.org/w/index.php?title=Special:Search&amp;profile=default&amp;search=Temple+doric&amp;fulltext=Search&amp;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Capital_at_the_Traianus_Temple_in_Pergamon_(3).JPG?uselang=cs" TargetMode="External"/><Relationship Id="rId11" Type="http://schemas.openxmlformats.org/officeDocument/2006/relationships/hyperlink" Target="http://upload.wikimedia.org/wikipedia/commons/4/44/Doric.JPG?uselang=csdoric" TargetMode="External"/><Relationship Id="rId5" Type="http://schemas.openxmlformats.org/officeDocument/2006/relationships/hyperlink" Target="http://commons.wikimedia.org/wiki/File:0633_-_Siracusa_-_Antiquarium_del_tempio_ionico_-_Foto_Giovanni_Dall'Orto_-_22-May-2008.jpg?uselang=cs" TargetMode="External"/><Relationship Id="rId10" Type="http://schemas.openxmlformats.org/officeDocument/2006/relationships/hyperlink" Target="http://upload.wikimedia.org/wikipedia/commons/c/c1/Ionic_order_J.L.Leroy.jpg?uselang=cs" TargetMode="External"/><Relationship Id="rId4" Type="http://schemas.openxmlformats.org/officeDocument/2006/relationships/hyperlink" Target="http://commons.wikimedia.org/wiki/File:Capitell_d%C3%B2ric_de_la_columna_del_temple_de_Zeus,_Ol%C3%ADmpia.JPG?uselang=cs" TargetMode="External"/><Relationship Id="rId9" Type="http://schemas.openxmlformats.org/officeDocument/2006/relationships/hyperlink" Target="http://commons.wikimedia.org/wiki/File:Temple_of_Olympian_Zeus_%28ruins%29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pic>
        <p:nvPicPr>
          <p:cNvPr id="13315" name="Picture 2" descr="C:\Users\Dášenka\Downloads\OPVK_hor_zakladni_logolink_RGB_cz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07950" y="115888"/>
            <a:ext cx="8959850" cy="1958975"/>
          </a:xfrm>
          <a:noFill/>
        </p:spPr>
      </p:pic>
      <p:sp>
        <p:nvSpPr>
          <p:cNvPr id="13316" name="TextovéPole 3"/>
          <p:cNvSpPr txBox="1">
            <a:spLocks noChangeArrowheads="1"/>
          </p:cNvSpPr>
          <p:nvPr/>
        </p:nvSpPr>
        <p:spPr bwMode="auto">
          <a:xfrm>
            <a:off x="323528" y="4653136"/>
            <a:ext cx="7443063" cy="17543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/>
              <a:t>Autor: Mgr. </a:t>
            </a:r>
            <a:r>
              <a:rPr lang="cs-CZ" dirty="0" err="1"/>
              <a:t>et</a:t>
            </a:r>
            <a:r>
              <a:rPr lang="cs-CZ" dirty="0"/>
              <a:t> Bc. Dagmar Klásková</a:t>
            </a:r>
          </a:p>
          <a:p>
            <a:r>
              <a:rPr lang="cs-CZ" dirty="0"/>
              <a:t>Škola: Střední umělecká škola v Ostravě</a:t>
            </a:r>
          </a:p>
          <a:p>
            <a:r>
              <a:rPr lang="cs-CZ" dirty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Číslo projektu: CZ.1.07./1.5.00/34.0938</a:t>
            </a:r>
            <a:r>
              <a:rPr lang="cs-CZ" dirty="0"/>
              <a:t> </a:t>
            </a:r>
          </a:p>
          <a:p>
            <a:r>
              <a:rPr lang="cs-CZ" dirty="0"/>
              <a:t>Název projektu: Zlepšení podmínek pro vzdělávání na SUŠ, Ostrava</a:t>
            </a:r>
          </a:p>
          <a:p>
            <a:r>
              <a:rPr lang="cs-CZ" dirty="0"/>
              <a:t>Číslo a název šablony klíčové aktivity: III/2 Inovace a zkvalitnění výuky </a:t>
            </a:r>
            <a:endParaRPr lang="cs-CZ" dirty="0" smtClean="0"/>
          </a:p>
          <a:p>
            <a:r>
              <a:rPr lang="cs-CZ" dirty="0" smtClean="0"/>
              <a:t>prostřednictvím </a:t>
            </a:r>
            <a:r>
              <a:rPr lang="cs-CZ" dirty="0"/>
              <a:t>ICT</a:t>
            </a:r>
          </a:p>
        </p:txBody>
      </p:sp>
      <p:sp>
        <p:nvSpPr>
          <p:cNvPr id="13317" name="TextovéPole 5"/>
          <p:cNvSpPr txBox="1">
            <a:spLocks noChangeArrowheads="1"/>
          </p:cNvSpPr>
          <p:nvPr/>
        </p:nvSpPr>
        <p:spPr bwMode="auto">
          <a:xfrm>
            <a:off x="2286000" y="3357563"/>
            <a:ext cx="4572000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4800" b="1"/>
              <a:t>Sloupové řády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28750" y="3357563"/>
            <a:ext cx="6400800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SLOUPOVÉ ŘÁDY</a:t>
            </a:r>
          </a:p>
        </p:txBody>
      </p:sp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STAROVĚKÁ</a:t>
            </a:r>
            <a:br>
              <a:rPr lang="cs-CZ" dirty="0" smtClean="0"/>
            </a:br>
            <a:r>
              <a:rPr lang="cs-CZ" dirty="0" smtClean="0"/>
              <a:t>ŘECKÁ ARCHITEKTURA</a:t>
            </a:r>
            <a:br>
              <a:rPr lang="cs-CZ" dirty="0" smtClean="0"/>
            </a:b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b="1" smtClean="0">
                <a:solidFill>
                  <a:schemeClr val="accent1"/>
                </a:solidFill>
              </a:rPr>
              <a:t>SLOUPY</a:t>
            </a:r>
          </a:p>
        </p:txBody>
      </p:sp>
      <p:sp>
        <p:nvSpPr>
          <p:cNvPr id="14339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1188" y="1412875"/>
            <a:ext cx="8137525" cy="4572000"/>
          </a:xfrm>
        </p:spPr>
        <p:txBody>
          <a:bodyPr/>
          <a:lstStyle/>
          <a:p>
            <a:pPr eaLnBrk="1" hangingPunct="1">
              <a:defRPr/>
            </a:pPr>
            <a:endParaRPr lang="cs-CZ" dirty="0" smtClean="0"/>
          </a:p>
          <a:p>
            <a:pPr eaLnBrk="1" hangingPunct="1">
              <a:defRPr/>
            </a:pPr>
            <a:r>
              <a:rPr lang="cs-CZ" dirty="0" smtClean="0"/>
              <a:t>Podle rozdílného tvaru a výzdoby průčelí, kladí</a:t>
            </a:r>
            <a:r>
              <a:rPr lang="cs-CZ" dirty="0"/>
              <a:t> </a:t>
            </a:r>
            <a:r>
              <a:rPr lang="cs-CZ" dirty="0" smtClean="0"/>
              <a:t>a sloupů, rozlišujeme v řecké architektuře 3 slohy. </a:t>
            </a:r>
          </a:p>
          <a:p>
            <a:pPr eaLnBrk="1" hangingPunct="1">
              <a:defRPr/>
            </a:pPr>
            <a:r>
              <a:rPr lang="cs-CZ" dirty="0" smtClean="0"/>
              <a:t>V této prezentaci si rozlišíme:</a:t>
            </a:r>
            <a:endParaRPr lang="cs-CZ" b="1" dirty="0" smtClean="0"/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TYPY SLOUPŮ</a:t>
            </a:r>
          </a:p>
          <a:p>
            <a:pPr lvl="1" eaLnBrk="1" hangingPunct="1">
              <a:defRPr/>
            </a:pPr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Dórský </a:t>
            </a:r>
          </a:p>
          <a:p>
            <a:pPr lvl="1" eaLnBrk="1" hangingPunct="1">
              <a:defRPr/>
            </a:pPr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Iónský</a:t>
            </a:r>
          </a:p>
          <a:p>
            <a:pPr lvl="1" eaLnBrk="1" hangingPunct="1">
              <a:defRPr/>
            </a:pPr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Korintský</a:t>
            </a:r>
          </a:p>
          <a:p>
            <a:pPr lvl="1" eaLnBrk="1" hangingPunct="1"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b="1" smtClean="0">
                <a:solidFill>
                  <a:schemeClr val="accent1"/>
                </a:solidFill>
              </a:rPr>
              <a:t>SPOLEČNÉ ČÁSTI SLOUPŮ</a:t>
            </a:r>
          </a:p>
        </p:txBody>
      </p:sp>
      <p:sp>
        <p:nvSpPr>
          <p:cNvPr id="16387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85750" y="1571625"/>
            <a:ext cx="8504238" cy="4572000"/>
          </a:xfrm>
        </p:spPr>
        <p:txBody>
          <a:bodyPr/>
          <a:lstStyle/>
          <a:p>
            <a:pPr eaLnBrk="1" hangingPunct="1"/>
            <a:endParaRPr lang="cs-CZ" altLang="cs-CZ" smtClean="0"/>
          </a:p>
          <a:p>
            <a:pPr eaLnBrk="1" hangingPunct="1"/>
            <a:r>
              <a:rPr lang="cs-CZ" altLang="cs-CZ" smtClean="0"/>
              <a:t>1. HLAVICE</a:t>
            </a:r>
          </a:p>
          <a:p>
            <a:pPr eaLnBrk="1" hangingPunct="1"/>
            <a:endParaRPr lang="cs-CZ" altLang="cs-CZ" smtClean="0"/>
          </a:p>
          <a:p>
            <a:pPr eaLnBrk="1" hangingPunct="1"/>
            <a:r>
              <a:rPr lang="cs-CZ" altLang="cs-CZ" smtClean="0"/>
              <a:t>2. DŘÍK</a:t>
            </a:r>
          </a:p>
          <a:p>
            <a:pPr eaLnBrk="1" hangingPunct="1"/>
            <a:endParaRPr lang="cs-CZ" altLang="cs-CZ" smtClean="0"/>
          </a:p>
          <a:p>
            <a:pPr eaLnBrk="1" hangingPunct="1"/>
            <a:r>
              <a:rPr lang="cs-CZ" altLang="cs-CZ" smtClean="0"/>
              <a:t>3. PATKA</a:t>
            </a:r>
          </a:p>
          <a:p>
            <a:pPr eaLnBrk="1" hangingPunct="1"/>
            <a:endParaRPr lang="cs-CZ" altLang="cs-CZ" smtClean="0"/>
          </a:p>
        </p:txBody>
      </p:sp>
      <p:pic>
        <p:nvPicPr>
          <p:cNvPr id="16388" name="Picture 4" descr="C:\dum DVK\obrazky wiki\Ionic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57813" y="1357313"/>
            <a:ext cx="1073150" cy="5286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Levá složená závorka 6"/>
          <p:cNvSpPr/>
          <p:nvPr/>
        </p:nvSpPr>
        <p:spPr>
          <a:xfrm>
            <a:off x="5286380" y="2571744"/>
            <a:ext cx="298324" cy="285752"/>
          </a:xfrm>
          <a:prstGeom prst="leftBrac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9" name="Pravoúhlá spojovací čára 8"/>
          <p:cNvCxnSpPr/>
          <p:nvPr/>
        </p:nvCxnSpPr>
        <p:spPr>
          <a:xfrm>
            <a:off x="2857488" y="2285992"/>
            <a:ext cx="2286016" cy="428628"/>
          </a:xfrm>
          <a:prstGeom prst="bentConnector3">
            <a:avLst>
              <a:gd name="adj1" fmla="val 50000"/>
            </a:avLst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6" name="Pravoúhlá spojovací čára 15"/>
          <p:cNvCxnSpPr/>
          <p:nvPr/>
        </p:nvCxnSpPr>
        <p:spPr>
          <a:xfrm>
            <a:off x="2214546" y="3286124"/>
            <a:ext cx="2286016" cy="428628"/>
          </a:xfrm>
          <a:prstGeom prst="bentConnector3">
            <a:avLst>
              <a:gd name="adj1" fmla="val 50000"/>
            </a:avLst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7" name="Levá složená závorka 16"/>
          <p:cNvSpPr/>
          <p:nvPr/>
        </p:nvSpPr>
        <p:spPr>
          <a:xfrm>
            <a:off x="4643438" y="2928938"/>
            <a:ext cx="441325" cy="3214687"/>
          </a:xfrm>
          <a:prstGeom prst="leftBrace">
            <a:avLst>
              <a:gd name="adj1" fmla="val 8333"/>
              <a:gd name="adj2" fmla="val 23765"/>
            </a:avLst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9" name="Levá složená závorka 18"/>
          <p:cNvSpPr/>
          <p:nvPr/>
        </p:nvSpPr>
        <p:spPr>
          <a:xfrm>
            <a:off x="5143504" y="6215082"/>
            <a:ext cx="298324" cy="285752"/>
          </a:xfrm>
          <a:prstGeom prst="leftBrac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20" name="Pravoúhlá spojovací čára 19"/>
          <p:cNvCxnSpPr/>
          <p:nvPr/>
        </p:nvCxnSpPr>
        <p:spPr>
          <a:xfrm>
            <a:off x="2214546" y="4286256"/>
            <a:ext cx="2714644" cy="2071702"/>
          </a:xfrm>
          <a:prstGeom prst="bentConnector3">
            <a:avLst>
              <a:gd name="adj1" fmla="val 50000"/>
            </a:avLst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6399" name="TextovéPole 1"/>
          <p:cNvSpPr txBox="1">
            <a:spLocks noChangeArrowheads="1"/>
          </p:cNvSpPr>
          <p:nvPr/>
        </p:nvSpPr>
        <p:spPr bwMode="auto">
          <a:xfrm>
            <a:off x="6430963" y="6429375"/>
            <a:ext cx="1131887" cy="214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800"/>
              <a:t>Obrázek odkaz č. 11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b="1" smtClean="0">
                <a:solidFill>
                  <a:schemeClr val="accent1"/>
                </a:solidFill>
              </a:rPr>
              <a:t>PRVKY HLAVICE</a:t>
            </a:r>
          </a:p>
        </p:txBody>
      </p:sp>
      <p:sp>
        <p:nvSpPr>
          <p:cNvPr id="17411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850" y="2286000"/>
            <a:ext cx="8504238" cy="4572000"/>
          </a:xfrm>
        </p:spPr>
        <p:txBody>
          <a:bodyPr/>
          <a:lstStyle/>
          <a:p>
            <a:pPr eaLnBrk="1" hangingPunct="1"/>
            <a:r>
              <a:rPr lang="cs-CZ" altLang="cs-CZ" smtClean="0"/>
              <a:t>ABAKUS:</a:t>
            </a:r>
          </a:p>
          <a:p>
            <a:pPr lvl="1" eaLnBrk="1" hangingPunct="1"/>
            <a:r>
              <a:rPr lang="cs-CZ" altLang="cs-CZ" sz="2800" smtClean="0"/>
              <a:t>čtvercová deska hlavice</a:t>
            </a:r>
          </a:p>
          <a:p>
            <a:pPr eaLnBrk="1" hangingPunct="1"/>
            <a:r>
              <a:rPr lang="cs-CZ" altLang="cs-CZ" sz="2800" smtClean="0"/>
              <a:t>ECHÍNUS:</a:t>
            </a:r>
          </a:p>
          <a:p>
            <a:pPr lvl="1" eaLnBrk="1" hangingPunct="1"/>
            <a:r>
              <a:rPr lang="cs-CZ" altLang="cs-CZ" sz="2800" smtClean="0"/>
              <a:t>podvalek</a:t>
            </a:r>
          </a:p>
        </p:txBody>
      </p:sp>
      <p:pic>
        <p:nvPicPr>
          <p:cNvPr id="17412" name="Picture 5" descr="F:\1. rocnik\RECKO\dórská\Capitell_dòric_de_la_columna_del_temple_de_Zeus,_Olímpi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59338" y="1773238"/>
            <a:ext cx="4321175" cy="5111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3" name="Přímá spojnice se šipkou 2"/>
          <p:cNvCxnSpPr/>
          <p:nvPr/>
        </p:nvCxnSpPr>
        <p:spPr>
          <a:xfrm>
            <a:off x="2771800" y="3717032"/>
            <a:ext cx="3384376" cy="72008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2987824" y="2564904"/>
            <a:ext cx="3384376" cy="72008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7415" name="TextovéPole 1"/>
          <p:cNvSpPr txBox="1">
            <a:spLocks noChangeArrowheads="1"/>
          </p:cNvSpPr>
          <p:nvPr/>
        </p:nvSpPr>
        <p:spPr bwMode="auto">
          <a:xfrm>
            <a:off x="3760788" y="6427788"/>
            <a:ext cx="1073150" cy="214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800"/>
              <a:t>Obrázek odkaz č. 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b="1" smtClean="0">
                <a:solidFill>
                  <a:schemeClr val="accent1"/>
                </a:solidFill>
              </a:rPr>
              <a:t>DŘÍK</a:t>
            </a:r>
          </a:p>
        </p:txBody>
      </p:sp>
      <p:sp>
        <p:nvSpPr>
          <p:cNvPr id="17411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633663" y="1382713"/>
            <a:ext cx="4557712" cy="4572000"/>
          </a:xfrm>
        </p:spPr>
        <p:txBody>
          <a:bodyPr/>
          <a:lstStyle/>
          <a:p>
            <a:pPr marL="0" indent="0" eaLnBrk="1" hangingPunct="1">
              <a:buFont typeface="Wingdings 2" pitchFamily="18" charset="2"/>
              <a:buNone/>
              <a:defRPr/>
            </a:pPr>
            <a:endParaRPr lang="cs-CZ" sz="2400" dirty="0" smtClean="0"/>
          </a:p>
          <a:p>
            <a:pPr marL="0" indent="0" eaLnBrk="1" hangingPunct="1">
              <a:buFont typeface="Wingdings 2" pitchFamily="18" charset="2"/>
              <a:buNone/>
              <a:defRPr/>
            </a:pPr>
            <a:endParaRPr lang="cs-CZ" sz="2400" dirty="0"/>
          </a:p>
          <a:p>
            <a:pPr marL="0" indent="0" eaLnBrk="1" hangingPunct="1">
              <a:buFont typeface="Wingdings 2" pitchFamily="18" charset="2"/>
              <a:buNone/>
              <a:defRPr/>
            </a:pPr>
            <a:endParaRPr lang="cs-CZ" sz="2400" dirty="0" smtClean="0"/>
          </a:p>
          <a:p>
            <a:pPr marL="0" indent="0" eaLnBrk="1" hangingPunct="1">
              <a:buFont typeface="Wingdings 2" pitchFamily="18" charset="2"/>
              <a:buNone/>
              <a:defRPr/>
            </a:pPr>
            <a:r>
              <a:rPr lang="cs-CZ" sz="2400" dirty="0" smtClean="0"/>
              <a:t>ČISTÝ či s KANELURAMI</a:t>
            </a:r>
          </a:p>
          <a:p>
            <a:pPr marL="742950" lvl="2" indent="-342900" eaLnBrk="1" hangingPunct="1">
              <a:defRPr/>
            </a:pP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Kanelura</a:t>
            </a:r>
            <a:r>
              <a:rPr lang="cs-CZ" sz="2400" dirty="0" smtClean="0"/>
              <a:t> = žlábek</a:t>
            </a:r>
          </a:p>
          <a:p>
            <a:pPr marL="0" indent="0" eaLnBrk="1" hangingPunct="1">
              <a:buFont typeface="Wingdings 2" pitchFamily="18" charset="2"/>
              <a:buNone/>
              <a:defRPr/>
            </a:pPr>
            <a:endParaRPr lang="cs-CZ" sz="2400" dirty="0" smtClean="0"/>
          </a:p>
          <a:p>
            <a:pPr marL="0" indent="0" eaLnBrk="1" hangingPunct="1">
              <a:buFont typeface="Wingdings 2" pitchFamily="18" charset="2"/>
              <a:buNone/>
              <a:defRPr/>
            </a:pPr>
            <a:endParaRPr lang="cs-CZ" sz="2400" dirty="0" smtClean="0"/>
          </a:p>
          <a:p>
            <a:pPr marL="0" indent="0" eaLnBrk="1" hangingPunct="1">
              <a:buFont typeface="Wingdings 2" pitchFamily="18" charset="2"/>
              <a:buNone/>
              <a:defRPr/>
            </a:pP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Entasis </a:t>
            </a:r>
            <a:r>
              <a:rPr lang="cs-CZ" sz="2400" dirty="0" smtClean="0"/>
              <a:t>= vydutí, hlavně 		u dórského</a:t>
            </a:r>
          </a:p>
          <a:p>
            <a:pPr eaLnBrk="1" hangingPunct="1">
              <a:buFont typeface="Arial" charset="0"/>
              <a:buNone/>
              <a:defRPr/>
            </a:pPr>
            <a:endParaRPr lang="cs-CZ" sz="2400" dirty="0" smtClean="0"/>
          </a:p>
          <a:p>
            <a:pPr eaLnBrk="1" hangingPunct="1">
              <a:buFont typeface="Arial" charset="0"/>
              <a:buNone/>
              <a:defRPr/>
            </a:pPr>
            <a:endParaRPr lang="cs-CZ" sz="2400" dirty="0" smtClean="0"/>
          </a:p>
          <a:p>
            <a:pPr eaLnBrk="1" hangingPunct="1">
              <a:defRPr/>
            </a:pPr>
            <a:endParaRPr lang="cs-CZ" sz="2400" dirty="0" smtClean="0"/>
          </a:p>
        </p:txBody>
      </p:sp>
      <p:pic>
        <p:nvPicPr>
          <p:cNvPr id="18436" name="Picture 5" descr="U:\Klaskova\DUM DVK 1012-1013\dum DVK\obrazky wiki\Doric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950" y="1382713"/>
            <a:ext cx="2525713" cy="5343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7" name="Picture 6" descr="U:\Klaskova\DUM DVK 1012-1013\dum DVK\obrazky wiki\Layout_doric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25" y="1377950"/>
            <a:ext cx="2771775" cy="5343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2" name="Přímá spojnice se šipkou 11"/>
          <p:cNvCxnSpPr/>
          <p:nvPr/>
        </p:nvCxnSpPr>
        <p:spPr>
          <a:xfrm>
            <a:off x="5580112" y="3573016"/>
            <a:ext cx="2880320" cy="93610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6744460" y="3933056"/>
            <a:ext cx="1013640" cy="50405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6" name="Levá složená závorka 15"/>
          <p:cNvSpPr/>
          <p:nvPr/>
        </p:nvSpPr>
        <p:spPr>
          <a:xfrm>
            <a:off x="6444208" y="4437112"/>
            <a:ext cx="864096" cy="576064"/>
          </a:xfrm>
          <a:prstGeom prst="leftBrace">
            <a:avLst>
              <a:gd name="adj1" fmla="val 8333"/>
              <a:gd name="adj2" fmla="val 50000"/>
            </a:avLst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8443" name="TextovéPole 1"/>
          <p:cNvSpPr txBox="1">
            <a:spLocks noChangeArrowheads="1"/>
          </p:cNvSpPr>
          <p:nvPr/>
        </p:nvSpPr>
        <p:spPr bwMode="auto">
          <a:xfrm>
            <a:off x="2633663" y="6505575"/>
            <a:ext cx="1074737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800"/>
              <a:t>Obrázek odkaz č. 9</a:t>
            </a:r>
          </a:p>
        </p:txBody>
      </p:sp>
      <p:sp>
        <p:nvSpPr>
          <p:cNvPr id="18444" name="TextovéPole 2"/>
          <p:cNvSpPr txBox="1">
            <a:spLocks noChangeArrowheads="1"/>
          </p:cNvSpPr>
          <p:nvPr/>
        </p:nvSpPr>
        <p:spPr bwMode="auto">
          <a:xfrm>
            <a:off x="5243513" y="6526213"/>
            <a:ext cx="1131887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800"/>
              <a:t>Obrázek odkaz č. 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b="1" smtClean="0">
                <a:solidFill>
                  <a:schemeClr val="accent1"/>
                </a:solidFill>
              </a:rPr>
              <a:t>PATKA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95275" y="2306638"/>
            <a:ext cx="8504238" cy="4572000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/>
              <a:t>TORUS = obloun</a:t>
            </a:r>
          </a:p>
          <a:p>
            <a:pPr eaLnBrk="1" hangingPunct="1">
              <a:defRPr/>
            </a:pPr>
            <a:r>
              <a:rPr lang="cs-CZ" dirty="0" smtClean="0"/>
              <a:t>TROCHILUS = výžlabek</a:t>
            </a:r>
          </a:p>
          <a:p>
            <a:pPr lvl="1" eaLnBrk="1" hangingPunct="1">
              <a:defRPr/>
            </a:pPr>
            <a:r>
              <a:rPr lang="cs-CZ" b="1" dirty="0" err="1" smtClean="0">
                <a:solidFill>
                  <a:schemeClr val="accent1">
                    <a:lumMod val="75000"/>
                  </a:schemeClr>
                </a:solidFill>
              </a:rPr>
              <a:t>Tvz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. </a:t>
            </a:r>
            <a:r>
              <a:rPr lang="cs-CZ" b="1" dirty="0" err="1" smtClean="0">
                <a:solidFill>
                  <a:schemeClr val="accent1">
                    <a:lumMod val="75000"/>
                  </a:schemeClr>
                </a:solidFill>
              </a:rPr>
              <a:t>attická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 patka</a:t>
            </a:r>
          </a:p>
          <a:p>
            <a:pPr lvl="2" eaLnBrk="1" hangingPunct="1">
              <a:defRPr/>
            </a:pPr>
            <a:r>
              <a:rPr lang="cs-CZ" dirty="0" smtClean="0"/>
              <a:t>v Malé Asii pak vznikaly ozdobnější</a:t>
            </a:r>
          </a:p>
          <a:p>
            <a:pPr eaLnBrk="1" hangingPunct="1">
              <a:buFont typeface="Wingdings 2" pitchFamily="18" charset="2"/>
              <a:buNone/>
              <a:defRPr/>
            </a:pPr>
            <a:endParaRPr lang="cs-CZ" dirty="0" smtClean="0"/>
          </a:p>
        </p:txBody>
      </p:sp>
      <p:pic>
        <p:nvPicPr>
          <p:cNvPr id="19460" name="Picture 4" descr="C:\dum DVK\obrazky wiki\Ionic_order_J.L.Lero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0688" y="1357313"/>
            <a:ext cx="3311525" cy="5002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6" name="Přímá spojovací šipka 5"/>
          <p:cNvCxnSpPr/>
          <p:nvPr/>
        </p:nvCxnSpPr>
        <p:spPr>
          <a:xfrm rot="16200000" flipH="1">
            <a:off x="4857752" y="4500570"/>
            <a:ext cx="1128714" cy="112871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flipV="1">
            <a:off x="4857752" y="3357562"/>
            <a:ext cx="1714512" cy="114300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9463" name="TextovéPole 11"/>
          <p:cNvSpPr txBox="1">
            <a:spLocks noChangeArrowheads="1"/>
          </p:cNvSpPr>
          <p:nvPr/>
        </p:nvSpPr>
        <p:spPr bwMode="auto">
          <a:xfrm>
            <a:off x="4071938" y="4286250"/>
            <a:ext cx="6969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torus</a:t>
            </a:r>
          </a:p>
        </p:txBody>
      </p:sp>
      <p:cxnSp>
        <p:nvCxnSpPr>
          <p:cNvPr id="13" name="Přímá spojovací šipka 12"/>
          <p:cNvCxnSpPr/>
          <p:nvPr/>
        </p:nvCxnSpPr>
        <p:spPr>
          <a:xfrm>
            <a:off x="4286248" y="5784866"/>
            <a:ext cx="1643074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9465" name="TextovéPole 14"/>
          <p:cNvSpPr txBox="1">
            <a:spLocks noChangeArrowheads="1"/>
          </p:cNvSpPr>
          <p:nvPr/>
        </p:nvSpPr>
        <p:spPr bwMode="auto">
          <a:xfrm>
            <a:off x="3214688" y="5572125"/>
            <a:ext cx="10445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trochilus</a:t>
            </a:r>
          </a:p>
        </p:txBody>
      </p:sp>
      <p:sp>
        <p:nvSpPr>
          <p:cNvPr id="19466" name="TextovéPole 1"/>
          <p:cNvSpPr txBox="1">
            <a:spLocks noChangeArrowheads="1"/>
          </p:cNvSpPr>
          <p:nvPr/>
        </p:nvSpPr>
        <p:spPr bwMode="auto">
          <a:xfrm>
            <a:off x="7718425" y="6375400"/>
            <a:ext cx="1074738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800"/>
              <a:t>Obrázek odkaz č. 8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b="1" smtClean="0">
                <a:solidFill>
                  <a:schemeClr val="accent1"/>
                </a:solidFill>
              </a:rPr>
              <a:t>DÓRSKÝ SLOUP</a:t>
            </a:r>
          </a:p>
        </p:txBody>
      </p:sp>
      <p:sp>
        <p:nvSpPr>
          <p:cNvPr id="2048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34938" y="1628775"/>
            <a:ext cx="9021762" cy="4572000"/>
          </a:xfrm>
        </p:spPr>
        <p:txBody>
          <a:bodyPr/>
          <a:lstStyle/>
          <a:p>
            <a:pPr eaLnBrk="1" hangingPunct="1"/>
            <a:r>
              <a:rPr lang="cs-CZ" altLang="cs-CZ" b="1" smtClean="0"/>
              <a:t>Složení:</a:t>
            </a:r>
          </a:p>
          <a:p>
            <a:pPr lvl="1" eaLnBrk="1" hangingPunct="1"/>
            <a:r>
              <a:rPr lang="cs-CZ" altLang="cs-CZ" sz="2800" smtClean="0">
                <a:solidFill>
                  <a:schemeClr val="tx1"/>
                </a:solidFill>
              </a:rPr>
              <a:t>hlavice a dřík</a:t>
            </a:r>
          </a:p>
          <a:p>
            <a:pPr lvl="1" eaLnBrk="1" hangingPunct="1"/>
            <a:r>
              <a:rPr lang="cs-CZ" altLang="cs-CZ" sz="2800" smtClean="0">
                <a:solidFill>
                  <a:schemeClr val="tx1"/>
                </a:solidFill>
              </a:rPr>
              <a:t>Chybí patka!</a:t>
            </a:r>
          </a:p>
          <a:p>
            <a:pPr lvl="1" eaLnBrk="1" hangingPunct="1">
              <a:buFont typeface="Arial" charset="0"/>
              <a:buNone/>
            </a:pPr>
            <a:endParaRPr lang="cs-CZ" altLang="cs-CZ" smtClean="0">
              <a:solidFill>
                <a:schemeClr val="tx1"/>
              </a:solidFill>
            </a:endParaRPr>
          </a:p>
          <a:p>
            <a:pPr lvl="1" eaLnBrk="1" hangingPunct="1">
              <a:buFont typeface="Arial" charset="0"/>
              <a:buNone/>
            </a:pPr>
            <a:endParaRPr lang="cs-CZ" altLang="cs-CZ" b="1" smtClean="0">
              <a:solidFill>
                <a:schemeClr val="tx1"/>
              </a:solidFill>
            </a:endParaRPr>
          </a:p>
          <a:p>
            <a:pPr lvl="1" eaLnBrk="1" hangingPunct="1">
              <a:buFont typeface="Arial" charset="0"/>
              <a:buNone/>
            </a:pPr>
            <a:r>
              <a:rPr lang="cs-CZ" altLang="cs-CZ" b="1" smtClean="0">
                <a:solidFill>
                  <a:srgbClr val="C00000"/>
                </a:solidFill>
              </a:rPr>
              <a:t>HLAVICE</a:t>
            </a:r>
          </a:p>
          <a:p>
            <a:pPr lvl="1" eaLnBrk="1" hangingPunct="1">
              <a:buFont typeface="Arial" charset="0"/>
              <a:buNone/>
            </a:pPr>
            <a:r>
              <a:rPr lang="cs-CZ" altLang="cs-CZ" sz="2800" smtClean="0">
                <a:solidFill>
                  <a:schemeClr val="tx1"/>
                </a:solidFill>
              </a:rPr>
              <a:t>	echínus tvar </a:t>
            </a:r>
            <a:r>
              <a:rPr lang="cs-CZ" altLang="cs-CZ" sz="2800" b="1" smtClean="0">
                <a:solidFill>
                  <a:schemeClr val="tx1"/>
                </a:solidFill>
              </a:rPr>
              <a:t>BOCHNÍKU</a:t>
            </a:r>
            <a:r>
              <a:rPr lang="cs-CZ" altLang="cs-CZ" sz="2800" smtClean="0">
                <a:solidFill>
                  <a:schemeClr val="tx1"/>
                </a:solidFill>
              </a:rPr>
              <a:t>, který se vyvíjí od silně vydutého k mírně zešikmenému, dřík má entasis, je kanelovaný</a:t>
            </a:r>
          </a:p>
          <a:p>
            <a:pPr lvl="1" eaLnBrk="1" hangingPunct="1">
              <a:buFont typeface="Arial" charset="0"/>
              <a:buNone/>
            </a:pPr>
            <a:r>
              <a:rPr lang="cs-CZ" altLang="cs-CZ" sz="2800" smtClean="0">
                <a:solidFill>
                  <a:schemeClr val="tx1"/>
                </a:solidFill>
              </a:rPr>
              <a:t>	NENÍ PATKA!</a:t>
            </a:r>
          </a:p>
        </p:txBody>
      </p:sp>
      <p:pic>
        <p:nvPicPr>
          <p:cNvPr id="20484" name="Picture 4" descr="C:\dum DVK\obrazky wiki\Layout_doric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43563" y="1268413"/>
            <a:ext cx="1879600" cy="300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6" name="Přímá spojovací šipka 5"/>
          <p:cNvCxnSpPr/>
          <p:nvPr/>
        </p:nvCxnSpPr>
        <p:spPr>
          <a:xfrm>
            <a:off x="2843213" y="2997200"/>
            <a:ext cx="3371850" cy="576263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8" name="Levá složená závorka 7"/>
          <p:cNvSpPr/>
          <p:nvPr/>
        </p:nvSpPr>
        <p:spPr>
          <a:xfrm>
            <a:off x="5786438" y="3000375"/>
            <a:ext cx="512762" cy="285750"/>
          </a:xfrm>
          <a:prstGeom prst="leftBrac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0487" name="TextovéPole 8"/>
          <p:cNvSpPr txBox="1">
            <a:spLocks noChangeArrowheads="1"/>
          </p:cNvSpPr>
          <p:nvPr/>
        </p:nvSpPr>
        <p:spPr bwMode="auto">
          <a:xfrm>
            <a:off x="4727575" y="2957513"/>
            <a:ext cx="9159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entasis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765300" y="260350"/>
            <a:ext cx="8534400" cy="758825"/>
          </a:xfrm>
        </p:spPr>
        <p:txBody>
          <a:bodyPr/>
          <a:lstStyle/>
          <a:p>
            <a:pPr>
              <a:defRPr/>
            </a:pPr>
            <a:r>
              <a:rPr lang="cs-CZ" b="1" dirty="0">
                <a:solidFill>
                  <a:schemeClr val="accent1"/>
                </a:solidFill>
              </a:rPr>
              <a:t>DÓRSKÝ SLOUP</a:t>
            </a:r>
            <a:endParaRPr lang="cs-CZ" dirty="0"/>
          </a:p>
        </p:txBody>
      </p:sp>
      <p:pic>
        <p:nvPicPr>
          <p:cNvPr id="21507" name="Picture 6" descr="F:\1. rocnik\RECKO\dórská\Doric_order_-_Temple_of_Poseidon_-_Paestum_-_Italy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859338" y="-26988"/>
            <a:ext cx="4537075" cy="6804026"/>
          </a:xfrm>
          <a:noFill/>
        </p:spPr>
      </p:pic>
      <p:sp>
        <p:nvSpPr>
          <p:cNvPr id="21508" name="TextovéPole 2"/>
          <p:cNvSpPr txBox="1">
            <a:spLocks noChangeArrowheads="1"/>
          </p:cNvSpPr>
          <p:nvPr/>
        </p:nvSpPr>
        <p:spPr bwMode="auto">
          <a:xfrm>
            <a:off x="3779838" y="6165850"/>
            <a:ext cx="1074737" cy="214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800"/>
              <a:t>Obrázek odkaz č. 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b="1" smtClean="0">
                <a:solidFill>
                  <a:schemeClr val="accent1"/>
                </a:solidFill>
              </a:rPr>
              <a:t>IÓNSKÝ SLOUP</a:t>
            </a:r>
          </a:p>
        </p:txBody>
      </p:sp>
      <p:sp>
        <p:nvSpPr>
          <p:cNvPr id="21507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0963" y="1649413"/>
            <a:ext cx="8504237" cy="4572000"/>
          </a:xfrm>
        </p:spPr>
        <p:txBody>
          <a:bodyPr/>
          <a:lstStyle/>
          <a:p>
            <a:pPr eaLnBrk="1" hangingPunct="1">
              <a:defRPr/>
            </a:pPr>
            <a:r>
              <a:rPr lang="cs-CZ" sz="2800" b="1" dirty="0" smtClean="0"/>
              <a:t>Složení:</a:t>
            </a:r>
          </a:p>
          <a:p>
            <a:pPr lvl="1" eaLnBrk="1" hangingPunct="1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Hlavice, dřík  a patka</a:t>
            </a:r>
          </a:p>
          <a:p>
            <a:pPr lvl="1" eaLnBrk="1" hangingPunct="1">
              <a:buFont typeface="Arial" charset="0"/>
              <a:buNone/>
              <a:defRPr/>
            </a:pPr>
            <a:endParaRPr lang="cs-CZ" dirty="0" smtClean="0">
              <a:solidFill>
                <a:schemeClr val="tx1"/>
              </a:solidFill>
            </a:endParaRPr>
          </a:p>
          <a:p>
            <a:pPr lvl="1" eaLnBrk="1" hangingPunct="1">
              <a:buFont typeface="Arial" charset="0"/>
              <a:buNone/>
              <a:defRPr/>
            </a:pPr>
            <a:r>
              <a:rPr lang="cs-CZ" sz="2800" b="1" dirty="0" smtClean="0">
                <a:solidFill>
                  <a:srgbClr val="C00000"/>
                </a:solidFill>
              </a:rPr>
              <a:t>HLAVICE</a:t>
            </a:r>
            <a:r>
              <a:rPr lang="cs-CZ" sz="2800" dirty="0" smtClean="0">
                <a:solidFill>
                  <a:schemeClr val="tx1"/>
                </a:solidFill>
              </a:rPr>
              <a:t>				</a:t>
            </a:r>
          </a:p>
          <a:p>
            <a:pPr lvl="1" eaLnBrk="1" hangingPunct="1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	</a:t>
            </a:r>
            <a:r>
              <a:rPr lang="cs-CZ" sz="2400" dirty="0" smtClean="0">
                <a:solidFill>
                  <a:schemeClr val="tx1"/>
                </a:solidFill>
              </a:rPr>
              <a:t>zdobena </a:t>
            </a:r>
            <a:r>
              <a:rPr lang="cs-CZ" sz="2400" b="1" dirty="0" smtClean="0">
                <a:solidFill>
                  <a:schemeClr val="tx1"/>
                </a:solidFill>
              </a:rPr>
              <a:t>VOLUTAMI</a:t>
            </a:r>
          </a:p>
          <a:p>
            <a:pPr marL="274638" lvl="1" indent="0" eaLnBrk="1" hangingPunct="1">
              <a:buFont typeface="Wingdings" pitchFamily="2" charset="2"/>
              <a:buNone/>
              <a:defRPr/>
            </a:pPr>
            <a:r>
              <a:rPr lang="cs-CZ" sz="2800" b="1" dirty="0" smtClean="0">
                <a:solidFill>
                  <a:srgbClr val="C00000"/>
                </a:solidFill>
              </a:rPr>
              <a:t>DŘÍK</a:t>
            </a:r>
          </a:p>
          <a:p>
            <a:pPr lvl="1" eaLnBrk="1" hangingPunct="1">
              <a:defRPr/>
            </a:pPr>
            <a:r>
              <a:rPr lang="cs-CZ" sz="2400" dirty="0">
                <a:solidFill>
                  <a:schemeClr val="tx1"/>
                </a:solidFill>
              </a:rPr>
              <a:t>	</a:t>
            </a:r>
            <a:r>
              <a:rPr lang="cs-CZ" sz="2400" dirty="0" smtClean="0">
                <a:solidFill>
                  <a:schemeClr val="tx1"/>
                </a:solidFill>
              </a:rPr>
              <a:t> má jen lehké či žádné entasis, je kanelovaný</a:t>
            </a:r>
          </a:p>
          <a:p>
            <a:pPr lvl="1" eaLnBrk="1" hangingPunct="1"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	má patku: torus + </a:t>
            </a:r>
            <a:r>
              <a:rPr lang="cs-CZ" sz="2400" dirty="0" err="1" smtClean="0">
                <a:solidFill>
                  <a:schemeClr val="tx1"/>
                </a:solidFill>
              </a:rPr>
              <a:t>trochilus</a:t>
            </a:r>
            <a:r>
              <a:rPr lang="cs-CZ" sz="2400" dirty="0" smtClean="0">
                <a:solidFill>
                  <a:schemeClr val="tx1"/>
                </a:solidFill>
              </a:rPr>
              <a:t> = </a:t>
            </a:r>
            <a:r>
              <a:rPr lang="cs-CZ" sz="2400" dirty="0" err="1" smtClean="0">
                <a:solidFill>
                  <a:schemeClr val="tx1"/>
                </a:solidFill>
              </a:rPr>
              <a:t>tvz</a:t>
            </a:r>
            <a:r>
              <a:rPr lang="cs-CZ" sz="2400" dirty="0" smtClean="0">
                <a:solidFill>
                  <a:schemeClr val="tx1"/>
                </a:solidFill>
              </a:rPr>
              <a:t>. </a:t>
            </a:r>
            <a:r>
              <a:rPr lang="cs-CZ" sz="2400" dirty="0" err="1" smtClean="0">
                <a:solidFill>
                  <a:schemeClr val="tx1"/>
                </a:solidFill>
              </a:rPr>
              <a:t>attická</a:t>
            </a:r>
            <a:r>
              <a:rPr lang="cs-CZ" sz="2400" dirty="0" smtClean="0">
                <a:solidFill>
                  <a:schemeClr val="tx1"/>
                </a:solidFill>
              </a:rPr>
              <a:t> patka</a:t>
            </a:r>
          </a:p>
          <a:p>
            <a:pPr eaLnBrk="1" hangingPunct="1">
              <a:defRPr/>
            </a:pPr>
            <a:endParaRPr lang="cs-CZ" dirty="0" smtClean="0"/>
          </a:p>
        </p:txBody>
      </p:sp>
      <p:pic>
        <p:nvPicPr>
          <p:cNvPr id="22532" name="Picture 4" descr="C:\dum DVK\obrazky wiki\Ionic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40650" y="1439863"/>
            <a:ext cx="1012825" cy="4989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3" name="TextovéPole 1"/>
          <p:cNvSpPr txBox="1">
            <a:spLocks noChangeArrowheads="1"/>
          </p:cNvSpPr>
          <p:nvPr/>
        </p:nvSpPr>
        <p:spPr bwMode="auto">
          <a:xfrm>
            <a:off x="6608763" y="6213475"/>
            <a:ext cx="1131887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800"/>
              <a:t>Obrázek odkaz č. 11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chemeClr val="accent1"/>
                </a:solidFill>
              </a:rPr>
              <a:t>IÓNSKA HLAVICE</a:t>
            </a:r>
            <a:endParaRPr lang="cs-CZ" dirty="0"/>
          </a:p>
        </p:txBody>
      </p:sp>
      <p:pic>
        <p:nvPicPr>
          <p:cNvPr id="23555" name="Picture 2" descr="F:\1. rocnik\RECKO\iónská\0633_-_Siracusa_-_Antiquarium_del_tempio_ionico_-_Foto_Giovanni_Dall'Orto_-_22-May-200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03838" y="1557338"/>
            <a:ext cx="3732212" cy="4541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6" name="Picture 3" descr="F:\1. rocnik\RECKO\iónská\Capital_at_the_Traianus_Temple_in_Pergamon_(3)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71450" y="1557338"/>
            <a:ext cx="5192713" cy="4541837"/>
          </a:xfrm>
          <a:noFill/>
        </p:spPr>
      </p:pic>
      <p:sp>
        <p:nvSpPr>
          <p:cNvPr id="23557" name="TextovéPole 2"/>
          <p:cNvSpPr txBox="1">
            <a:spLocks noChangeArrowheads="1"/>
          </p:cNvSpPr>
          <p:nvPr/>
        </p:nvSpPr>
        <p:spPr bwMode="auto">
          <a:xfrm>
            <a:off x="7885113" y="6099175"/>
            <a:ext cx="1073150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800"/>
              <a:t>Obrázek odkaz č. 3</a:t>
            </a:r>
          </a:p>
        </p:txBody>
      </p:sp>
      <p:sp>
        <p:nvSpPr>
          <p:cNvPr id="23558" name="TextovéPole 3"/>
          <p:cNvSpPr txBox="1">
            <a:spLocks noChangeArrowheads="1"/>
          </p:cNvSpPr>
          <p:nvPr/>
        </p:nvSpPr>
        <p:spPr bwMode="auto">
          <a:xfrm>
            <a:off x="4356100" y="6103938"/>
            <a:ext cx="1074738" cy="214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800"/>
              <a:t>Obrázek odkaz č. 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b="1" smtClean="0">
                <a:solidFill>
                  <a:schemeClr val="accent1"/>
                </a:solidFill>
              </a:rPr>
              <a:t>KORINTSKÝ SLOUP</a:t>
            </a:r>
          </a:p>
        </p:txBody>
      </p:sp>
      <p:sp>
        <p:nvSpPr>
          <p:cNvPr id="24579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34950" y="1628775"/>
            <a:ext cx="8504238" cy="4572000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altLang="cs-CZ" b="1" smtClean="0"/>
              <a:t>Složení:</a:t>
            </a:r>
          </a:p>
          <a:p>
            <a:pPr lvl="1" eaLnBrk="1" hangingPunct="1">
              <a:buFont typeface="Arial" charset="0"/>
              <a:buChar char="–"/>
            </a:pPr>
            <a:r>
              <a:rPr lang="cs-CZ" altLang="cs-CZ" smtClean="0">
                <a:solidFill>
                  <a:schemeClr val="tx1"/>
                </a:solidFill>
              </a:rPr>
              <a:t>Hlavice, dřík  a patka</a:t>
            </a:r>
          </a:p>
          <a:p>
            <a:pPr lvl="1" eaLnBrk="1" hangingPunct="1">
              <a:buFont typeface="Arial" charset="0"/>
              <a:buNone/>
            </a:pPr>
            <a:endParaRPr lang="cs-CZ" altLang="cs-CZ" smtClean="0">
              <a:solidFill>
                <a:schemeClr val="tx1"/>
              </a:solidFill>
            </a:endParaRPr>
          </a:p>
          <a:p>
            <a:pPr lvl="1" eaLnBrk="1" hangingPunct="1">
              <a:buFont typeface="Arial" charset="0"/>
              <a:buNone/>
            </a:pPr>
            <a:r>
              <a:rPr lang="cs-CZ" altLang="cs-CZ" b="1" smtClean="0">
                <a:solidFill>
                  <a:srgbClr val="C00000"/>
                </a:solidFill>
              </a:rPr>
              <a:t>HLAVICE</a:t>
            </a:r>
          </a:p>
          <a:p>
            <a:pPr lvl="1" eaLnBrk="1" hangingPunct="1"/>
            <a:r>
              <a:rPr lang="cs-CZ" altLang="cs-CZ" smtClean="0">
                <a:solidFill>
                  <a:schemeClr val="tx1"/>
                </a:solidFill>
              </a:rPr>
              <a:t>	</a:t>
            </a:r>
            <a:r>
              <a:rPr lang="cs-CZ" altLang="cs-CZ" sz="2400" smtClean="0">
                <a:solidFill>
                  <a:schemeClr val="tx1"/>
                </a:solidFill>
              </a:rPr>
              <a:t>zdobena </a:t>
            </a:r>
            <a:r>
              <a:rPr lang="cs-CZ" altLang="cs-CZ" sz="2400" b="1" smtClean="0">
                <a:solidFill>
                  <a:schemeClr val="tx1"/>
                </a:solidFill>
              </a:rPr>
              <a:t>AKANTOVÝMI LISTY</a:t>
            </a:r>
          </a:p>
          <a:p>
            <a:pPr lvl="1" eaLnBrk="1" hangingPunct="1"/>
            <a:r>
              <a:rPr lang="cs-CZ" altLang="cs-CZ" sz="2400" b="1" smtClean="0">
                <a:solidFill>
                  <a:schemeClr val="tx1"/>
                </a:solidFill>
              </a:rPr>
              <a:t>	</a:t>
            </a:r>
            <a:r>
              <a:rPr lang="cs-CZ" altLang="cs-CZ" sz="2400" smtClean="0">
                <a:solidFill>
                  <a:schemeClr val="tx1"/>
                </a:solidFill>
              </a:rPr>
              <a:t>zakončenými volutami = tvar kalicha</a:t>
            </a:r>
          </a:p>
          <a:p>
            <a:pPr lvl="1" eaLnBrk="1" hangingPunct="1">
              <a:buFont typeface="Arial" charset="0"/>
              <a:buNone/>
            </a:pPr>
            <a:r>
              <a:rPr lang="cs-CZ" altLang="cs-CZ" sz="2400" b="1" smtClean="0">
                <a:solidFill>
                  <a:srgbClr val="C00000"/>
                </a:solidFill>
              </a:rPr>
              <a:t>DŘÍK</a:t>
            </a:r>
          </a:p>
          <a:p>
            <a:pPr lvl="1" eaLnBrk="1" hangingPunct="1"/>
            <a:r>
              <a:rPr lang="cs-CZ" altLang="cs-CZ" sz="2400" smtClean="0">
                <a:solidFill>
                  <a:schemeClr val="tx1"/>
                </a:solidFill>
              </a:rPr>
              <a:t> může mít mírné ENTASIS,</a:t>
            </a:r>
          </a:p>
          <a:p>
            <a:pPr lvl="1" eaLnBrk="1" hangingPunct="1"/>
            <a:r>
              <a:rPr lang="cs-CZ" altLang="cs-CZ" sz="2400" smtClean="0">
                <a:solidFill>
                  <a:schemeClr val="tx1"/>
                </a:solidFill>
              </a:rPr>
              <a:t> je kanelovaný má patku:</a:t>
            </a:r>
          </a:p>
          <a:p>
            <a:pPr lvl="1" eaLnBrk="1" hangingPunct="1">
              <a:buFont typeface="Arial" charset="0"/>
              <a:buNone/>
            </a:pPr>
            <a:r>
              <a:rPr lang="cs-CZ" altLang="cs-CZ" sz="2400" smtClean="0">
                <a:solidFill>
                  <a:schemeClr val="tx1"/>
                </a:solidFill>
              </a:rPr>
              <a:t>    torus + trochilus = tvz. attická patka</a:t>
            </a:r>
          </a:p>
          <a:p>
            <a:pPr eaLnBrk="1" hangingPunct="1">
              <a:buFont typeface="Arial" charset="0"/>
              <a:buChar char="•"/>
            </a:pPr>
            <a:endParaRPr lang="cs-CZ" altLang="cs-CZ" smtClean="0"/>
          </a:p>
        </p:txBody>
      </p:sp>
      <p:pic>
        <p:nvPicPr>
          <p:cNvPr id="24580" name="Picture 5" descr="F:\1. rocnik\RECKO\korintská\Temple_of_Olympian_Zeus_(ruins)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4588" y="1433513"/>
            <a:ext cx="2524125" cy="4011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81" name="TextovéPole 1"/>
          <p:cNvSpPr txBox="1">
            <a:spLocks noChangeArrowheads="1"/>
          </p:cNvSpPr>
          <p:nvPr/>
        </p:nvSpPr>
        <p:spPr bwMode="auto">
          <a:xfrm>
            <a:off x="7673975" y="5518150"/>
            <a:ext cx="1074738" cy="214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800"/>
              <a:t>Obrázek odkaz č. 7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b="1" dirty="0">
                <a:solidFill>
                  <a:schemeClr val="accent1"/>
                </a:solidFill>
              </a:rPr>
              <a:t>KORINTSKÝ SLOUP</a:t>
            </a:r>
            <a:endParaRPr lang="cs-CZ" dirty="0"/>
          </a:p>
        </p:txBody>
      </p:sp>
      <p:pic>
        <p:nvPicPr>
          <p:cNvPr id="25603" name="Picture 2" descr="F:\1. rocnik\RECKO\korintská\Corinthian_Column_Detail_-_Temple_of_Olympian_Zeus_(Athens)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859338" y="1412875"/>
            <a:ext cx="3341687" cy="4968875"/>
          </a:xfrm>
          <a:noFill/>
        </p:spPr>
      </p:pic>
      <p:pic>
        <p:nvPicPr>
          <p:cNvPr id="25604" name="Picture 3" descr="F:\1. rocnik\RECKO\korintská\Temple_of_Olympian_Zeus_Athen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750" y="1412875"/>
            <a:ext cx="3789363" cy="496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5" name="TextovéPole 2"/>
          <p:cNvSpPr txBox="1">
            <a:spLocks noChangeArrowheads="1"/>
          </p:cNvSpPr>
          <p:nvPr/>
        </p:nvSpPr>
        <p:spPr bwMode="auto">
          <a:xfrm>
            <a:off x="7164388" y="6381750"/>
            <a:ext cx="1074737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800"/>
              <a:t>Obrázek odkaz č. 5</a:t>
            </a:r>
          </a:p>
        </p:txBody>
      </p:sp>
      <p:sp>
        <p:nvSpPr>
          <p:cNvPr id="25606" name="TextovéPole 3"/>
          <p:cNvSpPr txBox="1">
            <a:spLocks noChangeArrowheads="1"/>
          </p:cNvSpPr>
          <p:nvPr/>
        </p:nvSpPr>
        <p:spPr bwMode="auto">
          <a:xfrm>
            <a:off x="3254375" y="6381750"/>
            <a:ext cx="1074738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800"/>
              <a:t>Obrázek odkaz č. 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b="1" smtClean="0">
                <a:solidFill>
                  <a:schemeClr val="accent1"/>
                </a:solidFill>
              </a:rPr>
              <a:t>OTÁZKY</a:t>
            </a:r>
          </a:p>
        </p:txBody>
      </p:sp>
      <p:sp>
        <p:nvSpPr>
          <p:cNvPr id="26627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 eaLnBrk="1" hangingPunct="1">
              <a:buFont typeface="Arial" charset="0"/>
              <a:buChar char="•"/>
            </a:pPr>
            <a:r>
              <a:rPr lang="cs-CZ" altLang="cs-CZ" smtClean="0"/>
              <a:t>1.  Jaké typy sloupů se objevují ve starověkém Řecku?</a:t>
            </a:r>
          </a:p>
          <a:p>
            <a:pPr eaLnBrk="1" hangingPunct="1">
              <a:buFont typeface="Arial" charset="0"/>
              <a:buChar char="•"/>
            </a:pPr>
            <a:r>
              <a:rPr lang="cs-CZ" altLang="cs-CZ" smtClean="0"/>
              <a:t>2. Z jakých 3 základních částí je složen sloup?</a:t>
            </a:r>
          </a:p>
          <a:p>
            <a:pPr eaLnBrk="1" hangingPunct="1">
              <a:buFont typeface="Arial" charset="0"/>
              <a:buChar char="•"/>
            </a:pPr>
            <a:r>
              <a:rPr lang="cs-CZ" altLang="cs-CZ" smtClean="0"/>
              <a:t>3. Z jakých částí se skládá hlavice sloupu?</a:t>
            </a:r>
          </a:p>
          <a:p>
            <a:pPr eaLnBrk="1" hangingPunct="1">
              <a:buFont typeface="Arial" charset="0"/>
              <a:buChar char="•"/>
            </a:pPr>
            <a:r>
              <a:rPr lang="cs-CZ" altLang="cs-CZ" smtClean="0"/>
              <a:t>4. Co je to ENTASIS? Nakresli.</a:t>
            </a:r>
          </a:p>
          <a:p>
            <a:pPr eaLnBrk="1" hangingPunct="1">
              <a:buFont typeface="Arial" charset="0"/>
              <a:buChar char="•"/>
            </a:pPr>
            <a:r>
              <a:rPr lang="cs-CZ" altLang="cs-CZ" smtClean="0"/>
              <a:t>5. Jaký tvar má dórská hlavice (echínos)? Nakresli.</a:t>
            </a:r>
          </a:p>
          <a:p>
            <a:pPr eaLnBrk="1" hangingPunct="1">
              <a:buFont typeface="Arial" charset="0"/>
              <a:buChar char="•"/>
            </a:pPr>
            <a:r>
              <a:rPr lang="cs-CZ" altLang="cs-CZ" smtClean="0"/>
              <a:t>6. Jaký tvar má iónská hlavice? Nakresli.</a:t>
            </a:r>
          </a:p>
          <a:p>
            <a:pPr eaLnBrk="1" hangingPunct="1">
              <a:buFont typeface="Arial" charset="0"/>
              <a:buChar char="•"/>
            </a:pPr>
            <a:r>
              <a:rPr lang="cs-CZ" altLang="cs-CZ" smtClean="0"/>
              <a:t>7. Co zdobí korintskou hlavici?</a:t>
            </a:r>
          </a:p>
          <a:p>
            <a:pPr eaLnBrk="1" hangingPunct="1">
              <a:buFont typeface="Arial" charset="0"/>
              <a:buChar char="•"/>
            </a:pPr>
            <a:endParaRPr lang="cs-CZ" altLang="cs-CZ" smtClean="0"/>
          </a:p>
          <a:p>
            <a:pPr eaLnBrk="1" hangingPunct="1">
              <a:buFont typeface="Arial" charset="0"/>
              <a:buChar char="•"/>
            </a:pPr>
            <a:endParaRPr lang="cs-CZ" alt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b="1" smtClean="0">
                <a:solidFill>
                  <a:schemeClr val="accent1"/>
                </a:solidFill>
              </a:rPr>
              <a:t>ÚKOL</a:t>
            </a:r>
          </a:p>
        </p:txBody>
      </p:sp>
      <p:sp>
        <p:nvSpPr>
          <p:cNvPr id="27651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57188" y="1500188"/>
            <a:ext cx="8504237" cy="4572000"/>
          </a:xfrm>
        </p:spPr>
        <p:txBody>
          <a:bodyPr/>
          <a:lstStyle/>
          <a:p>
            <a:pPr eaLnBrk="1" hangingPunct="1"/>
            <a:endParaRPr lang="cs-CZ" altLang="cs-CZ" smtClean="0"/>
          </a:p>
          <a:p>
            <a:pPr eaLnBrk="1" hangingPunct="1"/>
            <a:endParaRPr lang="cs-CZ" altLang="cs-CZ" smtClean="0"/>
          </a:p>
          <a:p>
            <a:pPr eaLnBrk="1" hangingPunct="1"/>
            <a:r>
              <a:rPr lang="cs-CZ" altLang="cs-CZ" smtClean="0"/>
              <a:t>Nakresli vedle sebe dórský, iónský a korintský sloup. Podle obrázku či podle učebnice B. Mráz str. 42.</a:t>
            </a:r>
          </a:p>
          <a:p>
            <a:pPr eaLnBrk="1" hangingPunct="1"/>
            <a:endParaRPr lang="cs-CZ" altLang="cs-CZ" smtClean="0"/>
          </a:p>
          <a:p>
            <a:pPr eaLnBrk="1" hangingPunct="1"/>
            <a:endParaRPr lang="cs-CZ" altLang="cs-CZ" smtClean="0"/>
          </a:p>
          <a:p>
            <a:pPr eaLnBrk="1" hangingPunct="1"/>
            <a:endParaRPr lang="cs-CZ" altLang="cs-CZ" sz="1100" smtClean="0"/>
          </a:p>
          <a:p>
            <a:pPr eaLnBrk="1" hangingPunct="1"/>
            <a:endParaRPr lang="cs-CZ" alt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628775"/>
            <a:ext cx="8504238" cy="4470400"/>
          </a:xfrm>
        </p:spPr>
        <p:txBody>
          <a:bodyPr/>
          <a:lstStyle/>
          <a:p>
            <a:pPr marL="0" indent="0">
              <a:buFont typeface="Wingdings 2" pitchFamily="18" charset="2"/>
              <a:buNone/>
              <a:defRPr/>
            </a:pPr>
            <a:r>
              <a:rPr lang="cs-CZ" sz="1000" dirty="0"/>
              <a:t>Literatura:</a:t>
            </a:r>
          </a:p>
          <a:p>
            <a:pPr>
              <a:defRPr/>
            </a:pPr>
            <a:r>
              <a:rPr lang="cs-CZ" sz="1000" dirty="0"/>
              <a:t>BALEKA, J.: Výtvarné umění, výkladový slovník. Praha: </a:t>
            </a:r>
            <a:r>
              <a:rPr lang="cs-CZ" sz="1000" dirty="0" err="1"/>
              <a:t>Akademia</a:t>
            </a:r>
            <a:r>
              <a:rPr lang="cs-CZ" sz="1000" dirty="0"/>
              <a:t>, 1997.</a:t>
            </a:r>
          </a:p>
          <a:p>
            <a:pPr>
              <a:defRPr/>
            </a:pPr>
            <a:r>
              <a:rPr lang="cs-CZ" sz="1000" dirty="0"/>
              <a:t>BLAŽÍČEK, O.: Slovník pojmů  z dějin  umění. Praha: Odeon, 1991.</a:t>
            </a:r>
          </a:p>
          <a:p>
            <a:pPr>
              <a:defRPr/>
            </a:pPr>
            <a:r>
              <a:rPr lang="cs-CZ" sz="1000" dirty="0"/>
              <a:t>LISOVÝ, I.: Přehled dějin starověku. Ostrava: FF OU, 2010. </a:t>
            </a:r>
          </a:p>
          <a:p>
            <a:pPr>
              <a:defRPr/>
            </a:pPr>
            <a:r>
              <a:rPr lang="cs-CZ" sz="1000" dirty="0"/>
              <a:t>MRÁZ, B.: Dějiny výtvarné kultury I. Praha: IDEA SERVIS, 1998. </a:t>
            </a:r>
          </a:p>
          <a:p>
            <a:pPr>
              <a:defRPr/>
            </a:pPr>
            <a:r>
              <a:rPr lang="cs-CZ" sz="1000" dirty="0"/>
              <a:t>KOL. autorů: Slovník antické kultury. Praha: Nakl. Svoboda, 1974.</a:t>
            </a:r>
            <a:endParaRPr lang="cs-CZ" sz="1000" b="1" dirty="0"/>
          </a:p>
          <a:p>
            <a:pPr marL="0" indent="0">
              <a:buFont typeface="Wingdings 2" pitchFamily="18" charset="2"/>
              <a:buNone/>
              <a:defRPr/>
            </a:pPr>
            <a:endParaRPr lang="cs-CZ" sz="1000" dirty="0" smtClean="0"/>
          </a:p>
          <a:p>
            <a:pPr marL="0" indent="0">
              <a:buFont typeface="Wingdings 2" pitchFamily="18" charset="2"/>
              <a:buNone/>
              <a:defRPr/>
            </a:pPr>
            <a:endParaRPr lang="cs-CZ" sz="1000" dirty="0"/>
          </a:p>
          <a:p>
            <a:pPr marL="0" indent="0">
              <a:buFont typeface="Wingdings 2" pitchFamily="18" charset="2"/>
              <a:buNone/>
              <a:defRPr/>
            </a:pPr>
            <a:r>
              <a:rPr lang="cs-CZ" sz="1000" dirty="0" smtClean="0"/>
              <a:t>Zdroje:</a:t>
            </a:r>
            <a:endParaRPr lang="cs-CZ" sz="1000" dirty="0" smtClean="0">
              <a:hlinkClick r:id="rId2"/>
            </a:endParaRPr>
          </a:p>
          <a:p>
            <a:pPr>
              <a:buFont typeface="+mj-lt"/>
              <a:buAutoNum type="arabicPeriod"/>
              <a:defRPr/>
            </a:pPr>
            <a:r>
              <a:rPr lang="cs-CZ" sz="1000" dirty="0">
                <a:hlinkClick r:id="rId3"/>
              </a:rPr>
              <a:t>http://commons.wikimedia.org/wiki/File:Doric_order_-_Temple_of_Poseidon_-_Paestum_-_</a:t>
            </a:r>
            <a:r>
              <a:rPr lang="cs-CZ" sz="1000" dirty="0" smtClean="0">
                <a:hlinkClick r:id="rId3"/>
              </a:rPr>
              <a:t>Italy.JPG?uselang=cs</a:t>
            </a:r>
            <a:endParaRPr lang="cs-CZ" sz="1000" dirty="0" smtClean="0"/>
          </a:p>
          <a:p>
            <a:pPr>
              <a:buFont typeface="+mj-lt"/>
              <a:buAutoNum type="arabicPeriod"/>
              <a:defRPr/>
            </a:pPr>
            <a:r>
              <a:rPr lang="cs-CZ" sz="1000" dirty="0">
                <a:hlinkClick r:id="rId4"/>
              </a:rPr>
              <a:t>http://commons.wikimedia.org/wiki/File:Capitell_d%C3%B2ric_de_la_columna_del_temple_de_Zeus,_</a:t>
            </a:r>
            <a:r>
              <a:rPr lang="cs-CZ" sz="1000" dirty="0" smtClean="0">
                <a:hlinkClick r:id="rId4"/>
              </a:rPr>
              <a:t>Ol%C3%ADmpia.JPG?uselang=cs</a:t>
            </a:r>
            <a:endParaRPr lang="cs-CZ" sz="1000" dirty="0" smtClean="0"/>
          </a:p>
          <a:p>
            <a:pPr>
              <a:buFont typeface="+mj-lt"/>
              <a:buAutoNum type="arabicPeriod"/>
              <a:defRPr/>
            </a:pPr>
            <a:r>
              <a:rPr lang="cs-CZ" sz="1000" dirty="0">
                <a:hlinkClick r:id="rId5"/>
              </a:rPr>
              <a:t>http://commons.wikimedia.org/wiki/File:0633_-_Siracusa_-_Antiquarium_del_tempio_ionico_-_Foto_Giovanni_Dall%27Orto_-_22-May-2008.jpg?uselang=cs</a:t>
            </a:r>
            <a:endParaRPr lang="cs-CZ" sz="1000" dirty="0"/>
          </a:p>
          <a:p>
            <a:pPr>
              <a:buFont typeface="+mj-lt"/>
              <a:buAutoNum type="arabicPeriod"/>
              <a:defRPr/>
            </a:pPr>
            <a:r>
              <a:rPr lang="cs-CZ" sz="1000" dirty="0">
                <a:hlinkClick r:id="rId6"/>
              </a:rPr>
              <a:t>http://commons.wikimedia.org/wiki/File:Capital_at_the_Traianus_Temple_in_Pergamon_%283%29.JPG?uselang=cs</a:t>
            </a:r>
            <a:endParaRPr lang="cs-CZ" sz="1000" dirty="0"/>
          </a:p>
          <a:p>
            <a:pPr>
              <a:buFont typeface="+mj-lt"/>
              <a:buAutoNum type="arabicPeriod"/>
              <a:defRPr/>
            </a:pPr>
            <a:r>
              <a:rPr lang="cs-CZ" sz="1000" dirty="0">
                <a:hlinkClick r:id="rId7"/>
              </a:rPr>
              <a:t>http://commons.wikimedia.org/wiki/File:Corinthian_Column_Detail_-_Temple_of_Olympian_Zeus_%28Athens%29.jpg</a:t>
            </a:r>
            <a:endParaRPr lang="cs-CZ" sz="1000" dirty="0"/>
          </a:p>
          <a:p>
            <a:pPr>
              <a:buFont typeface="+mj-lt"/>
              <a:buAutoNum type="arabicPeriod"/>
              <a:defRPr/>
            </a:pPr>
            <a:r>
              <a:rPr lang="cs-CZ" sz="1000" dirty="0">
                <a:hlinkClick r:id="rId8"/>
              </a:rPr>
              <a:t>http://</a:t>
            </a:r>
            <a:r>
              <a:rPr lang="cs-CZ" sz="1000" dirty="0" smtClean="0">
                <a:hlinkClick r:id="rId8"/>
              </a:rPr>
              <a:t>commons.wikimedia.org/wiki/File:Temple_of_Olympian_Zeus_Athens.jpg</a:t>
            </a:r>
            <a:endParaRPr lang="cs-CZ" sz="1000" dirty="0" smtClean="0"/>
          </a:p>
          <a:p>
            <a:pPr>
              <a:buFont typeface="+mj-lt"/>
              <a:buAutoNum type="arabicPeriod"/>
              <a:defRPr/>
            </a:pPr>
            <a:r>
              <a:rPr lang="cs-CZ" sz="1000" dirty="0">
                <a:hlinkClick r:id="rId9"/>
              </a:rPr>
              <a:t>http://commons.wikimedia.org/wiki/File:Temple_of_Olympian_Zeus_%</a:t>
            </a:r>
            <a:r>
              <a:rPr lang="cs-CZ" sz="1000" dirty="0" smtClean="0">
                <a:hlinkClick r:id="rId9"/>
              </a:rPr>
              <a:t>28ruins%29.jpg</a:t>
            </a:r>
            <a:endParaRPr lang="cs-CZ" sz="1000" dirty="0" smtClean="0"/>
          </a:p>
          <a:p>
            <a:pPr>
              <a:buFont typeface="+mj-lt"/>
              <a:buAutoNum type="arabicPeriod"/>
              <a:defRPr/>
            </a:pPr>
            <a:r>
              <a:rPr lang="cs-CZ" sz="1000" u="sng" dirty="0">
                <a:hlinkClick r:id="rId10"/>
              </a:rPr>
              <a:t>http://</a:t>
            </a:r>
            <a:r>
              <a:rPr lang="cs-CZ" sz="1000" u="sng" dirty="0" smtClean="0">
                <a:hlinkClick r:id="rId10"/>
              </a:rPr>
              <a:t>upload.wikimedia.org/wikipedia/commons/c/c1/Ionic_order_J.L.Leroy.jpg?uselang=cs</a:t>
            </a:r>
            <a:endParaRPr lang="cs-CZ" sz="1000" u="sng" dirty="0" smtClean="0"/>
          </a:p>
          <a:p>
            <a:pPr>
              <a:buFont typeface="+mj-lt"/>
              <a:buAutoNum type="arabicPeriod"/>
              <a:defRPr/>
            </a:pPr>
            <a:r>
              <a:rPr lang="cs-CZ" sz="1000" u="sng" dirty="0">
                <a:hlinkClick r:id="rId11"/>
              </a:rPr>
              <a:t>http://</a:t>
            </a:r>
            <a:r>
              <a:rPr lang="cs-CZ" sz="1000" u="sng" dirty="0" smtClean="0">
                <a:hlinkClick r:id="rId11"/>
              </a:rPr>
              <a:t>upload.wikimedia.org/wikipedia/commons/4/44/Doric.JPG?uselang=csdoric</a:t>
            </a:r>
            <a:endParaRPr lang="cs-CZ" sz="1000" u="sng" dirty="0" smtClean="0"/>
          </a:p>
          <a:p>
            <a:pPr>
              <a:buFont typeface="+mj-lt"/>
              <a:buAutoNum type="arabicPeriod"/>
              <a:defRPr/>
            </a:pPr>
            <a:r>
              <a:rPr lang="cs-CZ" sz="1000" u="sng" dirty="0">
                <a:hlinkClick r:id="rId12"/>
              </a:rPr>
              <a:t>http://</a:t>
            </a:r>
            <a:r>
              <a:rPr lang="cs-CZ" sz="1000" u="sng" dirty="0" smtClean="0">
                <a:hlinkClick r:id="rId12"/>
              </a:rPr>
              <a:t>commons.wikimedia.org/wiki/File:Layout_doric.gif?uselang=csdoric</a:t>
            </a:r>
            <a:endParaRPr lang="cs-CZ" sz="1000" u="sng" dirty="0" smtClean="0"/>
          </a:p>
          <a:p>
            <a:pPr>
              <a:buFont typeface="+mj-lt"/>
              <a:buAutoNum type="arabicPeriod"/>
              <a:defRPr/>
            </a:pPr>
            <a:r>
              <a:rPr lang="cs-CZ" sz="1000" u="sng" dirty="0">
                <a:hlinkClick r:id="rId13"/>
              </a:rPr>
              <a:t>http://upload.wikimedia.org/wikipedia/commons/4/4e/Ionic.JPG?uselang=cs</a:t>
            </a:r>
            <a:endParaRPr lang="cs-CZ" sz="1000" u="sng" dirty="0"/>
          </a:p>
          <a:p>
            <a:pPr>
              <a:buFont typeface="+mj-lt"/>
              <a:buAutoNum type="arabicPeriod"/>
              <a:defRPr/>
            </a:pPr>
            <a:endParaRPr lang="cs-CZ" sz="1000" dirty="0" smtClean="0"/>
          </a:p>
          <a:p>
            <a:pPr>
              <a:buFont typeface="+mj-lt"/>
              <a:buAutoNum type="arabicPeriod"/>
              <a:defRPr/>
            </a:pPr>
            <a:endParaRPr lang="cs-CZ" sz="1000" dirty="0"/>
          </a:p>
          <a:p>
            <a:pPr>
              <a:buFont typeface="+mj-lt"/>
              <a:buAutoNum type="arabicPeriod"/>
              <a:defRPr/>
            </a:pPr>
            <a:endParaRPr lang="cs-CZ" sz="1000" dirty="0"/>
          </a:p>
          <a:p>
            <a:pPr>
              <a:buFont typeface="+mj-lt"/>
              <a:buAutoNum type="arabicPeriod"/>
              <a:defRPr/>
            </a:pPr>
            <a:endParaRPr lang="cs-CZ" sz="1000" dirty="0"/>
          </a:p>
          <a:p>
            <a:pPr marL="0" indent="0">
              <a:buFont typeface="Wingdings 2" pitchFamily="18" charset="2"/>
              <a:buNone/>
              <a:defRPr/>
            </a:pPr>
            <a:endParaRPr lang="cs-CZ" sz="1000" dirty="0"/>
          </a:p>
          <a:p>
            <a:pPr>
              <a:defRPr/>
            </a:pPr>
            <a:endParaRPr lang="cs-CZ" sz="1000" dirty="0">
              <a:hlinkClick r:id="rId2"/>
            </a:endParaRPr>
          </a:p>
          <a:p>
            <a:pPr>
              <a:defRPr/>
            </a:pPr>
            <a:endParaRPr lang="cs-CZ" sz="1000" dirty="0" smtClean="0">
              <a:hlinkClick r:id="rId2"/>
            </a:endParaRPr>
          </a:p>
          <a:p>
            <a:pPr>
              <a:defRPr/>
            </a:pPr>
            <a:endParaRPr lang="cs-CZ" sz="1000" dirty="0" smtClean="0"/>
          </a:p>
          <a:p>
            <a:pPr marL="0" indent="0">
              <a:buFont typeface="Wingdings 2" pitchFamily="18" charset="2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480</TotalTime>
  <Words>469</Words>
  <Application>Microsoft Office PowerPoint</Application>
  <PresentationFormat>Předvádění na obrazovce (4:3)</PresentationFormat>
  <Paragraphs>133</Paragraphs>
  <Slides>16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22" baseType="lpstr">
      <vt:lpstr>Arial</vt:lpstr>
      <vt:lpstr>Georgia</vt:lpstr>
      <vt:lpstr>Wingdings 2</vt:lpstr>
      <vt:lpstr>Wingdings</vt:lpstr>
      <vt:lpstr>Calibri</vt:lpstr>
      <vt:lpstr>Administrativní</vt:lpstr>
      <vt:lpstr>Snímek 1</vt:lpstr>
      <vt:lpstr>STAROVĚKÁ ŘECKÁ ARCHITEKTURA </vt:lpstr>
      <vt:lpstr>SLOUPY</vt:lpstr>
      <vt:lpstr>SPOLEČNÉ ČÁSTI SLOUPŮ</vt:lpstr>
      <vt:lpstr>PRVKY HLAVICE</vt:lpstr>
      <vt:lpstr>DŘÍK</vt:lpstr>
      <vt:lpstr>PATKA</vt:lpstr>
      <vt:lpstr>DÓRSKÝ SLOUP</vt:lpstr>
      <vt:lpstr>DÓRSKÝ SLOUP</vt:lpstr>
      <vt:lpstr>IÓNSKÝ SLOUP</vt:lpstr>
      <vt:lpstr>IÓNSKA HLAVICE</vt:lpstr>
      <vt:lpstr>KORINTSKÝ SLOUP</vt:lpstr>
      <vt:lpstr>KORINTSKÝ SLOUP</vt:lpstr>
      <vt:lpstr>OTÁZKY</vt:lpstr>
      <vt:lpstr>ÚKOL</vt:lpstr>
      <vt:lpstr>ZDROJE</vt:lpstr>
    </vt:vector>
  </TitlesOfParts>
  <Company>sus-ostrava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STAROVĚKÁ ŘECKÁ ARCHITEKTURA 2</dc:title>
  <dc:creator>spravce</dc:creator>
  <cp:lastModifiedBy>Dum</cp:lastModifiedBy>
  <cp:revision>45</cp:revision>
  <dcterms:created xsi:type="dcterms:W3CDTF">2012-10-08T12:31:30Z</dcterms:created>
  <dcterms:modified xsi:type="dcterms:W3CDTF">2014-05-24T13:46:50Z</dcterms:modified>
</cp:coreProperties>
</file>