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6" r:id="rId3"/>
    <p:sldId id="257" r:id="rId4"/>
    <p:sldId id="260" r:id="rId5"/>
    <p:sldId id="259" r:id="rId6"/>
    <p:sldId id="258" r:id="rId7"/>
    <p:sldId id="261" r:id="rId8"/>
    <p:sldId id="264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20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3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4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10506-E936-4F8D-8775-923011616187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E941767-55C4-484D-937B-11E0882943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3AE38-4D20-4E7C-9B18-93E7F8185F2D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C16720-1508-46AD-8223-B55D43671C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5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6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4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25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6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69B77F-D363-4805-B2E8-EBB7B1601841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4F80670-809E-4D7A-8F53-40465F8B6F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5D11C9-D73C-4D2E-A21E-239CD7B4B32F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77A17-3867-4502-9AF3-1DF22FDAE7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1" name="Obdélník 2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nice 23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Ovál 25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551A44-7EBA-43A2-9E56-665E03517442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B8E57979-C066-4953-8BCC-8281BB933F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8CB26-E347-4C66-BF54-78B5BE6895C7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0BD0F8-6F99-4086-89A0-E8BE7BB1A1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4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01C707-B05D-4ED4-ACA9-70ECD77F6B06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D7E60E7-479B-4290-99D8-1768325BFB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3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24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5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F065985-5D4D-48D4-B6FA-7B42088B83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17FA2-D923-4BC9-BEF2-E2F31DCACA86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5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4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5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1FCF7E-2AE6-4B95-B7F8-B0322B5158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AE8224-8CFA-4FA2-A3C6-6E47BCD027F7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84CF3-8FCF-457F-B49D-2FDE69D18404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24E352-6871-40F5-908E-7D7C02B8E0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21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vál 2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vál 2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E863D-BF7D-4927-9F1B-5D254B50F4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127F8-1C50-4EBE-BAB5-0E0C447C52B7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A98A2C3-C3FB-40AE-9260-94976F2FBF37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F6899548-4862-4014-890F-A2A225434B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1" r:id="rId1"/>
    <p:sldLayoutId id="2147483882" r:id="rId2"/>
    <p:sldLayoutId id="2147483883" r:id="rId3"/>
    <p:sldLayoutId id="2147483884" r:id="rId4"/>
    <p:sldLayoutId id="2147483885" r:id="rId5"/>
    <p:sldLayoutId id="2147483886" r:id="rId6"/>
    <p:sldLayoutId id="2147483887" r:id="rId7"/>
    <p:sldLayoutId id="2147483888" r:id="rId8"/>
    <p:sldLayoutId id="2147483889" r:id="rId9"/>
    <p:sldLayoutId id="2147483890" r:id="rId10"/>
    <p:sldLayoutId id="214748389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iranesi-4060.jpg?uselang=cs" TargetMode="External"/><Relationship Id="rId2" Type="http://schemas.openxmlformats.org/officeDocument/2006/relationships/hyperlink" Target="http://commons.wikimedia.org/wiki/File:Templo_de_Afaia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/index.php?search=olympeion&amp;button=&amp;title=Special%3ASearc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13315" name="Picture 2" descr="C:\Users\Dášenka\Downloads\OPVK_hor_zakladni_logolink_RGB_cz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7950" y="115888"/>
            <a:ext cx="8959850" cy="1958975"/>
          </a:xfrm>
          <a:noFill/>
        </p:spPr>
      </p:pic>
      <p:sp>
        <p:nvSpPr>
          <p:cNvPr id="6" name="TextovéPole 5"/>
          <p:cNvSpPr txBox="1"/>
          <p:nvPr/>
        </p:nvSpPr>
        <p:spPr>
          <a:xfrm>
            <a:off x="3000375" y="3071813"/>
            <a:ext cx="3214688" cy="9239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defRPr/>
            </a:pPr>
            <a:r>
              <a:rPr lang="cs-CZ" sz="3600" b="1" cap="all" spc="250" dirty="0">
                <a:solidFill>
                  <a:srgbClr val="D16349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KLADÍ</a:t>
            </a:r>
          </a:p>
          <a:p>
            <a:pPr>
              <a:defRPr/>
            </a:pPr>
            <a:endParaRPr lang="cs-CZ" dirty="0"/>
          </a:p>
        </p:txBody>
      </p:sp>
      <p:sp>
        <p:nvSpPr>
          <p:cNvPr id="7" name="TextovéPole 3"/>
          <p:cNvSpPr txBox="1">
            <a:spLocks noChangeArrowheads="1"/>
          </p:cNvSpPr>
          <p:nvPr/>
        </p:nvSpPr>
        <p:spPr bwMode="auto">
          <a:xfrm>
            <a:off x="467544" y="4581128"/>
            <a:ext cx="7443063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dirty="0"/>
              <a:t>Autor: Mgr. </a:t>
            </a:r>
            <a:r>
              <a:rPr lang="cs-CZ" dirty="0" err="1"/>
              <a:t>et</a:t>
            </a:r>
            <a:r>
              <a:rPr lang="cs-CZ" dirty="0"/>
              <a:t> Bc. Dagmar Klásková</a:t>
            </a:r>
          </a:p>
          <a:p>
            <a:r>
              <a:rPr lang="cs-CZ" dirty="0"/>
              <a:t>Škola: Střední umělecká škola v Ostravě</a:t>
            </a:r>
          </a:p>
          <a:p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</a:t>
            </a:r>
            <a:r>
              <a:rPr lang="cs-CZ" dirty="0"/>
              <a:t> </a:t>
            </a:r>
          </a:p>
          <a:p>
            <a:r>
              <a:rPr lang="cs-CZ" dirty="0"/>
              <a:t>Název projektu: Zlepšení podmínek pro vzdělávání na SUŠ, Ostrava</a:t>
            </a:r>
          </a:p>
          <a:p>
            <a:r>
              <a:rPr lang="cs-CZ" dirty="0"/>
              <a:t>Číslo a název šablony klíčové aktivity: III/2 Inovace a zkvalitnění výuky </a:t>
            </a:r>
            <a:endParaRPr lang="cs-CZ" dirty="0" smtClean="0"/>
          </a:p>
          <a:p>
            <a:r>
              <a:rPr lang="cs-CZ" dirty="0" smtClean="0"/>
              <a:t>prostřednictvím </a:t>
            </a:r>
            <a:r>
              <a:rPr lang="cs-CZ" dirty="0"/>
              <a:t>ICT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84538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KLADÍ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404813"/>
            <a:ext cx="7772400" cy="1752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STAROVĚKÁ</a:t>
            </a:r>
            <a:br>
              <a:rPr lang="cs-CZ" dirty="0" smtClean="0"/>
            </a:br>
            <a:r>
              <a:rPr lang="cs-CZ" dirty="0" smtClean="0"/>
              <a:t>ŘECKÁ ARCHITEKTURA</a:t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7B9899"/>
                </a:solidFill>
              </a:rPr>
              <a:t>SLOŽENÍ ŘECKÉHO KLADÍ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750" y="1628775"/>
            <a:ext cx="8208963" cy="4572000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/>
              <a:t>Když se podíváme na starověký řecký chrám, liší se v celkovém vzhledu, ve složení sloupu a kladí.</a:t>
            </a:r>
          </a:p>
          <a:p>
            <a:pPr eaLnBrk="1" hangingPunct="1">
              <a:defRPr/>
            </a:pPr>
            <a:endParaRPr lang="cs-CZ" sz="1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eaLnBrk="1" hangingPunct="1">
              <a:defRPr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CO JE TO KLADÍ:</a:t>
            </a:r>
          </a:p>
          <a:p>
            <a:pPr eaLnBrk="1" hangingPunct="1">
              <a:defRPr/>
            </a:pPr>
            <a:r>
              <a:rPr lang="cs-CZ" dirty="0" smtClean="0"/>
              <a:t>Vodorovné články architektury nesené svislými podporovacími články. </a:t>
            </a:r>
          </a:p>
          <a:p>
            <a:pPr eaLnBrk="1" hangingPunct="1">
              <a:defRPr/>
            </a:pP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eaLnBrk="1" hangingPunct="1">
              <a:defRPr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KLADÍ JE SLOŽENO:</a:t>
            </a:r>
          </a:p>
          <a:p>
            <a:pPr eaLnBrk="1" hangingPunct="1">
              <a:defRPr/>
            </a:pPr>
            <a:r>
              <a:rPr lang="cs-CZ" dirty="0" smtClean="0"/>
              <a:t>Architráv</a:t>
            </a:r>
          </a:p>
          <a:p>
            <a:pPr eaLnBrk="1" hangingPunct="1">
              <a:defRPr/>
            </a:pPr>
            <a:r>
              <a:rPr lang="cs-CZ" dirty="0" smtClean="0"/>
              <a:t>Vlys</a:t>
            </a:r>
          </a:p>
          <a:p>
            <a:pPr eaLnBrk="1" hangingPunct="1">
              <a:defRPr/>
            </a:pPr>
            <a:r>
              <a:rPr lang="cs-CZ" dirty="0" smtClean="0"/>
              <a:t>Římsa</a:t>
            </a:r>
          </a:p>
        </p:txBody>
      </p:sp>
      <p:pic>
        <p:nvPicPr>
          <p:cNvPr id="15364" name="Picture 4" descr="F:\1. rocnik\RECKO\korintská\Ac.templezeus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025" y="3644900"/>
            <a:ext cx="2232025" cy="297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ovéPole 1"/>
          <p:cNvSpPr txBox="1">
            <a:spLocks noChangeArrowheads="1"/>
          </p:cNvSpPr>
          <p:nvPr/>
        </p:nvSpPr>
        <p:spPr bwMode="auto">
          <a:xfrm>
            <a:off x="5521325" y="6165850"/>
            <a:ext cx="1282700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000"/>
              <a:t>Obrázek odkaz č. 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7B9899"/>
                </a:solidFill>
              </a:rPr>
              <a:t>POJMY: architráv, vlys, římsa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74638" y="2060575"/>
            <a:ext cx="8842375" cy="45720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/>
              <a:t>ARCHITRÁV: </a:t>
            </a:r>
            <a:r>
              <a:rPr lang="cs-CZ" dirty="0"/>
              <a:t>v</a:t>
            </a:r>
            <a:r>
              <a:rPr lang="cs-CZ" dirty="0" smtClean="0"/>
              <a:t>odorovný trám položený na hlavicích sloupů.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b="1" dirty="0" smtClean="0"/>
              <a:t>VLYS: </a:t>
            </a:r>
            <a:r>
              <a:rPr lang="cs-CZ" dirty="0" smtClean="0"/>
              <a:t>pás mezi architrávem a římsou.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b="1" dirty="0" smtClean="0"/>
              <a:t>ŘÍMSA: </a:t>
            </a:r>
            <a:r>
              <a:rPr lang="cs-CZ" dirty="0" smtClean="0"/>
              <a:t>vodorovný pás.</a:t>
            </a:r>
          </a:p>
          <a:p>
            <a:pPr eaLnBrk="1" hangingPunct="1">
              <a:defRPr/>
            </a:pPr>
            <a:endParaRPr lang="cs-CZ" b="1" dirty="0" smtClean="0"/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7B9899"/>
                </a:solidFill>
              </a:rPr>
              <a:t>DÓRSKÉ KLADÍ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altLang="cs-CZ" b="1" smtClean="0"/>
              <a:t>Architráv</a:t>
            </a:r>
            <a:r>
              <a:rPr lang="cs-CZ" altLang="cs-CZ" smtClean="0"/>
              <a:t> = hladký hranol.</a:t>
            </a:r>
          </a:p>
          <a:p>
            <a:pPr eaLnBrk="1" hangingPunct="1"/>
            <a:r>
              <a:rPr lang="cs-CZ" altLang="cs-CZ" b="1" smtClean="0"/>
              <a:t>Vlys </a:t>
            </a:r>
            <a:r>
              <a:rPr lang="cs-CZ" altLang="cs-CZ" smtClean="0"/>
              <a:t>= střídání metop a triglyfů.</a:t>
            </a:r>
          </a:p>
          <a:p>
            <a:pPr lvl="1" eaLnBrk="1" hangingPunct="1"/>
            <a:r>
              <a:rPr lang="cs-CZ" altLang="cs-CZ" b="1" smtClean="0">
                <a:solidFill>
                  <a:schemeClr val="tx1"/>
                </a:solidFill>
              </a:rPr>
              <a:t>Metopa </a:t>
            </a:r>
            <a:r>
              <a:rPr lang="cs-CZ" altLang="cs-CZ" smtClean="0">
                <a:solidFill>
                  <a:schemeClr val="tx1"/>
                </a:solidFill>
              </a:rPr>
              <a:t>– čtvercová nebo obdélná deska zdobená reliéfem.</a:t>
            </a:r>
          </a:p>
          <a:p>
            <a:pPr lvl="1" eaLnBrk="1" hangingPunct="1"/>
            <a:r>
              <a:rPr lang="cs-CZ" altLang="cs-CZ" b="1" smtClean="0">
                <a:solidFill>
                  <a:schemeClr val="tx1"/>
                </a:solidFill>
              </a:rPr>
              <a:t>Triglyfy</a:t>
            </a:r>
            <a:r>
              <a:rPr lang="cs-CZ" altLang="cs-CZ" smtClean="0">
                <a:solidFill>
                  <a:schemeClr val="tx1"/>
                </a:solidFill>
              </a:rPr>
              <a:t> – hranolové kamenné bloky s třemi svislými žlábky.</a:t>
            </a:r>
          </a:p>
        </p:txBody>
      </p:sp>
      <p:pic>
        <p:nvPicPr>
          <p:cNvPr id="17412" name="Picture 5" descr="F:\1. rocnik\RECKO\dórská\Templo_de_Afa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638" y="3492500"/>
            <a:ext cx="4487862" cy="281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3" name="TextovéPole 1"/>
          <p:cNvSpPr txBox="1">
            <a:spLocks noChangeArrowheads="1"/>
          </p:cNvSpPr>
          <p:nvPr/>
        </p:nvSpPr>
        <p:spPr bwMode="auto">
          <a:xfrm>
            <a:off x="1979613" y="5805488"/>
            <a:ext cx="1095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Architráv</a:t>
            </a:r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2915816" y="4293096"/>
            <a:ext cx="1224136" cy="15121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309992" y="3930216"/>
            <a:ext cx="2024219" cy="39342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7416" name="TextovéPole 8"/>
          <p:cNvSpPr txBox="1">
            <a:spLocks noChangeArrowheads="1"/>
          </p:cNvSpPr>
          <p:nvPr/>
        </p:nvSpPr>
        <p:spPr bwMode="auto">
          <a:xfrm>
            <a:off x="1504950" y="4138613"/>
            <a:ext cx="8048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Triglyf</a:t>
            </a:r>
          </a:p>
        </p:txBody>
      </p:sp>
      <p:sp>
        <p:nvSpPr>
          <p:cNvPr id="17417" name="TextovéPole 11"/>
          <p:cNvSpPr txBox="1">
            <a:spLocks noChangeArrowheads="1"/>
          </p:cNvSpPr>
          <p:nvPr/>
        </p:nvSpPr>
        <p:spPr bwMode="auto">
          <a:xfrm>
            <a:off x="1503363" y="3560763"/>
            <a:ext cx="9540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Metopa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2457450" y="3395663"/>
            <a:ext cx="225362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7419" name="TextovéPole 1"/>
          <p:cNvSpPr txBox="1">
            <a:spLocks noChangeArrowheads="1"/>
          </p:cNvSpPr>
          <p:nvPr/>
        </p:nvSpPr>
        <p:spPr bwMode="auto">
          <a:xfrm>
            <a:off x="7624763" y="6381750"/>
            <a:ext cx="1074737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7B9899"/>
                </a:solidFill>
              </a:rPr>
              <a:t>IÓNSKÉ KLADÍ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68288" y="1768475"/>
            <a:ext cx="5205412" cy="4572000"/>
          </a:xfrm>
        </p:spPr>
        <p:txBody>
          <a:bodyPr/>
          <a:lstStyle/>
          <a:p>
            <a:pPr eaLnBrk="1" hangingPunct="1"/>
            <a:r>
              <a:rPr lang="cs-CZ" altLang="cs-CZ" b="1" smtClean="0"/>
              <a:t>Architráv</a:t>
            </a:r>
            <a:r>
              <a:rPr lang="cs-CZ" altLang="cs-CZ" smtClean="0"/>
              <a:t> = </a:t>
            </a:r>
            <a:r>
              <a:rPr lang="cs-CZ" altLang="cs-CZ" sz="2400" smtClean="0"/>
              <a:t>horizontálně členěn na 3 pásy a odstupňovaný.</a:t>
            </a:r>
          </a:p>
          <a:p>
            <a:pPr eaLnBrk="1" hangingPunct="1"/>
            <a:endParaRPr lang="cs-CZ" altLang="cs-CZ" sz="2400" smtClean="0"/>
          </a:p>
          <a:p>
            <a:pPr eaLnBrk="1" hangingPunct="1"/>
            <a:r>
              <a:rPr lang="cs-CZ" altLang="cs-CZ" b="1" smtClean="0"/>
              <a:t>Vlys </a:t>
            </a:r>
            <a:r>
              <a:rPr lang="cs-CZ" altLang="cs-CZ" smtClean="0"/>
              <a:t>= většinou zdobený nepřetržitým ornamentálním nebo figurálním reliéfem.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b="1" smtClean="0"/>
              <a:t>Římsa</a:t>
            </a:r>
            <a:r>
              <a:rPr lang="cs-CZ" altLang="cs-CZ" smtClean="0"/>
              <a:t> = bohatěji  zdobena,</a:t>
            </a:r>
          </a:p>
          <a:p>
            <a:pPr lvl="1" eaLnBrk="1" hangingPunct="1"/>
            <a:r>
              <a:rPr lang="cs-CZ" altLang="cs-CZ" sz="2800" smtClean="0"/>
              <a:t>tvz. iónské kýma.</a:t>
            </a:r>
          </a:p>
          <a:p>
            <a:pPr eaLnBrk="1" hangingPunct="1"/>
            <a:endParaRPr lang="cs-CZ" altLang="cs-CZ" smtClean="0"/>
          </a:p>
        </p:txBody>
      </p:sp>
      <p:pic>
        <p:nvPicPr>
          <p:cNvPr id="18436" name="Picture 4" descr="F:\1. rocnik\RECKO\iónská\Piranesi-406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1863" y="1773238"/>
            <a:ext cx="3529012" cy="487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5272088" y="3643313"/>
            <a:ext cx="1085850" cy="3381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600" b="1" dirty="0">
                <a:solidFill>
                  <a:schemeClr val="accent1">
                    <a:lumMod val="75000"/>
                  </a:schemeClr>
                </a:solidFill>
              </a:rPr>
              <a:t>Architráv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751513" y="3143250"/>
            <a:ext cx="606425" cy="3381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600" b="1" dirty="0">
                <a:solidFill>
                  <a:schemeClr val="accent1">
                    <a:lumMod val="75000"/>
                  </a:schemeClr>
                </a:solidFill>
              </a:rPr>
              <a:t>Vlys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557838" y="2643188"/>
            <a:ext cx="800100" cy="3381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600" b="1" dirty="0">
                <a:solidFill>
                  <a:schemeClr val="accent1">
                    <a:lumMod val="75000"/>
                  </a:schemeClr>
                </a:solidFill>
              </a:rPr>
              <a:t>Římsa</a:t>
            </a:r>
          </a:p>
        </p:txBody>
      </p:sp>
      <p:sp>
        <p:nvSpPr>
          <p:cNvPr id="18440" name="TextovéPole 4"/>
          <p:cNvSpPr txBox="1">
            <a:spLocks noChangeArrowheads="1"/>
          </p:cNvSpPr>
          <p:nvPr/>
        </p:nvSpPr>
        <p:spPr bwMode="auto">
          <a:xfrm>
            <a:off x="4937125" y="6453188"/>
            <a:ext cx="1074738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2</a:t>
            </a:r>
          </a:p>
          <a:p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7B9899"/>
                </a:solidFill>
              </a:rPr>
              <a:t>KORINTSKÉ KLADÍ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427538" y="1557338"/>
            <a:ext cx="8504237" cy="4572000"/>
          </a:xfrm>
        </p:spPr>
        <p:txBody>
          <a:bodyPr/>
          <a:lstStyle/>
          <a:p>
            <a:pPr eaLnBrk="1" hangingPunct="1"/>
            <a:r>
              <a:rPr lang="cs-CZ" altLang="cs-CZ" smtClean="0"/>
              <a:t>Vychází z iónského.</a:t>
            </a:r>
          </a:p>
        </p:txBody>
      </p:sp>
      <p:pic>
        <p:nvPicPr>
          <p:cNvPr id="19460" name="Picture 4" descr="F:\1. rocnik\RECKO\korintská\olympeion-hlav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71825" y="2451100"/>
            <a:ext cx="6008688" cy="450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5" descr="F:\1. rocnik\RECKO\korintská\Temple_Of_Olmpian_Zeus_retouche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060700" y="1412875"/>
            <a:ext cx="6604000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2" name="TextovéPole 1"/>
          <p:cNvSpPr txBox="1">
            <a:spLocks noChangeArrowheads="1"/>
          </p:cNvSpPr>
          <p:nvPr/>
        </p:nvSpPr>
        <p:spPr bwMode="auto">
          <a:xfrm>
            <a:off x="1889125" y="6165850"/>
            <a:ext cx="1282700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000"/>
              <a:t>Obrázek odkaz č. 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SHRNUTÍ</a:t>
            </a:r>
            <a:endParaRPr lang="cs-CZ" b="1" dirty="0"/>
          </a:p>
        </p:txBody>
      </p:sp>
      <p:sp>
        <p:nvSpPr>
          <p:cNvPr id="2048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547813" y="1557338"/>
            <a:ext cx="8504237" cy="4572000"/>
          </a:xfrm>
        </p:spPr>
        <p:txBody>
          <a:bodyPr/>
          <a:lstStyle/>
          <a:p>
            <a:r>
              <a:rPr lang="cs-CZ" altLang="cs-CZ" smtClean="0"/>
              <a:t>KLADÍ:</a:t>
            </a:r>
          </a:p>
          <a:p>
            <a:pPr lvl="1"/>
            <a:r>
              <a:rPr lang="cs-CZ" altLang="cs-CZ" smtClean="0"/>
              <a:t>Architráv, vlys, římsa</a:t>
            </a:r>
          </a:p>
          <a:p>
            <a:endParaRPr lang="cs-CZ" altLang="cs-CZ" smtClean="0"/>
          </a:p>
          <a:p>
            <a:r>
              <a:rPr lang="cs-CZ" altLang="cs-CZ" smtClean="0"/>
              <a:t>Dórské kladí</a:t>
            </a:r>
          </a:p>
          <a:p>
            <a:r>
              <a:rPr lang="cs-CZ" altLang="cs-CZ" smtClean="0"/>
              <a:t>Iónské kladí</a:t>
            </a:r>
          </a:p>
          <a:p>
            <a:r>
              <a:rPr lang="cs-CZ" altLang="cs-CZ" smtClean="0"/>
              <a:t>Korintské kladí</a:t>
            </a:r>
          </a:p>
          <a:p>
            <a:endParaRPr lang="cs-CZ" altLang="cs-CZ" smtClean="0"/>
          </a:p>
          <a:p>
            <a:r>
              <a:rPr lang="cs-CZ" altLang="cs-CZ" smtClean="0"/>
              <a:t>POJMY:</a:t>
            </a:r>
          </a:p>
          <a:p>
            <a:pPr lvl="1"/>
            <a:r>
              <a:rPr lang="cs-CZ" altLang="cs-CZ" smtClean="0"/>
              <a:t>Triglyfy, metopy</a:t>
            </a:r>
          </a:p>
          <a:p>
            <a:endParaRPr lang="cs-CZ" altLang="cs-CZ" smtClean="0"/>
          </a:p>
          <a:p>
            <a:endParaRPr lang="cs-CZ" altLang="cs-CZ" smtClean="0"/>
          </a:p>
          <a:p>
            <a:pPr lvl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dirty="0"/>
          </a:p>
        </p:txBody>
      </p:sp>
      <p:sp>
        <p:nvSpPr>
          <p:cNvPr id="2150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42988" y="2060575"/>
            <a:ext cx="8504237" cy="4572000"/>
          </a:xfrm>
        </p:spPr>
        <p:txBody>
          <a:bodyPr/>
          <a:lstStyle/>
          <a:p>
            <a:r>
              <a:rPr lang="cs-CZ" altLang="cs-CZ" smtClean="0"/>
              <a:t>Co je to kladí?</a:t>
            </a:r>
          </a:p>
          <a:p>
            <a:r>
              <a:rPr lang="cs-CZ" altLang="cs-CZ" smtClean="0"/>
              <a:t>Z jakých částí je kladí složeno?</a:t>
            </a:r>
          </a:p>
          <a:p>
            <a:r>
              <a:rPr lang="cs-CZ" altLang="cs-CZ" smtClean="0"/>
              <a:t>Definuj pojem METOPA.</a:t>
            </a:r>
          </a:p>
          <a:p>
            <a:r>
              <a:rPr lang="cs-CZ" altLang="cs-CZ" smtClean="0"/>
              <a:t>Co je umístěno na iónském vlysu?</a:t>
            </a:r>
          </a:p>
          <a:p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2150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1125538"/>
            <a:ext cx="8504238" cy="4572000"/>
          </a:xfrm>
        </p:spPr>
        <p:txBody>
          <a:bodyPr/>
          <a:lstStyle/>
          <a:p>
            <a:pPr>
              <a:defRPr/>
            </a:pPr>
            <a:endParaRPr lang="cs-CZ" altLang="cs-CZ" sz="1100" dirty="0" smtClean="0"/>
          </a:p>
          <a:p>
            <a:pPr>
              <a:defRPr/>
            </a:pPr>
            <a:endParaRPr lang="cs-CZ" altLang="cs-CZ" sz="1100" dirty="0"/>
          </a:p>
          <a:p>
            <a:pPr marL="0" indent="0">
              <a:buFont typeface="Wingdings 2" pitchFamily="18" charset="2"/>
              <a:buNone/>
              <a:defRPr/>
            </a:pPr>
            <a:r>
              <a:rPr lang="cs-CZ" sz="1100" dirty="0"/>
              <a:t>Literatura:</a:t>
            </a:r>
          </a:p>
          <a:p>
            <a:pPr>
              <a:defRPr/>
            </a:pPr>
            <a:r>
              <a:rPr lang="cs-CZ" sz="1100" dirty="0"/>
              <a:t>BALEKA, J.: Výtvarné umění, výkladový slovník. Praha: </a:t>
            </a:r>
            <a:r>
              <a:rPr lang="cs-CZ" sz="1100" dirty="0" err="1"/>
              <a:t>Akademia</a:t>
            </a:r>
            <a:r>
              <a:rPr lang="cs-CZ" sz="1100" dirty="0"/>
              <a:t>, 1997.</a:t>
            </a:r>
          </a:p>
          <a:p>
            <a:pPr>
              <a:defRPr/>
            </a:pPr>
            <a:r>
              <a:rPr lang="cs-CZ" sz="1100" dirty="0"/>
              <a:t>BLAŽÍČEK, O.: Slovník pojmů  z dějin  umění. Praha: Odeon, 1991.</a:t>
            </a:r>
          </a:p>
          <a:p>
            <a:pPr>
              <a:defRPr/>
            </a:pPr>
            <a:r>
              <a:rPr lang="cs-CZ" sz="1100" dirty="0"/>
              <a:t>LISOVÝ, I.: Přehled dějin starověku. Ostrava: FF OU, 2010. </a:t>
            </a:r>
          </a:p>
          <a:p>
            <a:pPr>
              <a:defRPr/>
            </a:pPr>
            <a:r>
              <a:rPr lang="cs-CZ" sz="1100" dirty="0"/>
              <a:t>MRÁZ, B.: Dějiny výtvarné kultury I. Praha: IDEA SERVIS, 1998. </a:t>
            </a:r>
          </a:p>
          <a:p>
            <a:pPr>
              <a:defRPr/>
            </a:pPr>
            <a:r>
              <a:rPr lang="cs-CZ" sz="1100" dirty="0"/>
              <a:t>KOL. autorů: Slovník antické kultury. Praha: Nakl. Svoboda, 1974.</a:t>
            </a:r>
            <a:endParaRPr lang="cs-CZ" sz="1100" b="1" dirty="0"/>
          </a:p>
          <a:p>
            <a:pPr>
              <a:defRPr/>
            </a:pPr>
            <a:endParaRPr lang="cs-CZ" altLang="cs-CZ" sz="1100" dirty="0" smtClean="0"/>
          </a:p>
          <a:p>
            <a:pPr>
              <a:defRPr/>
            </a:pPr>
            <a:endParaRPr lang="cs-CZ" altLang="cs-CZ" sz="1100" dirty="0"/>
          </a:p>
          <a:p>
            <a:pPr marL="0" indent="0">
              <a:buFont typeface="Wingdings 2" pitchFamily="18" charset="2"/>
              <a:buNone/>
              <a:defRPr/>
            </a:pPr>
            <a:r>
              <a:rPr lang="cs-CZ" sz="1100" b="1" dirty="0" smtClean="0"/>
              <a:t>Zdroje:</a:t>
            </a:r>
            <a:endParaRPr lang="cs-CZ" altLang="cs-CZ" sz="1100" dirty="0" smtClean="0"/>
          </a:p>
          <a:p>
            <a:pPr>
              <a:buFont typeface="Georgia" pitchFamily="18" charset="0"/>
              <a:buAutoNum type="arabicPeriod"/>
              <a:defRPr/>
            </a:pPr>
            <a:r>
              <a:rPr lang="cs-CZ" altLang="cs-CZ" sz="1100" dirty="0" smtClean="0">
                <a:hlinkClick r:id="rId2"/>
              </a:rPr>
              <a:t>http://commons.wikimedia.org/wiki/File:Templo_de_Afaia.JPG?uselang=cs</a:t>
            </a:r>
            <a:endParaRPr lang="cs-CZ" altLang="cs-CZ" sz="1100" dirty="0" smtClean="0"/>
          </a:p>
          <a:p>
            <a:pPr>
              <a:buFont typeface="Georgia" pitchFamily="18" charset="0"/>
              <a:buAutoNum type="arabicPeriod"/>
              <a:defRPr/>
            </a:pPr>
            <a:r>
              <a:rPr lang="cs-CZ" altLang="cs-CZ" sz="1100" dirty="0" smtClean="0">
                <a:hlinkClick r:id="rId3"/>
              </a:rPr>
              <a:t>http://commons.wikimedia.org/wiki/File:Piranesi-4060.jpg?uselang=cs</a:t>
            </a:r>
            <a:endParaRPr lang="cs-CZ" altLang="cs-CZ" sz="1100" dirty="0" smtClean="0"/>
          </a:p>
          <a:p>
            <a:pPr>
              <a:buFont typeface="Georgia" pitchFamily="18" charset="0"/>
              <a:buAutoNum type="arabicPeriod"/>
              <a:defRPr/>
            </a:pPr>
            <a:r>
              <a:rPr lang="cs-CZ" altLang="cs-CZ" sz="1100" dirty="0">
                <a:hlinkClick r:id="rId4"/>
              </a:rPr>
              <a:t>http://commons.wikimedia.org/w/index.php?search=olympeion&amp;button=&amp;</a:t>
            </a:r>
            <a:r>
              <a:rPr lang="cs-CZ" altLang="cs-CZ" sz="1100" dirty="0" smtClean="0">
                <a:hlinkClick r:id="rId4"/>
              </a:rPr>
              <a:t>title=Special%3ASearch</a:t>
            </a:r>
            <a:endParaRPr lang="cs-CZ" altLang="cs-CZ" sz="1100" dirty="0" smtClean="0"/>
          </a:p>
          <a:p>
            <a:pPr>
              <a:buFont typeface="Georgia" pitchFamily="18" charset="0"/>
              <a:buAutoNum type="arabicPeriod"/>
              <a:defRPr/>
            </a:pPr>
            <a:endParaRPr lang="cs-CZ" altLang="cs-CZ" sz="1100" dirty="0" smtClean="0"/>
          </a:p>
          <a:p>
            <a:pPr>
              <a:buFont typeface="Georgia" pitchFamily="18" charset="0"/>
              <a:buAutoNum type="arabicPeriod"/>
              <a:defRPr/>
            </a:pPr>
            <a:endParaRPr lang="cs-CZ" altLang="cs-CZ" sz="1100" dirty="0" smtClean="0"/>
          </a:p>
          <a:p>
            <a:pPr>
              <a:defRPr/>
            </a:pPr>
            <a:endParaRPr lang="cs-CZ" altLang="cs-CZ" sz="1100" dirty="0" smtClean="0"/>
          </a:p>
          <a:p>
            <a:pPr>
              <a:defRPr/>
            </a:pPr>
            <a:endParaRPr lang="cs-CZ" altLang="cs-CZ" sz="1100" dirty="0" smtClean="0"/>
          </a:p>
          <a:p>
            <a:pPr>
              <a:defRPr/>
            </a:pPr>
            <a:endParaRPr lang="cs-CZ" altLang="cs-CZ" sz="1100" dirty="0" smtClean="0"/>
          </a:p>
          <a:p>
            <a:pPr>
              <a:defRPr/>
            </a:pPr>
            <a:endParaRPr lang="cs-CZ" alt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367</TotalTime>
  <Words>357</Words>
  <Application>Microsoft Office PowerPoint</Application>
  <PresentationFormat>Předvádění na obrazovce (4:3)</PresentationFormat>
  <Paragraphs>84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Georgia</vt:lpstr>
      <vt:lpstr>Wingdings 2</vt:lpstr>
      <vt:lpstr>Wingdings</vt:lpstr>
      <vt:lpstr>Calibri</vt:lpstr>
      <vt:lpstr>Administrativní</vt:lpstr>
      <vt:lpstr>Snímek 1</vt:lpstr>
      <vt:lpstr>STAROVĚKÁ ŘECKÁ ARCHITEKTURA </vt:lpstr>
      <vt:lpstr>SLOŽENÍ ŘECKÉHO KLADÍ</vt:lpstr>
      <vt:lpstr>POJMY: architráv, vlys, římsa</vt:lpstr>
      <vt:lpstr>DÓRSKÉ KLADÍ</vt:lpstr>
      <vt:lpstr>IÓNSKÉ KLADÍ</vt:lpstr>
      <vt:lpstr>KORINTSKÉ KLADÍ</vt:lpstr>
      <vt:lpstr>SHRNUTÍ</vt:lpstr>
      <vt:lpstr>OPAKOVÁNÍ</vt:lpstr>
      <vt:lpstr>CITACE</vt:lpstr>
    </vt:vector>
  </TitlesOfParts>
  <Company>sus-ostrava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ŘECKÁ ARCHITEKTURA 3</dc:title>
  <dc:creator>spravce</dc:creator>
  <cp:lastModifiedBy>Dum</cp:lastModifiedBy>
  <cp:revision>27</cp:revision>
  <dcterms:created xsi:type="dcterms:W3CDTF">2012-10-08T13:11:23Z</dcterms:created>
  <dcterms:modified xsi:type="dcterms:W3CDTF">2014-05-24T13:48:00Z</dcterms:modified>
</cp:coreProperties>
</file>