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7" r:id="rId3"/>
    <p:sldId id="257" r:id="rId4"/>
    <p:sldId id="260" r:id="rId5"/>
    <p:sldId id="259" r:id="rId6"/>
    <p:sldId id="258" r:id="rId7"/>
    <p:sldId id="261" r:id="rId8"/>
    <p:sldId id="264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Přímá spojnice 20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3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4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4A2818-5532-446A-BBA8-BA0276520AAA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007870D4-6BBF-4162-B586-AF0AD3C9D7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52C48-DDD8-4598-9D98-AE0ADB488A31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63E94-F8E7-4185-B3A5-8F3843D4E3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5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6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4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25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6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EFB5B-A00F-4C43-91D4-8BBA7B940A5A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AF1EDA92-9E97-4B2E-913E-6351B2FBA3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8DEBFF-479C-4B02-AB57-DF45F4FE3886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23AA1B-24DF-40E7-A4B4-EA397FFEAC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3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1" name="Obdélník 2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Přímá spojnice 23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6" name="Ovál 25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185AF-5A4D-41D2-9BC2-DF6CF5ACE6E4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E8F4D4A0-64D6-4916-A688-064BE9A34B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94EDF-7DE6-46B6-8793-E57DDDBF8E6D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290749-3C38-4BDB-8786-1A9FB07110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4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1B14F-EEBD-4002-B67B-0DDF1CBB0F7C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B536C76-FBA1-46B0-9151-7FDC0CF657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23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3" name="Ovál 24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5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F378D12A-009E-479A-BB62-E829C08D76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906441-23EE-4DA0-8EFE-CACF9EC62E88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15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3" name="Ovál 24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Ovál 25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683030-A6A4-460C-8CB2-535916755B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094B5A-408F-40AD-AB53-8ED51DA850C1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316134-E68F-46EE-AEA0-6FA00B0E9113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DFF182-DF58-4141-8907-B7DE81F754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6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7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21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1" name="Ovál 2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2" name="Ovál 2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AAC9AA-C4D2-4A6C-B5D8-17416FB807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ADB01-59EB-4D84-B1C3-92608F095F1D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/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cs-CZ" smtClean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FEF723B-212E-4954-B73C-45DC4A585EFA}" type="datetimeFigureOut">
              <a:rPr lang="cs-CZ"/>
              <a:pPr>
                <a:defRPr/>
              </a:pPr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/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0749033-D11F-4DA0-9779-0FF57C30ED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3" r:id="rId1"/>
    <p:sldLayoutId id="2147483904" r:id="rId2"/>
    <p:sldLayoutId id="2147483905" r:id="rId3"/>
    <p:sldLayoutId id="2147483906" r:id="rId4"/>
    <p:sldLayoutId id="2147483907" r:id="rId5"/>
    <p:sldLayoutId id="2147483908" r:id="rId6"/>
    <p:sldLayoutId id="2147483909" r:id="rId7"/>
    <p:sldLayoutId id="2147483910" r:id="rId8"/>
    <p:sldLayoutId id="2147483911" r:id="rId9"/>
    <p:sldLayoutId id="2147483912" r:id="rId10"/>
    <p:sldLayoutId id="214748391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FB08C"/>
        </a:buClr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HGritaly_120305-09_%28Theater_of_Delphi_1%29.JPG?uselang=cs" TargetMode="External"/><Relationship Id="rId7" Type="http://schemas.openxmlformats.org/officeDocument/2006/relationships/hyperlink" Target="http://commons.wikimedia.org/wiki/File:Berlin_-_Pergamonmuseum_-_Altar_01.jpg?uselang=cs" TargetMode="External"/><Relationship Id="rId2" Type="http://schemas.openxmlformats.org/officeDocument/2006/relationships/hyperlink" Target="http://commons.wikimedia.org/wiki/File:Amphitheatre_at_Dodoni,_Greece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iniaturk_Mausoleum_at_Halicarnassus.jpg?uselang=cs" TargetMode="External"/><Relationship Id="rId5" Type="http://schemas.openxmlformats.org/officeDocument/2006/relationships/hyperlink" Target="http://commons.wikimedia.org/wiki/File:Miniuni_Ostrava_-_Lighthouse_of_Alexandria.JPG?uselang=cs" TargetMode="External"/><Relationship Id="rId4" Type="http://schemas.openxmlformats.org/officeDocument/2006/relationships/hyperlink" Target="http://commons.wikimedia.org/wiki/File:Mycenean_Megaron.pn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ˇA</a:t>
            </a:r>
            <a:endParaRPr lang="cs-CZ" dirty="0"/>
          </a:p>
        </p:txBody>
      </p:sp>
      <p:pic>
        <p:nvPicPr>
          <p:cNvPr id="13315" name="Picture 2" descr="C:\Users\Dášenka\Downloads\OPVK_hor_zakladni_logolink_RGB_cz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7950" y="115888"/>
            <a:ext cx="8959850" cy="1958975"/>
          </a:xfrm>
          <a:noFill/>
        </p:spPr>
      </p:pic>
      <p:sp>
        <p:nvSpPr>
          <p:cNvPr id="13317" name="TextovéPole 6"/>
          <p:cNvSpPr txBox="1">
            <a:spLocks noChangeArrowheads="1"/>
          </p:cNvSpPr>
          <p:nvPr/>
        </p:nvSpPr>
        <p:spPr bwMode="auto">
          <a:xfrm>
            <a:off x="1928813" y="2786063"/>
            <a:ext cx="557212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/>
              <a:t>Antické Řecko – světská architektura</a:t>
            </a:r>
          </a:p>
        </p:txBody>
      </p:sp>
      <p:sp>
        <p:nvSpPr>
          <p:cNvPr id="6" name="TextovéPole 3"/>
          <p:cNvSpPr txBox="1">
            <a:spLocks noChangeArrowheads="1"/>
          </p:cNvSpPr>
          <p:nvPr/>
        </p:nvSpPr>
        <p:spPr bwMode="auto">
          <a:xfrm>
            <a:off x="395536" y="4509120"/>
            <a:ext cx="7443063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dirty="0"/>
              <a:t>Autor: Mgr. </a:t>
            </a:r>
            <a:r>
              <a:rPr lang="cs-CZ" dirty="0" err="1"/>
              <a:t>et</a:t>
            </a:r>
            <a:r>
              <a:rPr lang="cs-CZ" dirty="0"/>
              <a:t> Bc. Dagmar Klásková</a:t>
            </a:r>
          </a:p>
          <a:p>
            <a:r>
              <a:rPr lang="cs-CZ" dirty="0"/>
              <a:t>Škola: Střední umělecká škola v Ostravě</a:t>
            </a:r>
          </a:p>
          <a:p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</a:t>
            </a:r>
            <a:r>
              <a:rPr lang="cs-CZ" dirty="0"/>
              <a:t> </a:t>
            </a:r>
          </a:p>
          <a:p>
            <a:r>
              <a:rPr lang="cs-CZ" dirty="0"/>
              <a:t>Název projektu: Zlepšení podmínek pro vzdělávání na SUŠ, Ostrava</a:t>
            </a:r>
          </a:p>
          <a:p>
            <a:r>
              <a:rPr lang="cs-CZ" dirty="0"/>
              <a:t>Číslo a název šablony klíčové aktivity: III/2 Inovace a zkvalitnění výuky </a:t>
            </a:r>
            <a:endParaRPr lang="cs-CZ" dirty="0" smtClean="0"/>
          </a:p>
          <a:p>
            <a:r>
              <a:rPr lang="cs-CZ" dirty="0" smtClean="0"/>
              <a:t>prostřednictvím </a:t>
            </a:r>
            <a:r>
              <a:rPr lang="cs-CZ" dirty="0"/>
              <a:t>ICT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613" y="3068638"/>
            <a:ext cx="5400675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Světská architektura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404813"/>
            <a:ext cx="7772400" cy="1752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STAROVĚKÁ</a:t>
            </a:r>
            <a:br>
              <a:rPr lang="cs-CZ" dirty="0" smtClean="0"/>
            </a:br>
            <a:r>
              <a:rPr lang="cs-CZ" dirty="0" smtClean="0"/>
              <a:t>ŘECKÁ ARCHITEKTURA</a:t>
            </a:r>
            <a:br>
              <a:rPr lang="cs-CZ" dirty="0" smtClean="0"/>
            </a:b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7B9899"/>
                </a:solidFill>
              </a:rPr>
              <a:t>TYPY CIVILNÍ ARCHITEK.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46063" y="1557338"/>
            <a:ext cx="8891587" cy="4392612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/>
              <a:t>Typy nejznámějších staveb:</a:t>
            </a:r>
          </a:p>
          <a:p>
            <a:pPr eaLnBrk="1" hangingPunct="1">
              <a:defRPr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Obytný dům </a:t>
            </a:r>
            <a:r>
              <a:rPr lang="cs-CZ" dirty="0" smtClean="0"/>
              <a:t>– vychází z mykénského </a:t>
            </a:r>
            <a:r>
              <a:rPr lang="cs-CZ" b="1" dirty="0" smtClean="0"/>
              <a:t>MEGARONU</a:t>
            </a:r>
            <a:r>
              <a:rPr lang="cs-CZ" dirty="0" smtClean="0"/>
              <a:t>.</a:t>
            </a:r>
          </a:p>
          <a:p>
            <a:pPr eaLnBrk="1" hangingPunct="1">
              <a:defRPr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Divadlo – </a:t>
            </a:r>
            <a:r>
              <a:rPr lang="cs-CZ" dirty="0" smtClean="0"/>
              <a:t>nejzachovalejší v </a:t>
            </a:r>
            <a:r>
              <a:rPr lang="cs-CZ" dirty="0" err="1" smtClean="0"/>
              <a:t>Epidauru</a:t>
            </a:r>
            <a:r>
              <a:rPr lang="cs-CZ" dirty="0" smtClean="0"/>
              <a:t>.</a:t>
            </a: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eaLnBrk="1" hangingPunct="1">
              <a:defRPr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Mauzoleum = </a:t>
            </a:r>
            <a:r>
              <a:rPr lang="cs-CZ" dirty="0" smtClean="0"/>
              <a:t>náhrobek. Mauzoleum v </a:t>
            </a:r>
            <a:r>
              <a:rPr lang="cs-CZ" dirty="0" err="1" smtClean="0"/>
              <a:t>Halikarnassu</a:t>
            </a:r>
            <a:r>
              <a:rPr lang="cs-CZ" dirty="0" smtClean="0"/>
              <a:t>.</a:t>
            </a:r>
          </a:p>
          <a:p>
            <a:pPr eaLnBrk="1" hangingPunct="1">
              <a:defRPr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Maják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– </a:t>
            </a:r>
            <a:r>
              <a:rPr lang="cs-CZ" dirty="0" smtClean="0"/>
              <a:t>na ostrově Faru.</a:t>
            </a:r>
          </a:p>
          <a:p>
            <a:pPr eaLnBrk="1" hangingPunct="1">
              <a:defRPr/>
            </a:pPr>
            <a:r>
              <a:rPr lang="cs-CZ" dirty="0" smtClean="0"/>
              <a:t>Budovy  </a:t>
            </a:r>
            <a:r>
              <a:rPr lang="cs-CZ" dirty="0"/>
              <a:t>věnované výchově mládeže byla </a:t>
            </a:r>
            <a:r>
              <a:rPr lang="cs-CZ" b="1" dirty="0"/>
              <a:t>gymnasia, palestra</a:t>
            </a:r>
            <a:r>
              <a:rPr lang="cs-CZ" dirty="0"/>
              <a:t>, </a:t>
            </a:r>
            <a:r>
              <a:rPr lang="cs-CZ" b="1" dirty="0"/>
              <a:t>stadiony</a:t>
            </a:r>
            <a:r>
              <a:rPr lang="cs-CZ" dirty="0"/>
              <a:t>, </a:t>
            </a:r>
            <a:r>
              <a:rPr lang="cs-CZ" b="1" dirty="0" err="1" smtClean="0"/>
              <a:t>hyppodromy</a:t>
            </a:r>
            <a:r>
              <a:rPr lang="cs-CZ" b="1" dirty="0" smtClean="0"/>
              <a:t>.</a:t>
            </a:r>
          </a:p>
          <a:p>
            <a:pPr eaLnBrk="1" hangingPunct="1">
              <a:defRPr/>
            </a:pPr>
            <a:endParaRPr lang="cs-CZ" b="1" dirty="0"/>
          </a:p>
          <a:p>
            <a:pPr eaLnBrk="1" hangingPunct="1">
              <a:defRPr/>
            </a:pPr>
            <a:r>
              <a:rPr lang="cs-CZ" dirty="0" smtClean="0"/>
              <a:t>Vertikální řazení </a:t>
            </a:r>
            <a:r>
              <a:rPr lang="cs-CZ" dirty="0"/>
              <a:t>sloupů </a:t>
            </a:r>
            <a:r>
              <a:rPr lang="cs-CZ" b="1" dirty="0"/>
              <a:t>podle hierarchie</a:t>
            </a:r>
            <a:r>
              <a:rPr lang="cs-CZ" dirty="0"/>
              <a:t> - dole dórský, pak iónský, nahoře korintský. </a:t>
            </a:r>
          </a:p>
          <a:p>
            <a:pPr eaLnBrk="1" hangingPunct="1">
              <a:defRPr/>
            </a:pPr>
            <a:endParaRPr lang="cs-CZ" dirty="0"/>
          </a:p>
          <a:p>
            <a:pPr eaLnBrk="1" hangingPunct="1">
              <a:defRPr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eaLnBrk="1" hangingPunct="1">
              <a:defRPr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7B9899"/>
                </a:solidFill>
              </a:rPr>
              <a:t>MEGARON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288" y="1647825"/>
            <a:ext cx="8842375" cy="4572000"/>
          </a:xfrm>
        </p:spPr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  <p:pic>
        <p:nvPicPr>
          <p:cNvPr id="16388" name="Picture 6" descr="F:\1. rocnik\RECKO\Mycenean_Megaro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575" y="1700213"/>
            <a:ext cx="2900363" cy="493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9" name="TextovéPole 1"/>
          <p:cNvSpPr txBox="1">
            <a:spLocks noChangeArrowheads="1"/>
          </p:cNvSpPr>
          <p:nvPr/>
        </p:nvSpPr>
        <p:spPr bwMode="auto">
          <a:xfrm>
            <a:off x="6103938" y="6415088"/>
            <a:ext cx="10747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7B9899"/>
                </a:solidFill>
              </a:rPr>
              <a:t>ŘECKÉ DIVADLO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eaLnBrk="1" hangingPunct="1"/>
            <a:endParaRPr lang="cs-CZ" altLang="cs-CZ" sz="2800" smtClean="0"/>
          </a:p>
        </p:txBody>
      </p:sp>
      <p:pic>
        <p:nvPicPr>
          <p:cNvPr id="17412" name="Picture 6" descr="F:\1. rocnik\RECKO\Theater_of_Delph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3338" y="3111500"/>
            <a:ext cx="4992688" cy="374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7" descr="F:\1. rocnik\RECKO\Amphitheatre_at_Dodoni,_Gree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363" y="1341438"/>
            <a:ext cx="4291012" cy="320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4" name="TextovéPole 1"/>
          <p:cNvSpPr txBox="1">
            <a:spLocks noChangeArrowheads="1"/>
          </p:cNvSpPr>
          <p:nvPr/>
        </p:nvSpPr>
        <p:spPr bwMode="auto">
          <a:xfrm>
            <a:off x="7740650" y="4551363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1</a:t>
            </a:r>
          </a:p>
        </p:txBody>
      </p:sp>
      <p:sp>
        <p:nvSpPr>
          <p:cNvPr id="17415" name="TextovéPole 2"/>
          <p:cNvSpPr txBox="1">
            <a:spLocks noChangeArrowheads="1"/>
          </p:cNvSpPr>
          <p:nvPr/>
        </p:nvSpPr>
        <p:spPr bwMode="auto">
          <a:xfrm>
            <a:off x="323850" y="2852738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solidFill>
                  <a:srgbClr val="7B9899"/>
                </a:solidFill>
              </a:rPr>
              <a:t>MAJÁK NA OSTROVĚ FARU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27000" y="1665288"/>
            <a:ext cx="8985250" cy="4572000"/>
          </a:xfrm>
        </p:spPr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endParaRPr lang="cs-CZ" altLang="cs-CZ" sz="2800" smtClean="0"/>
          </a:p>
        </p:txBody>
      </p:sp>
      <p:pic>
        <p:nvPicPr>
          <p:cNvPr id="18436" name="Picture 6" descr="F:\1. rocnik\RECKO\Miniuni_Ostrava_-_Lighthouse_of_Alexandr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655763"/>
            <a:ext cx="3813175" cy="508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1"/>
          <p:cNvSpPr txBox="1">
            <a:spLocks noChangeArrowheads="1"/>
          </p:cNvSpPr>
          <p:nvPr/>
        </p:nvSpPr>
        <p:spPr bwMode="auto">
          <a:xfrm>
            <a:off x="6529388" y="6453188"/>
            <a:ext cx="10747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MAUSOLEUM V HALIKARNASSU</a:t>
            </a:r>
            <a:endParaRPr lang="cs-CZ" b="1" dirty="0"/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388" y="1628775"/>
            <a:ext cx="8820150" cy="4572000"/>
          </a:xfrm>
        </p:spPr>
        <p:txBody>
          <a:bodyPr/>
          <a:lstStyle/>
          <a:p>
            <a:pPr eaLnBrk="1" hangingPunct="1"/>
            <a:endParaRPr lang="cs-CZ" altLang="cs-CZ" sz="2400" smtClean="0"/>
          </a:p>
        </p:txBody>
      </p:sp>
      <p:pic>
        <p:nvPicPr>
          <p:cNvPr id="19460" name="Picture 5" descr="F:\1. rocnik\RECKO\Miniaturk_Mausoleum_at_Halicarnass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1628775"/>
            <a:ext cx="6238875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TextovéPole 1"/>
          <p:cNvSpPr txBox="1">
            <a:spLocks noChangeArrowheads="1"/>
          </p:cNvSpPr>
          <p:nvPr/>
        </p:nvSpPr>
        <p:spPr bwMode="auto">
          <a:xfrm>
            <a:off x="7715250" y="6092825"/>
            <a:ext cx="1074738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DIŮV OLTÁŘ MÍRU V PERGAMU</a:t>
            </a:r>
            <a:endParaRPr lang="cs-CZ" b="1" dirty="0"/>
          </a:p>
        </p:txBody>
      </p:sp>
      <p:sp>
        <p:nvSpPr>
          <p:cNvPr id="2048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00188"/>
            <a:ext cx="8734425" cy="4572000"/>
          </a:xfrm>
        </p:spPr>
        <p:txBody>
          <a:bodyPr/>
          <a:lstStyle/>
          <a:p>
            <a:r>
              <a:rPr lang="cs-CZ" altLang="cs-CZ" smtClean="0"/>
              <a:t>Postaven v Malé Asii v letech 180 – 160 př. n. l. </a:t>
            </a:r>
          </a:p>
          <a:p>
            <a:r>
              <a:rPr lang="cs-CZ" altLang="cs-CZ" smtClean="0"/>
              <a:t>Reliéfy zachycují </a:t>
            </a:r>
            <a:r>
              <a:rPr lang="cs-CZ" altLang="cs-CZ" b="1" i="1" smtClean="0"/>
              <a:t>Gigantomachii</a:t>
            </a:r>
            <a:r>
              <a:rPr lang="cs-CZ" altLang="cs-CZ" smtClean="0"/>
              <a:t> (boj bohů s giganty), dramatický zápas plný dynamiky a napětí, se silnou výrazovostí ve tvářích – odraz duševních pocitů.</a:t>
            </a:r>
          </a:p>
          <a:p>
            <a:endParaRPr lang="cs-CZ" altLang="cs-CZ" smtClean="0"/>
          </a:p>
        </p:txBody>
      </p:sp>
      <p:pic>
        <p:nvPicPr>
          <p:cNvPr id="20484" name="Picture 2" descr="F:\1. rocnik\RECKO\Berlin_-_Pergamonmuseum_-_Altar_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3760788"/>
            <a:ext cx="8750300" cy="2668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TextovéPole 2"/>
          <p:cNvSpPr txBox="1">
            <a:spLocks noChangeArrowheads="1"/>
          </p:cNvSpPr>
          <p:nvPr/>
        </p:nvSpPr>
        <p:spPr bwMode="auto">
          <a:xfrm>
            <a:off x="7869238" y="6429375"/>
            <a:ext cx="10747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/>
              <a:t>Obrázek odkaz č. 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dirty="0"/>
          </a:p>
        </p:txBody>
      </p:sp>
      <p:sp>
        <p:nvSpPr>
          <p:cNvPr id="2150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750" y="2097088"/>
            <a:ext cx="8504238" cy="4572000"/>
          </a:xfrm>
        </p:spPr>
        <p:txBody>
          <a:bodyPr/>
          <a:lstStyle/>
          <a:p>
            <a:r>
              <a:rPr lang="cs-CZ" altLang="cs-CZ" smtClean="0"/>
              <a:t>Vyjmenuj alespoň 3 typy civilní řecké architektury.</a:t>
            </a:r>
          </a:p>
          <a:p>
            <a:r>
              <a:rPr lang="cs-CZ" altLang="cs-CZ" smtClean="0"/>
              <a:t>Co je to MAUZOLEUM?</a:t>
            </a:r>
          </a:p>
          <a:p>
            <a:r>
              <a:rPr lang="cs-CZ" altLang="cs-CZ" smtClean="0"/>
              <a:t>Co je to GIGANTOMACHIE?</a:t>
            </a:r>
          </a:p>
          <a:p>
            <a:endParaRPr lang="cs-CZ" altLang="cs-CZ" smtClean="0"/>
          </a:p>
          <a:p>
            <a:endParaRPr lang="cs-CZ" altLang="cs-CZ" smtClean="0"/>
          </a:p>
          <a:p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2048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1484313"/>
            <a:ext cx="8504238" cy="4572000"/>
          </a:xfrm>
        </p:spPr>
        <p:txBody>
          <a:bodyPr/>
          <a:lstStyle/>
          <a:p>
            <a:pPr marL="0" indent="0">
              <a:buFont typeface="Wingdings 2" pitchFamily="18" charset="2"/>
              <a:buNone/>
              <a:defRPr/>
            </a:pPr>
            <a:endParaRPr lang="cs-CZ" sz="1100" dirty="0" smtClean="0"/>
          </a:p>
          <a:p>
            <a:pPr>
              <a:defRPr/>
            </a:pPr>
            <a:r>
              <a:rPr lang="cs-CZ" sz="1100" dirty="0"/>
              <a:t>Literatura:</a:t>
            </a:r>
          </a:p>
          <a:p>
            <a:pPr>
              <a:defRPr/>
            </a:pPr>
            <a:r>
              <a:rPr lang="cs-CZ" sz="1100" dirty="0"/>
              <a:t>BALEKA, J.: Výtvarné umění, výkladový slovník. Praha: </a:t>
            </a:r>
            <a:r>
              <a:rPr lang="cs-CZ" sz="1100" dirty="0" err="1"/>
              <a:t>Akademia</a:t>
            </a:r>
            <a:r>
              <a:rPr lang="cs-CZ" sz="1100" dirty="0"/>
              <a:t>, 1997.</a:t>
            </a:r>
          </a:p>
          <a:p>
            <a:pPr>
              <a:defRPr/>
            </a:pPr>
            <a:r>
              <a:rPr lang="cs-CZ" sz="1100" dirty="0"/>
              <a:t>BLAŽÍČEK, O.: Slovník pojmů z dějin umění. Praha: Odeon, 1991.</a:t>
            </a:r>
          </a:p>
          <a:p>
            <a:pPr>
              <a:defRPr/>
            </a:pPr>
            <a:r>
              <a:rPr lang="cs-CZ" sz="1100" dirty="0"/>
              <a:t>LISOVÝ, I.: Přehled dějin starověku. Ostrava: FF OU, 2010. </a:t>
            </a:r>
          </a:p>
          <a:p>
            <a:pPr>
              <a:defRPr/>
            </a:pPr>
            <a:r>
              <a:rPr lang="cs-CZ" sz="1100" dirty="0"/>
              <a:t>MRÁZ, B.: Dějiny výtvarné kultury I. Praha: IDEA SERVIS, 1998. </a:t>
            </a:r>
          </a:p>
          <a:p>
            <a:pPr>
              <a:defRPr/>
            </a:pPr>
            <a:r>
              <a:rPr lang="cs-CZ" sz="1100" dirty="0"/>
              <a:t>KOL. autorů: Slovník antické kultury. Praha: Nakl. Svoboda, 1974.</a:t>
            </a:r>
          </a:p>
          <a:p>
            <a:pPr marL="0" indent="0">
              <a:buFont typeface="Wingdings 2" pitchFamily="18" charset="2"/>
              <a:buNone/>
              <a:defRPr/>
            </a:pPr>
            <a:endParaRPr lang="cs-CZ" sz="1100" dirty="0"/>
          </a:p>
          <a:p>
            <a:pPr marL="0" indent="0">
              <a:buFont typeface="Wingdings 2" pitchFamily="18" charset="2"/>
              <a:buNone/>
              <a:defRPr/>
            </a:pPr>
            <a:endParaRPr lang="cs-CZ" sz="1100" dirty="0" smtClean="0"/>
          </a:p>
          <a:p>
            <a:pPr marL="0" indent="0">
              <a:buFont typeface="Wingdings 2" pitchFamily="18" charset="2"/>
              <a:buNone/>
              <a:defRPr/>
            </a:pPr>
            <a:r>
              <a:rPr lang="cs-CZ" sz="1100" dirty="0" smtClean="0"/>
              <a:t>Zdroje:</a:t>
            </a:r>
            <a:endParaRPr lang="cs-CZ" sz="1100" dirty="0"/>
          </a:p>
          <a:p>
            <a:pPr>
              <a:buFont typeface="+mj-lt"/>
              <a:buAutoNum type="arabicPeriod"/>
              <a:defRPr/>
            </a:pPr>
            <a:r>
              <a:rPr lang="cs-CZ" sz="1100" dirty="0" smtClean="0">
                <a:hlinkClick r:id="rId2"/>
              </a:rPr>
              <a:t>http://commons.wikimedia.org/wiki/File:Amphitheatre_at_Dodoni,_Greece.jpg?uselang=cs</a:t>
            </a:r>
            <a:endParaRPr lang="cs-CZ" sz="1100" dirty="0" smtClean="0"/>
          </a:p>
          <a:p>
            <a:pPr>
              <a:buFont typeface="+mj-lt"/>
              <a:buAutoNum type="arabicPeriod"/>
              <a:defRPr/>
            </a:pPr>
            <a:r>
              <a:rPr lang="cs-CZ" sz="1100" dirty="0" smtClean="0">
                <a:hlinkClick r:id="rId3"/>
              </a:rPr>
              <a:t>http://commons.wikimedia.org/wiki/File:EHGritaly_120305-09_%28Theater_of_Delphi_1%29.JPG?uselang=cs</a:t>
            </a:r>
            <a:endParaRPr lang="cs-CZ" sz="1100" dirty="0" smtClean="0"/>
          </a:p>
          <a:p>
            <a:pPr>
              <a:buFont typeface="+mj-lt"/>
              <a:buAutoNum type="arabicPeriod"/>
              <a:defRPr/>
            </a:pPr>
            <a:r>
              <a:rPr lang="cs-CZ" sz="1100" dirty="0" smtClean="0">
                <a:hlinkClick r:id="rId4"/>
              </a:rPr>
              <a:t>http://commons.wikimedia.org/wiki/File:Mycenean_Megaron.png?uselang=cs</a:t>
            </a:r>
            <a:endParaRPr lang="cs-CZ" sz="1100" dirty="0" smtClean="0"/>
          </a:p>
          <a:p>
            <a:pPr>
              <a:buFont typeface="+mj-lt"/>
              <a:buAutoNum type="arabicPeriod"/>
              <a:defRPr/>
            </a:pPr>
            <a:r>
              <a:rPr lang="cs-CZ" sz="1100" dirty="0" smtClean="0">
                <a:hlinkClick r:id="rId5"/>
              </a:rPr>
              <a:t>http://commons.wikimedia.org/wiki/File:Miniuni_Ostrava_-_Lighthouse_of_Alexandria.JPG?uselang=cs</a:t>
            </a:r>
            <a:endParaRPr lang="cs-CZ" sz="1100" dirty="0" smtClean="0"/>
          </a:p>
          <a:p>
            <a:pPr>
              <a:buFont typeface="+mj-lt"/>
              <a:buAutoNum type="arabicPeriod"/>
              <a:defRPr/>
            </a:pPr>
            <a:r>
              <a:rPr lang="cs-CZ" sz="1100" dirty="0" smtClean="0">
                <a:hlinkClick r:id="rId6"/>
              </a:rPr>
              <a:t>http://commons.wikimedia.org/wiki/File:Miniaturk_Mausoleum_at_Halicarnassus.jpg?uselang=cs</a:t>
            </a:r>
            <a:endParaRPr lang="cs-CZ" sz="1100" dirty="0"/>
          </a:p>
          <a:p>
            <a:pPr>
              <a:buFont typeface="+mj-lt"/>
              <a:buAutoNum type="arabicPeriod"/>
              <a:defRPr/>
            </a:pPr>
            <a:r>
              <a:rPr lang="cs-CZ" sz="1100" dirty="0" smtClean="0">
                <a:hlinkClick r:id="rId7"/>
              </a:rPr>
              <a:t>http://commons.wikimedia.org/wiki/File:Berlin_-_Pergamonmuseum_-_Altar_01.jpg?uselang=cs</a:t>
            </a:r>
            <a:r>
              <a:rPr lang="cs-CZ" sz="1100" dirty="0" smtClean="0"/>
              <a:t> </a:t>
            </a:r>
          </a:p>
          <a:p>
            <a:pPr marL="0" indent="0">
              <a:buFont typeface="Wingdings 2" pitchFamily="18" charset="2"/>
              <a:buNone/>
              <a:defRPr/>
            </a:pPr>
            <a:r>
              <a:rPr lang="cs-CZ" sz="1100" dirty="0" smtClean="0"/>
              <a:t>(Vše staženo 2.1. 2013)</a:t>
            </a:r>
          </a:p>
          <a:p>
            <a:pPr>
              <a:buFont typeface="+mj-lt"/>
              <a:buAutoNum type="arabicPeriod"/>
              <a:defRPr/>
            </a:pPr>
            <a:endParaRPr lang="cs-CZ" sz="1100" dirty="0"/>
          </a:p>
          <a:p>
            <a:pPr>
              <a:buFont typeface="+mj-lt"/>
              <a:buAutoNum type="arabicPeriod"/>
              <a:defRPr/>
            </a:pPr>
            <a:endParaRPr lang="cs-CZ" sz="1100" dirty="0" smtClean="0"/>
          </a:p>
          <a:p>
            <a:pPr marL="0" indent="0">
              <a:buFont typeface="Wingdings 2" pitchFamily="18" charset="2"/>
              <a:buNone/>
              <a:defRPr/>
            </a:pPr>
            <a:endParaRPr lang="cs-CZ" sz="1100" dirty="0" smtClean="0"/>
          </a:p>
          <a:p>
            <a:pPr>
              <a:buFont typeface="+mj-lt"/>
              <a:buAutoNum type="arabicPeriod"/>
              <a:defRPr/>
            </a:pPr>
            <a:endParaRPr lang="cs-CZ" sz="1100" dirty="0" smtClean="0"/>
          </a:p>
          <a:p>
            <a:pPr>
              <a:buFont typeface="+mj-lt"/>
              <a:buAutoNum type="arabicPeriod"/>
              <a:defRPr/>
            </a:pPr>
            <a:endParaRPr lang="cs-CZ" sz="1100" dirty="0" smtClean="0"/>
          </a:p>
          <a:p>
            <a:pPr>
              <a:buFont typeface="+mj-lt"/>
              <a:buAutoNum type="arabicPeriod"/>
              <a:defRPr/>
            </a:pPr>
            <a:endParaRPr lang="cs-CZ" sz="1100" dirty="0" smtClean="0"/>
          </a:p>
          <a:p>
            <a:pPr>
              <a:buFont typeface="+mj-lt"/>
              <a:buAutoNum type="arabicPeriod"/>
              <a:defRPr/>
            </a:pPr>
            <a:endParaRPr lang="cs-CZ" sz="1100" dirty="0" smtClean="0"/>
          </a:p>
          <a:p>
            <a:pPr>
              <a:buFont typeface="+mj-lt"/>
              <a:buAutoNum type="arabicPeriod"/>
              <a:defRPr/>
            </a:pPr>
            <a:endParaRPr lang="cs-CZ" sz="1100" dirty="0" smtClean="0"/>
          </a:p>
          <a:p>
            <a:pPr>
              <a:buFont typeface="+mj-lt"/>
              <a:buAutoNum type="arabicPeriod"/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  <a:p>
            <a:pPr>
              <a:defRPr/>
            </a:pPr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428</TotalTime>
  <Words>309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Georgia</vt:lpstr>
      <vt:lpstr>Wingdings 2</vt:lpstr>
      <vt:lpstr>Wingdings</vt:lpstr>
      <vt:lpstr>Calibri</vt:lpstr>
      <vt:lpstr>Administrativní</vt:lpstr>
      <vt:lpstr>ˇA</vt:lpstr>
      <vt:lpstr>STAROVĚKÁ ŘECKÁ ARCHITEKTURA </vt:lpstr>
      <vt:lpstr>TYPY CIVILNÍ ARCHITEK.</vt:lpstr>
      <vt:lpstr>MEGARON</vt:lpstr>
      <vt:lpstr>ŘECKÉ DIVADLO</vt:lpstr>
      <vt:lpstr>MAJÁK NA OSTROVĚ FARU</vt:lpstr>
      <vt:lpstr>MAUSOLEUM V HALIKARNASSU</vt:lpstr>
      <vt:lpstr>DIŮV OLTÁŘ MÍRU V PERGAMU</vt:lpstr>
      <vt:lpstr>OPAKOVÁNÍ</vt:lpstr>
      <vt:lpstr>CITACE</vt:lpstr>
    </vt:vector>
  </TitlesOfParts>
  <Company>sus-ostrava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ŘECKÁ ARCHITEKTURA 3</dc:title>
  <dc:creator>spravce</dc:creator>
  <cp:lastModifiedBy>Dum</cp:lastModifiedBy>
  <cp:revision>42</cp:revision>
  <dcterms:created xsi:type="dcterms:W3CDTF">2012-10-08T13:11:23Z</dcterms:created>
  <dcterms:modified xsi:type="dcterms:W3CDTF">2014-05-24T13:48:57Z</dcterms:modified>
</cp:coreProperties>
</file>