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57" r:id="rId4"/>
    <p:sldId id="260" r:id="rId5"/>
    <p:sldId id="259" r:id="rId6"/>
    <p:sldId id="258" r:id="rId7"/>
    <p:sldId id="261" r:id="rId8"/>
    <p:sldId id="264" r:id="rId9"/>
    <p:sldId id="265" r:id="rId10"/>
    <p:sldId id="262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4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nice 20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3" name="Ovál 23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24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10E7A7-97BD-44B8-A6F3-23300999ADE1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08D8CA15-A07E-433A-AEA8-0C5DDBE14D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4B804-793A-409D-9479-3B4FB1EBBD2B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D07DA6-ABF5-47A1-A0BB-678BE12C7E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23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4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25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6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" name="Přímá spojnice 24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3" name="Ovál 25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26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FC094B-10C9-44B3-B361-1A26CD02868D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104DCB83-127C-44A7-9878-3A5E73EE13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19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7D8D36-D01C-4784-9FC6-B7152C378E52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73F02A-C764-4FFD-A2AD-1C30F9896F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8" name="Obdélník 20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3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1" name="Obdélník 2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2" name="Obdélník 11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" name="Přímá spojnice 23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6" name="Ovál 25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7" name="Ovál 26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7C930D-3C89-4362-B79F-1FCE2A6D74D1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404505A6-0C05-4BE5-88F4-E05CF23BE3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94F68C-F90E-4505-A73C-0E6C54AE001B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9986C9-F3BF-46DB-B587-BB985DA905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3" name="Obdélník 20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4" name="Obdélník 2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7FA5BC-3330-4F4D-A28C-1B41E1721EF8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A1A6FD49-3E65-4C6B-9FC5-05CCCBABBA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24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5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" name="Přímá spojnice 23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3" name="Ovál 24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25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B20C2B5C-A33C-4F33-ADC2-F36FAF094F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28F0FC-395B-4D43-98C6-A6D8D37F0BEE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15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24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5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3" name="Ovál 24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25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723740-E5D4-4C41-AA39-892C6579A8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ADAEA9-3E6A-4D7F-BEF4-563F8BD2BB3E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22542F-BE0F-45D5-8EC7-EBA44A1FCA0A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803A65-0307-4876-8B39-52E69ABCD6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23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Přímá spojnice 21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vál 23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Ovál 24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D7F1C5-3FB4-4EB5-A617-337A07764E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86EB99-C263-4A99-881B-9864DCFF85D5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27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2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2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9FF8D7DE-9554-4394-A716-FD7E23C6FF40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2" name="Ovál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vál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22F53E8E-4B16-457E-98D6-6700BE4525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  <a:endParaRPr lang="en-US" altLang="cs-CZ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9" r:id="rId1"/>
    <p:sldLayoutId id="2147483860" r:id="rId2"/>
    <p:sldLayoutId id="2147483861" r:id="rId3"/>
    <p:sldLayoutId id="2147483862" r:id="rId4"/>
    <p:sldLayoutId id="2147483863" r:id="rId5"/>
    <p:sldLayoutId id="2147483864" r:id="rId6"/>
    <p:sldLayoutId id="2147483865" r:id="rId7"/>
    <p:sldLayoutId id="2147483866" r:id="rId8"/>
    <p:sldLayoutId id="2147483867" r:id="rId9"/>
    <p:sldLayoutId id="2147483868" r:id="rId10"/>
    <p:sldLayoutId id="214748386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rgbClr val="7B9899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ct val="20000"/>
        </a:spcBef>
        <a:spcAft>
          <a:spcPct val="0"/>
        </a:spcAft>
        <a:buClr>
          <a:srgbClr val="8CADAE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ct val="20000"/>
        </a:spcBef>
        <a:spcAft>
          <a:spcPct val="0"/>
        </a:spcAft>
        <a:buClr>
          <a:srgbClr val="8C7B70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ct val="20000"/>
        </a:spcBef>
        <a:spcAft>
          <a:spcPct val="0"/>
        </a:spcAft>
        <a:buClr>
          <a:srgbClr val="8FB08C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Temple_of_athena_nike_2010.jpg?uselang=cs" TargetMode="External"/><Relationship Id="rId3" Type="http://schemas.openxmlformats.org/officeDocument/2006/relationships/hyperlink" Target="http://commons.wikimedia.org/wiki/File:112307-BritishMuseum-Perikles.jpg?uselang=cs" TargetMode="External"/><Relationship Id="rId7" Type="http://schemas.openxmlformats.org/officeDocument/2006/relationships/hyperlink" Target="http://commons.wikimedia.org/wiki/File:Temple_of_Athena_Nike.jpg?uselang=cs" TargetMode="External"/><Relationship Id="rId12" Type="http://schemas.openxmlformats.org/officeDocument/2006/relationships/hyperlink" Target="http://commons.wikimedia.org/wiki/File:Athens_Acropolis.jpg?uselang=cs" TargetMode="External"/><Relationship Id="rId2" Type="http://schemas.openxmlformats.org/officeDocument/2006/relationships/hyperlink" Target="http://commons.wikimedia.org/wiki/File:Perikles_altes_Museum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Athens_acropolis_Erechtheion_4-2004.JPG?uselang=cs" TargetMode="External"/><Relationship Id="rId11" Type="http://schemas.openxmlformats.org/officeDocument/2006/relationships/hyperlink" Target="http://commons.wikimedia.org/wiki/File:Theseion.JPG?uselang=cs" TargetMode="External"/><Relationship Id="rId5" Type="http://schemas.openxmlformats.org/officeDocument/2006/relationships/hyperlink" Target="http://commons.wikimedia.org/wiki/File:Athens_Acropolis_small.jpg?uselang=cs" TargetMode="External"/><Relationship Id="rId10" Type="http://schemas.openxmlformats.org/officeDocument/2006/relationships/hyperlink" Target="http://commons.wikimedia.org/wiki/File:Parthenon-Acropolis-Athens-Greece.jpg?uselang=cs" TargetMode="External"/><Relationship Id="rId4" Type="http://schemas.openxmlformats.org/officeDocument/2006/relationships/hyperlink" Target="http://commons.wikimedia.org/wiki/File:GR-acropolis-propyl.jpg?uselang=cs" TargetMode="External"/><Relationship Id="rId9" Type="http://schemas.openxmlformats.org/officeDocument/2006/relationships/hyperlink" Target="http://commons.wikimedia.org/wiki/File:Parthenon-Acropolis_of_Athens-3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pic>
        <p:nvPicPr>
          <p:cNvPr id="13315" name="Picture 2" descr="C:\Users\Dášenka\Downloads\OPVK_hor_zakladni_logolink_RGB_cz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7950" y="115888"/>
            <a:ext cx="8959850" cy="1958975"/>
          </a:xfrm>
          <a:noFill/>
        </p:spPr>
      </p:pic>
      <p:sp>
        <p:nvSpPr>
          <p:cNvPr id="6" name="TextovéPole 5"/>
          <p:cNvSpPr txBox="1"/>
          <p:nvPr/>
        </p:nvSpPr>
        <p:spPr>
          <a:xfrm>
            <a:off x="2071688" y="2643188"/>
            <a:ext cx="4857750" cy="20320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defRPr/>
            </a:pPr>
            <a:r>
              <a:rPr lang="cs-CZ" sz="3600" b="1" cap="all" spc="250" dirty="0">
                <a:solidFill>
                  <a:srgbClr val="D16349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/>
              </a:rPr>
              <a:t>ARCHITEKTURA ZA VLÁDY PERIKLA</a:t>
            </a:r>
          </a:p>
          <a:p>
            <a:pPr>
              <a:defRPr/>
            </a:pPr>
            <a:endParaRPr lang="cs-CZ" dirty="0"/>
          </a:p>
        </p:txBody>
      </p:sp>
      <p:sp>
        <p:nvSpPr>
          <p:cNvPr id="7" name="TextovéPole 3"/>
          <p:cNvSpPr txBox="1">
            <a:spLocks noChangeArrowheads="1"/>
          </p:cNvSpPr>
          <p:nvPr/>
        </p:nvSpPr>
        <p:spPr bwMode="auto">
          <a:xfrm>
            <a:off x="395536" y="4581128"/>
            <a:ext cx="7443063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r>
              <a:rPr lang="cs-CZ" dirty="0"/>
              <a:t>Autor: Mgr. </a:t>
            </a:r>
            <a:r>
              <a:rPr lang="cs-CZ" dirty="0" err="1"/>
              <a:t>et</a:t>
            </a:r>
            <a:r>
              <a:rPr lang="cs-CZ" dirty="0"/>
              <a:t> Bc. Dagmar Klásková</a:t>
            </a:r>
          </a:p>
          <a:p>
            <a:r>
              <a:rPr lang="cs-CZ" dirty="0"/>
              <a:t>Škola: Střední umělecká škola v Ostravě</a:t>
            </a:r>
          </a:p>
          <a:p>
            <a:r>
              <a:rPr lang="cs-CZ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Číslo projektu: CZ.1.07./1.5.00/34.0938</a:t>
            </a:r>
            <a:r>
              <a:rPr lang="cs-CZ" dirty="0"/>
              <a:t> </a:t>
            </a:r>
          </a:p>
          <a:p>
            <a:r>
              <a:rPr lang="cs-CZ" dirty="0"/>
              <a:t>Název projektu: Zlepšení podmínek pro vzdělávání na SUŠ, Ostrava</a:t>
            </a:r>
          </a:p>
          <a:p>
            <a:r>
              <a:rPr lang="cs-CZ" dirty="0"/>
              <a:t>Číslo a název šablony klíčové aktivity: III/2 Inovace a zkvalitnění výuky </a:t>
            </a:r>
            <a:endParaRPr lang="cs-CZ" dirty="0" smtClean="0"/>
          </a:p>
          <a:p>
            <a:r>
              <a:rPr lang="cs-CZ" dirty="0" smtClean="0"/>
              <a:t>prostřednictvím </a:t>
            </a:r>
            <a:r>
              <a:rPr lang="cs-CZ" dirty="0"/>
              <a:t>ICT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613" y="3068638"/>
            <a:ext cx="5400675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ARCHITEKTURA ZA VLÁDY PERIKLA</a:t>
            </a:r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404813"/>
            <a:ext cx="7772400" cy="17526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STAROVĚKÁ</a:t>
            </a:r>
            <a:br>
              <a:rPr lang="cs-CZ" dirty="0" smtClean="0"/>
            </a:br>
            <a:r>
              <a:rPr lang="cs-CZ" dirty="0" smtClean="0"/>
              <a:t>ŘECKÁ ARCHITEKTURA</a:t>
            </a:r>
            <a:br>
              <a:rPr lang="cs-CZ" dirty="0" smtClean="0"/>
            </a:b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solidFill>
                  <a:srgbClr val="7B9899"/>
                </a:solidFill>
              </a:rPr>
              <a:t>PERIKLÉS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00088" y="1628775"/>
            <a:ext cx="8208962" cy="2305050"/>
          </a:xfrm>
        </p:spPr>
        <p:txBody>
          <a:bodyPr/>
          <a:lstStyle/>
          <a:p>
            <a:pPr eaLnBrk="1" hangingPunct="1"/>
            <a:r>
              <a:rPr lang="cs-CZ" altLang="cs-CZ" smtClean="0"/>
              <a:t>Vládl 443 -430/429 př. n. l.</a:t>
            </a:r>
          </a:p>
          <a:p>
            <a:pPr eaLnBrk="1" hangingPunct="1"/>
            <a:r>
              <a:rPr lang="cs-CZ" altLang="cs-CZ" smtClean="0"/>
              <a:t>Za jeho vlády dosáhly Athény největšího rozkvětu.</a:t>
            </a:r>
          </a:p>
          <a:p>
            <a:pPr eaLnBrk="1" hangingPunct="1"/>
            <a:r>
              <a:rPr lang="cs-CZ" altLang="cs-CZ" smtClean="0"/>
              <a:t>Zlaté období athénské kultury a umění.</a:t>
            </a:r>
          </a:p>
          <a:p>
            <a:pPr eaLnBrk="1" hangingPunct="1"/>
            <a:r>
              <a:rPr lang="cs-CZ" altLang="cs-CZ" smtClean="0"/>
              <a:t>Posílil athénskou demokracii.</a:t>
            </a:r>
          </a:p>
        </p:txBody>
      </p:sp>
      <p:pic>
        <p:nvPicPr>
          <p:cNvPr id="15364" name="Picture 5" descr="F:\1. rocnik\RECKO\Perikles_altes_Museu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8538" y="3573463"/>
            <a:ext cx="1593850" cy="2779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6" descr="F:\1. rocnik\RECKO\112307-BritishMuseum-Perikle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3800" y="3816350"/>
            <a:ext cx="1600200" cy="2547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6" name="TextovéPole 1"/>
          <p:cNvSpPr txBox="1">
            <a:spLocks noChangeArrowheads="1"/>
          </p:cNvSpPr>
          <p:nvPr/>
        </p:nvSpPr>
        <p:spPr bwMode="auto">
          <a:xfrm>
            <a:off x="-973138" y="1341438"/>
            <a:ext cx="1857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altLang="cs-CZ"/>
          </a:p>
        </p:txBody>
      </p:sp>
      <p:sp>
        <p:nvSpPr>
          <p:cNvPr id="15367" name="TextovéPole 2"/>
          <p:cNvSpPr txBox="1">
            <a:spLocks noChangeArrowheads="1"/>
          </p:cNvSpPr>
          <p:nvPr/>
        </p:nvSpPr>
        <p:spPr bwMode="auto">
          <a:xfrm>
            <a:off x="3862388" y="6137275"/>
            <a:ext cx="1074737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solidFill>
                  <a:srgbClr val="7B9899"/>
                </a:solidFill>
              </a:rPr>
              <a:t>ATHÉNSKÁ AKROPOLIS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288" y="1647825"/>
            <a:ext cx="8842375" cy="4572000"/>
          </a:xfrm>
        </p:spPr>
        <p:txBody>
          <a:bodyPr/>
          <a:lstStyle/>
          <a:p>
            <a:pPr eaLnBrk="1" hangingPunct="1"/>
            <a:r>
              <a:rPr lang="cs-CZ" altLang="cs-CZ" b="1" smtClean="0"/>
              <a:t>AKROPOLIS: </a:t>
            </a:r>
            <a:r>
              <a:rPr lang="cs-CZ" altLang="cs-CZ" smtClean="0"/>
              <a:t>opevněné návrší řeckých měst.</a:t>
            </a:r>
          </a:p>
          <a:p>
            <a:pPr eaLnBrk="1" hangingPunct="1"/>
            <a:r>
              <a:rPr lang="cs-CZ" altLang="cs-CZ" smtClean="0"/>
              <a:t>Přestavba athénské akropole za Perikla.</a:t>
            </a:r>
          </a:p>
          <a:p>
            <a:pPr eaLnBrk="1" hangingPunct="1"/>
            <a:r>
              <a:rPr lang="cs-CZ" altLang="cs-CZ" smtClean="0"/>
              <a:t>Hl. poradcem sochař Feidiás.</a:t>
            </a:r>
          </a:p>
          <a:p>
            <a:pPr eaLnBrk="1" hangingPunct="1"/>
            <a:r>
              <a:rPr lang="cs-CZ" altLang="cs-CZ" smtClean="0"/>
              <a:t>Vstup propylájemi = monumentální vstupní brána.</a:t>
            </a:r>
          </a:p>
          <a:p>
            <a:pPr eaLnBrk="1" hangingPunct="1"/>
            <a:endParaRPr lang="cs-CZ" altLang="cs-CZ" smtClean="0"/>
          </a:p>
          <a:p>
            <a:pPr eaLnBrk="1" hangingPunct="1"/>
            <a:endParaRPr lang="cs-CZ" altLang="cs-CZ" smtClean="0"/>
          </a:p>
        </p:txBody>
      </p:sp>
      <p:pic>
        <p:nvPicPr>
          <p:cNvPr id="16388" name="Picture 5" descr="F:\1. rocnik\RECKO\Athens_Acropoli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6425" y="3860800"/>
            <a:ext cx="3533775" cy="2651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6" descr="F:\1. rocnik\RECKO\GR-acropolis-propy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3933825"/>
            <a:ext cx="3957637" cy="2627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0" name="TextovéPole 1"/>
          <p:cNvSpPr txBox="1">
            <a:spLocks noChangeArrowheads="1"/>
          </p:cNvSpPr>
          <p:nvPr/>
        </p:nvSpPr>
        <p:spPr bwMode="auto">
          <a:xfrm>
            <a:off x="7529513" y="6524625"/>
            <a:ext cx="1074737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2</a:t>
            </a:r>
          </a:p>
        </p:txBody>
      </p:sp>
      <p:sp>
        <p:nvSpPr>
          <p:cNvPr id="16391" name="TextovéPole 2"/>
          <p:cNvSpPr txBox="1">
            <a:spLocks noChangeArrowheads="1"/>
          </p:cNvSpPr>
          <p:nvPr/>
        </p:nvSpPr>
        <p:spPr bwMode="auto">
          <a:xfrm>
            <a:off x="3065463" y="6526213"/>
            <a:ext cx="1074737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solidFill>
                  <a:srgbClr val="7B9899"/>
                </a:solidFill>
              </a:rPr>
              <a:t>ATHÉNSKÁ AKROPOLIS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Chrám bohyně NIKÉ </a:t>
            </a:r>
            <a:r>
              <a:rPr lang="cs-CZ" dirty="0" smtClean="0"/>
              <a:t>– 5. st. př. n. l.</a:t>
            </a:r>
          </a:p>
          <a:p>
            <a:pPr lvl="1" eaLnBrk="1" hangingPunct="1">
              <a:defRPr/>
            </a:pPr>
            <a:r>
              <a:rPr lang="cs-CZ" sz="2800" dirty="0" err="1" smtClean="0">
                <a:solidFill>
                  <a:schemeClr val="tx1"/>
                </a:solidFill>
              </a:rPr>
              <a:t>Architek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Kallikratés</a:t>
            </a:r>
            <a:r>
              <a:rPr lang="cs-CZ" sz="2800" dirty="0">
                <a:solidFill>
                  <a:schemeClr val="tx1"/>
                </a:solidFill>
              </a:rPr>
              <a:t>,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>
                <a:solidFill>
                  <a:schemeClr val="tx1"/>
                </a:solidFill>
              </a:rPr>
              <a:t>i</a:t>
            </a:r>
            <a:r>
              <a:rPr lang="cs-CZ" sz="2800" dirty="0" smtClean="0">
                <a:solidFill>
                  <a:schemeClr val="tx1"/>
                </a:solidFill>
              </a:rPr>
              <a:t>ónsky řád.</a:t>
            </a:r>
          </a:p>
        </p:txBody>
      </p:sp>
      <p:pic>
        <p:nvPicPr>
          <p:cNvPr id="17412" name="Picture 11" descr="F:\1. rocnik\RECKO\Temple_of_Athena_Nik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3425" y="2835275"/>
            <a:ext cx="2605088" cy="362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12" descr="F:\1. rocnik\RECKO\Temple_of_athena_nike_201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375" y="2806700"/>
            <a:ext cx="5045075" cy="335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4" name="TextovéPole 1"/>
          <p:cNvSpPr txBox="1">
            <a:spLocks noChangeArrowheads="1"/>
          </p:cNvSpPr>
          <p:nvPr/>
        </p:nvSpPr>
        <p:spPr bwMode="auto">
          <a:xfrm>
            <a:off x="3635375" y="6165850"/>
            <a:ext cx="10747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solidFill>
                  <a:srgbClr val="7B9899"/>
                </a:solidFill>
              </a:rPr>
              <a:t>ATHÉNSKÁ AKROPOLIS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27000" y="1665288"/>
            <a:ext cx="8985250" cy="4572000"/>
          </a:xfrm>
        </p:spPr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PARTHENON</a:t>
            </a:r>
            <a:r>
              <a:rPr lang="cs-CZ" dirty="0" smtClean="0"/>
              <a:t> – chrám Athény </a:t>
            </a:r>
            <a:r>
              <a:rPr lang="cs-CZ" dirty="0" err="1" smtClean="0"/>
              <a:t>Parthenos</a:t>
            </a:r>
            <a:r>
              <a:rPr lang="cs-CZ" dirty="0" smtClean="0"/>
              <a:t> (panenská).</a:t>
            </a:r>
          </a:p>
          <a:p>
            <a:pPr lvl="1" eaLnBrk="1" hangingPunct="1">
              <a:defRPr/>
            </a:pPr>
            <a:r>
              <a:rPr lang="cs-CZ" sz="2800" smtClean="0">
                <a:solidFill>
                  <a:schemeClr val="tx1"/>
                </a:solidFill>
              </a:rPr>
              <a:t>Architekti </a:t>
            </a:r>
            <a:r>
              <a:rPr lang="cs-CZ" sz="2800" dirty="0" err="1" smtClean="0">
                <a:solidFill>
                  <a:schemeClr val="tx1"/>
                </a:solidFill>
              </a:rPr>
              <a:t>Iktínos</a:t>
            </a:r>
            <a:r>
              <a:rPr lang="cs-CZ" sz="2800" dirty="0" smtClean="0">
                <a:solidFill>
                  <a:schemeClr val="tx1"/>
                </a:solidFill>
              </a:rPr>
              <a:t> a </a:t>
            </a:r>
            <a:r>
              <a:rPr lang="cs-CZ" sz="2800" dirty="0" err="1" smtClean="0">
                <a:solidFill>
                  <a:schemeClr val="tx1"/>
                </a:solidFill>
              </a:rPr>
              <a:t>Kallikratés</a:t>
            </a:r>
            <a:r>
              <a:rPr lang="cs-CZ" sz="2800" dirty="0" smtClean="0">
                <a:solidFill>
                  <a:schemeClr val="tx1"/>
                </a:solidFill>
              </a:rPr>
              <a:t>, dórský sloh.</a:t>
            </a:r>
          </a:p>
        </p:txBody>
      </p:sp>
      <p:pic>
        <p:nvPicPr>
          <p:cNvPr id="18436" name="Picture 8" descr="F:\1. rocnik\RECKO\Parthenon-Acropolis_of_Athens-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3213100"/>
            <a:ext cx="3935412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9" descr="F:\1. rocnik\RECKO\Parthenon-Acropolis-Athens-Greec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9338" y="3249613"/>
            <a:ext cx="3984625" cy="298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8" name="TextovéPole 1"/>
          <p:cNvSpPr txBox="1">
            <a:spLocks noChangeArrowheads="1"/>
          </p:cNvSpPr>
          <p:nvPr/>
        </p:nvSpPr>
        <p:spPr bwMode="auto">
          <a:xfrm>
            <a:off x="3544888" y="6165850"/>
            <a:ext cx="1074737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solidFill>
                  <a:srgbClr val="7B9899"/>
                </a:solidFill>
              </a:rPr>
              <a:t>ATHÉNSKÁ AKROPOLIS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388" y="1628775"/>
            <a:ext cx="8820150" cy="4572000"/>
          </a:xfrm>
        </p:spPr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ERECHTEION</a:t>
            </a:r>
            <a:r>
              <a:rPr lang="cs-CZ" dirty="0" smtClean="0"/>
              <a:t> – chrám </a:t>
            </a:r>
            <a:r>
              <a:rPr lang="cs-CZ" dirty="0" err="1" smtClean="0"/>
              <a:t>Erechteia</a:t>
            </a:r>
            <a:r>
              <a:rPr lang="cs-CZ" dirty="0" smtClean="0"/>
              <a:t>, athénského krále a </a:t>
            </a:r>
            <a:r>
              <a:rPr lang="cs-CZ" dirty="0" err="1" smtClean="0"/>
              <a:t>heroa</a:t>
            </a:r>
            <a:r>
              <a:rPr lang="cs-CZ" dirty="0" smtClean="0"/>
              <a:t>.</a:t>
            </a:r>
          </a:p>
          <a:p>
            <a:pPr lvl="1" eaLnBrk="1" hangingPunct="1"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Asi architekt </a:t>
            </a:r>
            <a:r>
              <a:rPr lang="cs-CZ" sz="2400" dirty="0" err="1" smtClean="0">
                <a:solidFill>
                  <a:schemeClr val="tx1"/>
                </a:solidFill>
              </a:rPr>
              <a:t>Mnésiklés</a:t>
            </a:r>
            <a:r>
              <a:rPr lang="cs-CZ" sz="2400" dirty="0" smtClean="0">
                <a:solidFill>
                  <a:schemeClr val="tx1"/>
                </a:solidFill>
              </a:rPr>
              <a:t>, iónský řád, předsíň s </a:t>
            </a:r>
            <a:r>
              <a:rPr lang="cs-CZ" sz="2400" dirty="0" err="1" smtClean="0">
                <a:solidFill>
                  <a:schemeClr val="tx1"/>
                </a:solidFill>
              </a:rPr>
              <a:t>kariatidami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</a:p>
        </p:txBody>
      </p:sp>
      <p:pic>
        <p:nvPicPr>
          <p:cNvPr id="19460" name="Picture 6" descr="F:\1. rocnik\RECKO\Athens_acropolis_Erechtheion_4-20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4438" y="3141663"/>
            <a:ext cx="4319587" cy="3240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1" name="TextovéPole 1"/>
          <p:cNvSpPr txBox="1">
            <a:spLocks noChangeArrowheads="1"/>
          </p:cNvSpPr>
          <p:nvPr/>
        </p:nvSpPr>
        <p:spPr bwMode="auto">
          <a:xfrm>
            <a:off x="5729288" y="6389688"/>
            <a:ext cx="1074737" cy="21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7B9899"/>
                </a:solidFill>
              </a:rPr>
              <a:t>DALŠÍ STAVBY V ATHÉNÁCH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HÉFAISTEION </a:t>
            </a:r>
            <a:r>
              <a:rPr lang="cs-CZ" dirty="0" smtClean="0"/>
              <a:t>– nejlépe dochovaný řecký chrám.</a:t>
            </a:r>
            <a:endParaRPr lang="cs-CZ" dirty="0"/>
          </a:p>
        </p:txBody>
      </p:sp>
      <p:pic>
        <p:nvPicPr>
          <p:cNvPr id="20484" name="Picture 2" descr="F:\1. rocnik\RECKO\Thesei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213" y="2268538"/>
            <a:ext cx="8791575" cy="440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5" name="TextovéPole 3"/>
          <p:cNvSpPr txBox="1">
            <a:spLocks noChangeArrowheads="1"/>
          </p:cNvSpPr>
          <p:nvPr/>
        </p:nvSpPr>
        <p:spPr bwMode="auto">
          <a:xfrm>
            <a:off x="7893050" y="6670675"/>
            <a:ext cx="1074738" cy="21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altLang="cs-CZ" dirty="0">
                <a:solidFill>
                  <a:srgbClr val="64544B"/>
                </a:solidFill>
              </a:rPr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288" y="2060575"/>
            <a:ext cx="8504237" cy="4572000"/>
          </a:xfrm>
        </p:spPr>
        <p:txBody>
          <a:bodyPr/>
          <a:lstStyle/>
          <a:p>
            <a:pPr marL="514350" indent="-514350">
              <a:buFont typeface="+mj-lt"/>
              <a:buAutoNum type="arabicPeriod"/>
              <a:defRPr/>
            </a:pPr>
            <a:r>
              <a:rPr lang="cs-CZ" dirty="0" smtClean="0"/>
              <a:t> Kdo to byl </a:t>
            </a:r>
            <a:r>
              <a:rPr lang="cs-CZ" dirty="0" err="1" smtClean="0"/>
              <a:t>Periklés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cs-CZ" dirty="0" smtClean="0"/>
              <a:t>Jak se jiným slovem řekne: opevněné návrší?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cs-CZ" dirty="0" smtClean="0"/>
              <a:t>V jakém slohu byl postaven </a:t>
            </a:r>
            <a:r>
              <a:rPr lang="cs-CZ" dirty="0" err="1" smtClean="0"/>
              <a:t>Parthenon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/>
              <a:t>ZDROJE</a:t>
            </a:r>
          </a:p>
        </p:txBody>
      </p:sp>
      <p:sp>
        <p:nvSpPr>
          <p:cNvPr id="2048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850" y="1484313"/>
            <a:ext cx="8504238" cy="4572000"/>
          </a:xfrm>
        </p:spPr>
        <p:txBody>
          <a:bodyPr/>
          <a:lstStyle/>
          <a:p>
            <a:pPr marL="0" indent="0">
              <a:buFont typeface="Wingdings 2" pitchFamily="18" charset="2"/>
              <a:buNone/>
              <a:defRPr/>
            </a:pPr>
            <a:r>
              <a:rPr lang="cs-CZ" sz="1100" dirty="0" smtClean="0"/>
              <a:t>Literatura</a:t>
            </a:r>
            <a:r>
              <a:rPr lang="cs-CZ" sz="1100" dirty="0"/>
              <a:t>:</a:t>
            </a:r>
          </a:p>
          <a:p>
            <a:pPr>
              <a:defRPr/>
            </a:pPr>
            <a:r>
              <a:rPr lang="cs-CZ" sz="1100" dirty="0"/>
              <a:t>BALEKA, J.: Výtvarné umění, výkladový slovník. Praha: </a:t>
            </a:r>
            <a:r>
              <a:rPr lang="cs-CZ" sz="1100" dirty="0" err="1"/>
              <a:t>Akademia</a:t>
            </a:r>
            <a:r>
              <a:rPr lang="cs-CZ" sz="1100" dirty="0"/>
              <a:t>, 1997.</a:t>
            </a:r>
          </a:p>
          <a:p>
            <a:pPr>
              <a:defRPr/>
            </a:pPr>
            <a:r>
              <a:rPr lang="cs-CZ" sz="1100" dirty="0"/>
              <a:t>BLAŽÍČEK, O.: Slovník pojmů  z dějin  umění. Praha: Odeon, 1991.</a:t>
            </a:r>
          </a:p>
          <a:p>
            <a:pPr>
              <a:defRPr/>
            </a:pPr>
            <a:r>
              <a:rPr lang="cs-CZ" sz="1100" dirty="0"/>
              <a:t>LISOVÝ, I.: Přehled dějin starověku. Ostrava: FF OU, 2010. </a:t>
            </a:r>
          </a:p>
          <a:p>
            <a:pPr>
              <a:defRPr/>
            </a:pPr>
            <a:r>
              <a:rPr lang="cs-CZ" sz="1100" dirty="0"/>
              <a:t>MRÁZ, B.: Dějiny výtvarné kultury I. Praha: IDEA SERVIS, 1998. </a:t>
            </a:r>
          </a:p>
          <a:p>
            <a:pPr>
              <a:defRPr/>
            </a:pPr>
            <a:r>
              <a:rPr lang="cs-CZ" sz="1100" dirty="0"/>
              <a:t>KOL. autorů: Slovník antické kultury. Praha: Nakl. Svoboda, 1974.</a:t>
            </a:r>
            <a:endParaRPr lang="cs-CZ" sz="1100" b="1" dirty="0"/>
          </a:p>
          <a:p>
            <a:pPr marL="0" indent="0">
              <a:buFont typeface="Wingdings 2" pitchFamily="18" charset="2"/>
              <a:buNone/>
              <a:defRPr/>
            </a:pPr>
            <a:endParaRPr lang="cs-CZ" sz="1100" dirty="0"/>
          </a:p>
          <a:p>
            <a:pPr>
              <a:defRPr/>
            </a:pPr>
            <a:r>
              <a:rPr lang="cs-CZ" sz="1100" dirty="0" smtClean="0"/>
              <a:t>Zdroje:</a:t>
            </a:r>
          </a:p>
          <a:p>
            <a:pPr>
              <a:defRPr/>
            </a:pPr>
            <a:r>
              <a:rPr lang="cs-CZ" sz="1100" dirty="0" smtClean="0"/>
              <a:t>Staženo  25. 12. 2012</a:t>
            </a:r>
          </a:p>
          <a:p>
            <a:pPr>
              <a:buFont typeface="+mj-lt"/>
              <a:buAutoNum type="arabicPeriod"/>
              <a:defRPr/>
            </a:pPr>
            <a:r>
              <a:rPr lang="cs-CZ" sz="1100" dirty="0" smtClean="0">
                <a:hlinkClick r:id="rId2"/>
              </a:rPr>
              <a:t>http://commons.wikimedia.org/wiki/File:Perikles_altes_Museum.jpg?uselang=cs</a:t>
            </a:r>
            <a:endParaRPr lang="cs-CZ" sz="1100" dirty="0" smtClean="0"/>
          </a:p>
          <a:p>
            <a:pPr lvl="1">
              <a:buFont typeface="+mj-lt"/>
              <a:buAutoNum type="arabicPeriod"/>
              <a:defRPr/>
            </a:pPr>
            <a:r>
              <a:rPr lang="cs-CZ" sz="800" dirty="0" smtClean="0">
                <a:hlinkClick r:id="rId3"/>
              </a:rPr>
              <a:t>http://commons.wikimedia.org/wiki/File:112307-BritishMuseum-Perikles.jpg?uselang=cs</a:t>
            </a:r>
            <a:endParaRPr lang="cs-CZ" sz="800" dirty="0" smtClean="0"/>
          </a:p>
          <a:p>
            <a:pPr lvl="1">
              <a:buFont typeface="+mj-lt"/>
              <a:buAutoNum type="arabicPeriod"/>
              <a:defRPr/>
            </a:pPr>
            <a:endParaRPr lang="cs-CZ" sz="600" dirty="0" smtClean="0"/>
          </a:p>
          <a:p>
            <a:pPr>
              <a:buFont typeface="+mj-lt"/>
              <a:buAutoNum type="arabicPeriod"/>
              <a:defRPr/>
            </a:pPr>
            <a:r>
              <a:rPr lang="cs-CZ" sz="1100" dirty="0" smtClean="0">
                <a:hlinkClick r:id="rId4"/>
              </a:rPr>
              <a:t>http://commons.wikimedia.org/wiki/File:GR-acropolis-propyl.jpg?uselang=cs</a:t>
            </a:r>
            <a:endParaRPr lang="cs-CZ" sz="1100" dirty="0" smtClean="0"/>
          </a:p>
          <a:p>
            <a:pPr>
              <a:buFont typeface="+mj-lt"/>
              <a:buAutoNum type="arabicPeriod"/>
              <a:defRPr/>
            </a:pPr>
            <a:r>
              <a:rPr lang="cs-CZ" sz="1100" dirty="0" smtClean="0">
                <a:hlinkClick r:id="rId5"/>
              </a:rPr>
              <a:t>http://commons.wikimedia.org/wiki/File:Athens_Acropolis_small.jpg?uselang=cs</a:t>
            </a:r>
            <a:endParaRPr lang="cs-CZ" sz="1100" dirty="0" smtClean="0"/>
          </a:p>
          <a:p>
            <a:pPr>
              <a:buFont typeface="+mj-lt"/>
              <a:buAutoNum type="arabicPeriod"/>
              <a:defRPr/>
            </a:pPr>
            <a:r>
              <a:rPr lang="cs-CZ" sz="1100" dirty="0" smtClean="0">
                <a:hlinkClick r:id="rId6"/>
              </a:rPr>
              <a:t>http://commons.wikimedia.org/wiki/File:Athens_acropolis_Erechtheion_4-2004.JPG?uselang=cs</a:t>
            </a:r>
            <a:endParaRPr lang="cs-CZ" sz="1100" dirty="0" smtClean="0"/>
          </a:p>
          <a:p>
            <a:pPr>
              <a:buFont typeface="+mj-lt"/>
              <a:buAutoNum type="arabicPeriod"/>
              <a:defRPr/>
            </a:pPr>
            <a:r>
              <a:rPr lang="cs-CZ" sz="1100" dirty="0" smtClean="0">
                <a:hlinkClick r:id="rId7"/>
              </a:rPr>
              <a:t>http://commons.wikimedia.org/wiki/File:Temple_of_Athena_Nike.jpg?uselang=cs</a:t>
            </a:r>
            <a:endParaRPr lang="cs-CZ" sz="1100" dirty="0" smtClean="0"/>
          </a:p>
          <a:p>
            <a:pPr lvl="1">
              <a:buFont typeface="+mj-lt"/>
              <a:buAutoNum type="arabicPeriod"/>
              <a:defRPr/>
            </a:pPr>
            <a:r>
              <a:rPr lang="cs-CZ" sz="800" dirty="0" smtClean="0">
                <a:hlinkClick r:id="rId8"/>
              </a:rPr>
              <a:t>http://commons.wikimedia.org/wiki/File:Temple_of_athena_nike_2010.jpg?uselang=cs</a:t>
            </a:r>
            <a:endParaRPr lang="cs-CZ" sz="800" dirty="0" smtClean="0"/>
          </a:p>
          <a:p>
            <a:pPr lvl="1">
              <a:buFont typeface="+mj-lt"/>
              <a:buAutoNum type="arabicPeriod"/>
              <a:defRPr/>
            </a:pPr>
            <a:endParaRPr lang="cs-CZ" sz="600" dirty="0" smtClean="0"/>
          </a:p>
          <a:p>
            <a:pPr>
              <a:buFont typeface="+mj-lt"/>
              <a:buAutoNum type="arabicPeriod"/>
              <a:defRPr/>
            </a:pPr>
            <a:r>
              <a:rPr lang="cs-CZ" sz="1100" dirty="0" smtClean="0">
                <a:hlinkClick r:id="rId9"/>
              </a:rPr>
              <a:t>http://commons.wikimedia.org/wiki/File:Parthenon-Acropolis_of_Athens-3.jpg?uselang=cs</a:t>
            </a:r>
            <a:endParaRPr lang="cs-CZ" sz="1100" dirty="0" smtClean="0"/>
          </a:p>
          <a:p>
            <a:pPr lvl="1">
              <a:buFont typeface="+mj-lt"/>
              <a:buAutoNum type="arabicPeriod"/>
              <a:defRPr/>
            </a:pPr>
            <a:r>
              <a:rPr lang="cs-CZ" sz="800" dirty="0" smtClean="0">
                <a:hlinkClick r:id="rId10"/>
              </a:rPr>
              <a:t>http://commons.wikimedia.org/wiki/File:Parthenon-Acropolis-Athens-Greece.jpg?uselang=cs</a:t>
            </a:r>
            <a:endParaRPr lang="cs-CZ" sz="800" dirty="0" smtClean="0"/>
          </a:p>
          <a:p>
            <a:pPr lvl="1">
              <a:buFont typeface="+mj-lt"/>
              <a:buAutoNum type="arabicPeriod"/>
              <a:defRPr/>
            </a:pPr>
            <a:endParaRPr lang="cs-CZ" sz="600" dirty="0" smtClean="0"/>
          </a:p>
          <a:p>
            <a:pPr>
              <a:buFont typeface="+mj-lt"/>
              <a:buAutoNum type="arabicPeriod"/>
              <a:defRPr/>
            </a:pPr>
            <a:r>
              <a:rPr lang="cs-CZ" sz="1100" dirty="0" smtClean="0">
                <a:hlinkClick r:id="rId11"/>
              </a:rPr>
              <a:t>http://commons.wikimedia.org/wiki/File:Theseion.JPG?uselang=cs</a:t>
            </a:r>
            <a:endParaRPr lang="cs-CZ" sz="1100" dirty="0" smtClean="0"/>
          </a:p>
          <a:p>
            <a:pPr>
              <a:buFont typeface="+mj-lt"/>
              <a:buAutoNum type="arabicPeriod"/>
              <a:defRPr/>
            </a:pPr>
            <a:endParaRPr lang="cs-CZ" sz="1100" dirty="0" smtClean="0"/>
          </a:p>
          <a:p>
            <a:pPr marL="0" indent="0">
              <a:buFont typeface="Wingdings 2" pitchFamily="18" charset="2"/>
              <a:buNone/>
              <a:defRPr/>
            </a:pPr>
            <a:r>
              <a:rPr lang="cs-CZ" sz="900" dirty="0" smtClean="0"/>
              <a:t>Další zdroje</a:t>
            </a:r>
            <a:r>
              <a:rPr lang="cs-CZ" sz="900" dirty="0"/>
              <a:t>:</a:t>
            </a:r>
            <a:endParaRPr lang="cs-CZ" sz="900" dirty="0" smtClean="0"/>
          </a:p>
          <a:p>
            <a:pPr>
              <a:defRPr/>
            </a:pPr>
            <a:r>
              <a:rPr lang="cs-CZ" sz="900" dirty="0" smtClean="0">
                <a:hlinkClick r:id="rId2"/>
              </a:rPr>
              <a:t>http://commons.wikimedia.org/w/index.php?title=Special%3ASearch&amp;profile=default&amp;search=athens+acropolis&amp;fulltext=Search&amp;uselang=cs</a:t>
            </a:r>
          </a:p>
          <a:p>
            <a:pPr>
              <a:defRPr/>
            </a:pPr>
            <a:r>
              <a:rPr lang="cs-CZ" sz="900" dirty="0" smtClean="0">
                <a:hlinkClick r:id="rId12"/>
              </a:rPr>
              <a:t>http://commons.wikimedia.org/wiki/File:Athens_Acropolis.jpg?uselang=cs</a:t>
            </a:r>
            <a:endParaRPr lang="cs-CZ" sz="900" dirty="0" smtClean="0"/>
          </a:p>
          <a:p>
            <a:pPr>
              <a:defRPr/>
            </a:pPr>
            <a:endParaRPr lang="cs-CZ" sz="1100" dirty="0" smtClean="0"/>
          </a:p>
          <a:p>
            <a:pPr>
              <a:defRPr/>
            </a:pPr>
            <a:endParaRPr lang="cs-CZ" sz="1100" dirty="0" smtClean="0"/>
          </a:p>
          <a:p>
            <a:pPr>
              <a:defRPr/>
            </a:pPr>
            <a:endParaRPr lang="cs-CZ" sz="1100" dirty="0" smtClean="0"/>
          </a:p>
          <a:p>
            <a:pPr>
              <a:defRPr/>
            </a:pPr>
            <a:endParaRPr lang="cs-CZ" sz="1100" dirty="0" smtClean="0"/>
          </a:p>
          <a:p>
            <a:pPr>
              <a:defRPr/>
            </a:pPr>
            <a:endParaRPr lang="cs-CZ" sz="1100" dirty="0" smtClean="0"/>
          </a:p>
          <a:p>
            <a:pPr>
              <a:defRPr/>
            </a:pPr>
            <a:endParaRPr lang="cs-CZ" sz="1100" dirty="0" smtClean="0"/>
          </a:p>
          <a:p>
            <a:pPr>
              <a:defRPr/>
            </a:pPr>
            <a:endParaRPr lang="cs-CZ" sz="1100" dirty="0" smtClean="0"/>
          </a:p>
          <a:p>
            <a:pPr>
              <a:defRPr/>
            </a:pPr>
            <a:endParaRPr lang="cs-CZ" sz="1100" dirty="0" smtClean="0"/>
          </a:p>
          <a:p>
            <a:pPr>
              <a:defRPr/>
            </a:pPr>
            <a:endParaRPr lang="cs-CZ" sz="11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266</TotalTime>
  <Words>375</Words>
  <Application>Microsoft Office PowerPoint</Application>
  <PresentationFormat>Předvádění na obrazovce (4:3)</PresentationFormat>
  <Paragraphs>76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Arial</vt:lpstr>
      <vt:lpstr>Georgia</vt:lpstr>
      <vt:lpstr>Wingdings 2</vt:lpstr>
      <vt:lpstr>Wingdings</vt:lpstr>
      <vt:lpstr>Calibri</vt:lpstr>
      <vt:lpstr>Administrativní</vt:lpstr>
      <vt:lpstr>Snímek 1</vt:lpstr>
      <vt:lpstr>STAROVĚKÁ ŘECKÁ ARCHITEKTURA </vt:lpstr>
      <vt:lpstr>PERIKLÉS</vt:lpstr>
      <vt:lpstr>ATHÉNSKÁ AKROPOLIS</vt:lpstr>
      <vt:lpstr>ATHÉNSKÁ AKROPOLIS</vt:lpstr>
      <vt:lpstr>ATHÉNSKÁ AKROPOLIS</vt:lpstr>
      <vt:lpstr>ATHÉNSKÁ AKROPOLIS</vt:lpstr>
      <vt:lpstr>DALŠÍ STAVBY V ATHÉNÁCH</vt:lpstr>
      <vt:lpstr>OTÁZKY</vt:lpstr>
      <vt:lpstr>ZDROJE</vt:lpstr>
    </vt:vector>
  </TitlesOfParts>
  <Company>sus-ostrava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STAROVĚKÁ ŘECKÁ ARCHITEKTURA 3</dc:title>
  <dc:creator>spravce</dc:creator>
  <cp:lastModifiedBy>Dum</cp:lastModifiedBy>
  <cp:revision>32</cp:revision>
  <dcterms:created xsi:type="dcterms:W3CDTF">2012-10-08T13:11:23Z</dcterms:created>
  <dcterms:modified xsi:type="dcterms:W3CDTF">2014-05-24T14:02:54Z</dcterms:modified>
</cp:coreProperties>
</file>