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68" r:id="rId2"/>
    <p:sldId id="270" r:id="rId3"/>
    <p:sldId id="257" r:id="rId4"/>
    <p:sldId id="262" r:id="rId5"/>
    <p:sldId id="259" r:id="rId6"/>
    <p:sldId id="265" r:id="rId7"/>
    <p:sldId id="260" r:id="rId8"/>
    <p:sldId id="266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1B35E-0B0A-458A-84F5-852CED59E9E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5456C24-FD36-49A0-B4D9-49ADA48209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85F1E-A46E-4295-8DCF-CDE283CB8FB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282C57-2F10-44F8-944A-BC1563A689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D47FA-1C41-4E54-A3D0-5F1E5E88C5E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718D32E-E700-41DE-B5F7-73CE8566D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6EE6D-B434-4D93-828C-283A2A1B716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43E63-35E7-4253-B531-B8DDE386E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C1D79-01E1-4EDA-BB62-666191B7156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C6755E6C-0B17-4A71-958E-C81316C6B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E898F-88EF-40AD-A3D1-406FA8EE373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54BA7-529A-42D7-A3F0-AB8C30BF5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30815-E06A-4CD0-B5B9-0A8DECA8471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56699C9-1C92-44B0-A15A-C16B14FDC5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90092FF-67FD-4FC8-8D6A-650A36D46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28E51-DF4C-43F0-BB9C-E9F66A199BD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BCD15-E660-4A88-8FEE-E67B9E4B1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A9B6C5-C890-462B-A2EF-095DB1B15C23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F2EB0-FB3E-45EC-ABEC-BB4B79CC744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6F8D6-7E88-40D3-AEFE-D8BABDE9E5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F7DFA-6FF0-4015-9541-E0481DEF3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5B61C-26B4-474D-9BB4-E2E6AA86AB8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9852058-EE3C-4E32-9343-2811C63A923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2DA91EE-D3EC-4088-9556-6054E792E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55" r:id="rId1"/>
    <p:sldLayoutId id="2147484256" r:id="rId2"/>
    <p:sldLayoutId id="2147484257" r:id="rId3"/>
    <p:sldLayoutId id="2147484258" r:id="rId4"/>
    <p:sldLayoutId id="2147484259" r:id="rId5"/>
    <p:sldLayoutId id="2147484260" r:id="rId6"/>
    <p:sldLayoutId id="2147484261" r:id="rId7"/>
    <p:sldLayoutId id="2147484262" r:id="rId8"/>
    <p:sldLayoutId id="2147484263" r:id="rId9"/>
    <p:sldLayoutId id="2147484264" r:id="rId10"/>
    <p:sldLayoutId id="214748426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Category:Kouroi?uselang=cs" TargetMode="External"/><Relationship Id="rId3" Type="http://schemas.openxmlformats.org/officeDocument/2006/relationships/hyperlink" Target="http://commons.wikimedia.org/wiki/File:Kleobis_and_Biton_statue-3.jpg?uselang=cs" TargetMode="External"/><Relationship Id="rId7" Type="http://schemas.openxmlformats.org/officeDocument/2006/relationships/hyperlink" Target="http://commons.wikimedia.org/wiki/File:ACMA_682_Kore_2.JPG?uselang=cs" TargetMode="External"/><Relationship Id="rId2" Type="http://schemas.openxmlformats.org/officeDocument/2006/relationships/hyperlink" Target="http://commons.wikimedia.org/wiki/File:07Delphi_Koren0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CMA_674_Kore_2.JPG?uselang=cs" TargetMode="External"/><Relationship Id="rId5" Type="http://schemas.openxmlformats.org/officeDocument/2006/relationships/hyperlink" Target="http://commons.wikimedia.org/wiki/File:Istanbul_-_Museo_archeologico_-_Mostra_sul_colore_nell%27antichit%C3%A0_02_-_Foto_G._Dall%27Orto_28-5-2006.jpg?uselang=cs" TargetMode="External"/><Relationship Id="rId10" Type="http://schemas.openxmlformats.org/officeDocument/2006/relationships/hyperlink" Target="http://commons.wikimedia.org/wiki/Category:Korai?uselang=cs" TargetMode="External"/><Relationship Id="rId4" Type="http://schemas.openxmlformats.org/officeDocument/2006/relationships/hyperlink" Target="http://commons.wikimedia.org/wiki/File:Statue_of_a_kouros_%28c._530_BCE_or_modern,_Getty_Villa_Collection%29.jpg?uselang=cs" TargetMode="External"/><Relationship Id="rId9" Type="http://schemas.openxmlformats.org/officeDocument/2006/relationships/hyperlink" Target="http://commons.wikimedia.org/wiki/File:WLA_metmuseum_Marble_statue_of_a_kouros_youth_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571625" y="3357563"/>
            <a:ext cx="600075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/>
              <a:t>Řecké antické sochařství – archaické období</a:t>
            </a:r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539552" y="4509120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ARCHAICKÉ OBDOBÍ</a:t>
            </a: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ARCHAICKÉ OBDOBÍ</a:t>
            </a:r>
            <a:endParaRPr lang="cs-CZ" altLang="cs-CZ" smtClean="0">
              <a:solidFill>
                <a:srgbClr val="64544B"/>
              </a:solidFill>
            </a:endParaRP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7313" y="1785938"/>
            <a:ext cx="9056687" cy="4572000"/>
          </a:xfrm>
        </p:spPr>
        <p:txBody>
          <a:bodyPr/>
          <a:lstStyle/>
          <a:p>
            <a:pPr lvl="2" eaLnBrk="1" hangingPunct="1"/>
            <a:r>
              <a:rPr lang="cs-CZ" altLang="cs-CZ" sz="2800" b="1" smtClean="0"/>
              <a:t>Prameny poznání řeckého sochařství:</a:t>
            </a:r>
          </a:p>
          <a:p>
            <a:pPr lvl="3" eaLnBrk="1" hangingPunct="1"/>
            <a:r>
              <a:rPr lang="cs-CZ" altLang="cs-CZ" sz="2800" b="1" smtClean="0"/>
              <a:t>Literární prameny (Plinius, Pausaniás)</a:t>
            </a:r>
          </a:p>
          <a:p>
            <a:pPr lvl="3" eaLnBrk="1" hangingPunct="1"/>
            <a:r>
              <a:rPr lang="cs-CZ" altLang="cs-CZ" sz="2800" b="1" smtClean="0"/>
              <a:t>Originály či římské kopie</a:t>
            </a:r>
            <a:endParaRPr lang="cs-CZ" altLang="cs-CZ" sz="2800" smtClean="0"/>
          </a:p>
          <a:p>
            <a:pPr lvl="2" eaLnBrk="1" hangingPunct="1"/>
            <a:endParaRPr lang="cs-CZ" altLang="cs-CZ" sz="2800" smtClean="0"/>
          </a:p>
          <a:p>
            <a:pPr lvl="2" eaLnBrk="1" hangingPunct="1"/>
            <a:r>
              <a:rPr lang="cs-CZ" altLang="cs-CZ" sz="2800" smtClean="0"/>
              <a:t>9. – 6. st. př. n. l.</a:t>
            </a:r>
          </a:p>
          <a:p>
            <a:pPr lvl="2" eaLnBrk="1" hangingPunct="1"/>
            <a:r>
              <a:rPr lang="cs-CZ" altLang="cs-CZ" sz="2800" smtClean="0"/>
              <a:t>Zprvu drobná plastika, figurky zvířat.</a:t>
            </a:r>
          </a:p>
          <a:p>
            <a:pPr lvl="2" eaLnBrk="1" hangingPunct="1"/>
            <a:r>
              <a:rPr lang="cs-CZ" altLang="cs-CZ" sz="2800" smtClean="0"/>
              <a:t>Později kultovní sochy bohů.</a:t>
            </a:r>
          </a:p>
          <a:p>
            <a:pPr lvl="2" eaLnBrk="1" hangingPunct="1"/>
            <a:r>
              <a:rPr lang="cs-CZ" altLang="cs-CZ" sz="2800" smtClean="0"/>
              <a:t>Náhrobní skulptura – stély s reliéfem.</a:t>
            </a:r>
          </a:p>
          <a:p>
            <a:pPr lvl="2" eaLnBrk="1" hangingPunct="1">
              <a:buFont typeface="Wingdings 2" pitchFamily="18" charset="2"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KÚROS  x  KÓRÉ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842375" cy="5116513"/>
          </a:xfrm>
        </p:spPr>
        <p:txBody>
          <a:bodyPr/>
          <a:lstStyle/>
          <a:p>
            <a:pPr eaLnBrk="1" hangingPunct="1"/>
            <a:r>
              <a:rPr lang="cs-CZ" altLang="cs-CZ" smtClean="0"/>
              <a:t>Tesané z mramoru a polychromované</a:t>
            </a:r>
          </a:p>
          <a:p>
            <a:pPr lvl="1" eaLnBrk="1" hangingPunct="1"/>
            <a:r>
              <a:rPr lang="cs-CZ" altLang="cs-CZ" smtClean="0"/>
              <a:t>Řec. polys = </a:t>
            </a:r>
            <a:r>
              <a:rPr lang="cs-CZ" altLang="cs-CZ" smtClean="0">
                <a:solidFill>
                  <a:schemeClr val="tx1"/>
                </a:solidFill>
              </a:rPr>
              <a:t>mnohý</a:t>
            </a:r>
            <a:r>
              <a:rPr lang="cs-CZ" altLang="cs-CZ" smtClean="0"/>
              <a:t>, chróma = </a:t>
            </a:r>
            <a:r>
              <a:rPr lang="cs-CZ" altLang="cs-CZ" smtClean="0">
                <a:solidFill>
                  <a:schemeClr val="tx1"/>
                </a:solidFill>
              </a:rPr>
              <a:t>barva</a:t>
            </a:r>
            <a:r>
              <a:rPr lang="cs-CZ" altLang="cs-CZ" smtClean="0"/>
              <a:t>; mnohabarevné</a:t>
            </a:r>
          </a:p>
          <a:p>
            <a:pPr eaLnBrk="1" hangingPunct="1">
              <a:buFont typeface="Wingdings 2" pitchFamily="18" charset="2"/>
              <a:buNone/>
            </a:pPr>
            <a:endParaRPr lang="cs-CZ" altLang="cs-CZ" sz="1800" smtClean="0"/>
          </a:p>
          <a:p>
            <a:pPr eaLnBrk="1" hangingPunct="1"/>
            <a:r>
              <a:rPr lang="cs-CZ" altLang="cs-CZ" smtClean="0"/>
              <a:t>KÚROS – př. Apollón z Teney</a:t>
            </a:r>
          </a:p>
          <a:p>
            <a:pPr lvl="1" eaLnBrk="1" hangingPunct="1"/>
            <a:r>
              <a:rPr lang="cs-CZ" altLang="cs-CZ" smtClean="0"/>
              <a:t>Neosobní typ, socha nahého mladíka.</a:t>
            </a:r>
          </a:p>
          <a:p>
            <a:pPr lvl="1" eaLnBrk="1" hangingPunct="1"/>
            <a:r>
              <a:rPr lang="cs-CZ" altLang="cs-CZ" smtClean="0"/>
              <a:t>Zdatný bojovník podobný bohu.</a:t>
            </a:r>
          </a:p>
          <a:p>
            <a:pPr lvl="1" eaLnBrk="1" hangingPunct="1"/>
            <a:r>
              <a:rPr lang="cs-CZ" altLang="cs-CZ" smtClean="0"/>
              <a:t>Zobrazení boha Apollóna.</a:t>
            </a:r>
          </a:p>
          <a:p>
            <a:pPr lvl="1"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/>
            <a:r>
              <a:rPr lang="cs-CZ" altLang="cs-CZ" smtClean="0"/>
              <a:t>KÓRÉ</a:t>
            </a:r>
          </a:p>
          <a:p>
            <a:pPr lvl="1" eaLnBrk="1" hangingPunct="1"/>
            <a:r>
              <a:rPr lang="cs-CZ" altLang="cs-CZ" smtClean="0"/>
              <a:t>Oděná dívka</a:t>
            </a:r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lvl="1" eaLnBrk="1" hangingPunct="1"/>
            <a:endParaRPr lang="cs-CZ" altLang="cs-CZ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429250" y="3857625"/>
            <a:ext cx="3643313" cy="27384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200" dirty="0">
                <a:latin typeface="+mj-lt"/>
              </a:rPr>
              <a:t>Oba typy navazují na egyptské sochařství svým strnulým osovým postojem a nakročenou nohou.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200" dirty="0">
                <a:latin typeface="+mj-lt"/>
              </a:rPr>
              <a:t>Snaha zachycení duševního rozpoložení:</a:t>
            </a:r>
          </a:p>
          <a:p>
            <a:pPr>
              <a:defRPr/>
            </a:pPr>
            <a:r>
              <a:rPr lang="cs-CZ" sz="2200" dirty="0" err="1">
                <a:latin typeface="+mj-lt"/>
              </a:rPr>
              <a:t>tvz</a:t>
            </a:r>
            <a:r>
              <a:rPr lang="cs-CZ" sz="2200" dirty="0">
                <a:latin typeface="+mj-lt"/>
              </a:rPr>
              <a:t>. </a:t>
            </a:r>
            <a:r>
              <a:rPr lang="cs-CZ" sz="2200" dirty="0">
                <a:solidFill>
                  <a:srgbClr val="C00000"/>
                </a:solidFill>
                <a:latin typeface="+mj-lt"/>
              </a:rPr>
              <a:t>archaický úsměv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5" name="Oblouk 4"/>
          <p:cNvSpPr/>
          <p:nvPr/>
        </p:nvSpPr>
        <p:spPr>
          <a:xfrm flipV="1">
            <a:off x="8143900" y="5929330"/>
            <a:ext cx="642910" cy="285752"/>
          </a:xfrm>
          <a:prstGeom prst="arc">
            <a:avLst>
              <a:gd name="adj1" fmla="val 11680052"/>
              <a:gd name="adj2" fmla="val 0"/>
            </a:avLst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8501063" y="5857875"/>
            <a:ext cx="142875" cy="14287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8286750" y="5857875"/>
            <a:ext cx="142875" cy="14287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KÚROS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8688" y="1857375"/>
            <a:ext cx="7270750" cy="4572000"/>
          </a:xfrm>
        </p:spPr>
        <p:txBody>
          <a:bodyPr/>
          <a:lstStyle/>
          <a:p>
            <a:pPr lvl="1" eaLnBrk="1" hangingPunct="1">
              <a:buFont typeface="Wingdings" pitchFamily="2" charset="2"/>
              <a:buNone/>
            </a:pPr>
            <a:endParaRPr lang="cs-CZ" altLang="cs-CZ" smtClean="0"/>
          </a:p>
        </p:txBody>
      </p:sp>
      <p:pic>
        <p:nvPicPr>
          <p:cNvPr id="17412" name="Picture 4" descr="F:\1. rocnik\RECKO\rec.soch a mal\07Delphi_Koren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3388" y="1414463"/>
            <a:ext cx="3778250" cy="503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 descr="F:\1. rocnik\RECKO\rec.soch a mal\Kleobis_and_Biton_statue-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1465263"/>
            <a:ext cx="2382838" cy="520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"/>
          <p:cNvSpPr txBox="1">
            <a:spLocks noChangeArrowheads="1"/>
          </p:cNvSpPr>
          <p:nvPr/>
        </p:nvSpPr>
        <p:spPr bwMode="auto">
          <a:xfrm>
            <a:off x="4213225" y="6092825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7891463" y="6122988"/>
            <a:ext cx="1074737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6375" y="2420938"/>
            <a:ext cx="8534400" cy="758825"/>
          </a:xfrm>
        </p:spPr>
        <p:txBody>
          <a:bodyPr/>
          <a:lstStyle/>
          <a:p>
            <a:pPr>
              <a:defRPr/>
            </a:pPr>
            <a:r>
              <a:rPr lang="cs-CZ" b="1" dirty="0"/>
              <a:t>KÚROS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8436" name="Picture 2" descr="F:\1. rocnik\RECKO\rec.soch a mal\Statue_of_a_kouros_(c._530_BCE_or_modern,_Getty_Villa_Collection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-26988"/>
            <a:ext cx="4787900" cy="716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2"/>
          <p:cNvSpPr txBox="1">
            <a:spLocks noChangeArrowheads="1"/>
          </p:cNvSpPr>
          <p:nvPr/>
        </p:nvSpPr>
        <p:spPr bwMode="auto">
          <a:xfrm>
            <a:off x="3281363" y="6092825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KÓRÉ</a:t>
            </a:r>
            <a:endParaRPr lang="cs-CZ" dirty="0" smtClean="0">
              <a:solidFill>
                <a:srgbClr val="64544B"/>
              </a:solidFill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357313"/>
            <a:ext cx="8842375" cy="5286375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9460" name="Picture 4" descr="F:\1. rocnik\RECKO\rec.soch a mal\ACMA_674_Kore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341438"/>
            <a:ext cx="3887788" cy="529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 descr="F:\1. rocnik\RECKO\rec.soch a mal\ACMA_682_Kor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341438"/>
            <a:ext cx="2281237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1"/>
          <p:cNvSpPr txBox="1">
            <a:spLocks noChangeArrowheads="1"/>
          </p:cNvSpPr>
          <p:nvPr/>
        </p:nvSpPr>
        <p:spPr bwMode="auto">
          <a:xfrm>
            <a:off x="4214813" y="6165850"/>
            <a:ext cx="1074737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5</a:t>
            </a:r>
          </a:p>
        </p:txBody>
      </p:sp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7874000" y="6165850"/>
            <a:ext cx="1074738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20838" y="2060575"/>
            <a:ext cx="8534401" cy="758825"/>
          </a:xfrm>
        </p:spPr>
        <p:txBody>
          <a:bodyPr/>
          <a:lstStyle/>
          <a:p>
            <a:pPr>
              <a:defRPr/>
            </a:pPr>
            <a:r>
              <a:rPr lang="cs-CZ" b="1" dirty="0"/>
              <a:t>KÓRÉ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20484" name="Picture 2" descr="F:\1. rocnik\RECKO\rec.soch a mal\Istanbul_-_Museo_archeologico_-_Mostra_sul_colore_nell'antichità_02_-_Foto_G._Dall'Orto_28-5-20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0663" y="-65088"/>
            <a:ext cx="5294312" cy="7059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2"/>
          <p:cNvSpPr txBox="1">
            <a:spLocks noChangeArrowheads="1"/>
          </p:cNvSpPr>
          <p:nvPr/>
        </p:nvSpPr>
        <p:spPr bwMode="auto">
          <a:xfrm>
            <a:off x="2933700" y="6092825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64544B"/>
                </a:solidFill>
              </a:rPr>
              <a:t>OTÁZKY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50" y="2143125"/>
            <a:ext cx="6810375" cy="3786188"/>
          </a:xfrm>
        </p:spPr>
        <p:txBody>
          <a:bodyPr/>
          <a:lstStyle/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Jaké dva základní typy soch se vytvářejí v archaickém období?</a:t>
            </a:r>
          </a:p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Definuj přesně, jak se zobrazovaly a co je pro ně typické.</a:t>
            </a:r>
          </a:p>
          <a:p>
            <a:pPr marL="514350" indent="-514350" eaLnBrk="1" hangingPunct="1">
              <a:buFont typeface="Georgia" pitchFamily="18" charset="0"/>
              <a:buAutoNum type="arabicPeriod"/>
            </a:pPr>
            <a:r>
              <a:rPr lang="cs-CZ" altLang="cs-CZ" smtClean="0"/>
              <a:t>Díky čemu víme, jak vypadalo řecké sochařství?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Literatura:</a:t>
            </a:r>
          </a:p>
          <a:p>
            <a:pPr>
              <a:defRPr/>
            </a:pPr>
            <a:r>
              <a:rPr lang="cs-CZ" sz="1100" dirty="0" smtClean="0"/>
              <a:t>BALEKA, J.: Výtvarné umění, výkladový slovník. Praha: </a:t>
            </a:r>
            <a:r>
              <a:rPr lang="cs-CZ" sz="1100" dirty="0" err="1" smtClean="0"/>
              <a:t>Akademia</a:t>
            </a:r>
            <a:r>
              <a:rPr lang="cs-CZ" sz="1100" dirty="0" smtClean="0"/>
              <a:t>, 1997.</a:t>
            </a:r>
          </a:p>
          <a:p>
            <a:pPr>
              <a:defRPr/>
            </a:pPr>
            <a:r>
              <a:rPr lang="cs-CZ" sz="1100" dirty="0" smtClean="0"/>
              <a:t>BLAŽÍČEK, O.: Slovník pojmů z dějin umění. Praha: Odeon, 1991.</a:t>
            </a:r>
          </a:p>
          <a:p>
            <a:pPr>
              <a:defRPr/>
            </a:pPr>
            <a:r>
              <a:rPr lang="cs-CZ" sz="1100" dirty="0" smtClean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 smtClean="0"/>
              <a:t>MRÁZ, B.: Dějiny výtvarné kultury I. Praha: IDEA SERVIS, 1998. </a:t>
            </a:r>
          </a:p>
          <a:p>
            <a:pPr>
              <a:defRPr/>
            </a:pPr>
            <a:r>
              <a:rPr lang="cs-CZ" sz="1100" dirty="0" smtClean="0"/>
              <a:t>KOL. autorů: Slovník antické kultury. Praha: Nakl. Svoboda, 1974.</a:t>
            </a:r>
          </a:p>
          <a:p>
            <a:pPr eaLnBrk="1" hangingPunct="1">
              <a:defRPr/>
            </a:pPr>
            <a:endParaRPr lang="cs-CZ" sz="1100" b="1" dirty="0" smtClean="0"/>
          </a:p>
          <a:p>
            <a:pPr eaLnBrk="1" hangingPunct="1">
              <a:defRPr/>
            </a:pPr>
            <a:r>
              <a:rPr lang="cs-CZ" sz="1100" b="1" dirty="0" smtClean="0"/>
              <a:t>Zdroje:</a:t>
            </a:r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2"/>
              </a:rPr>
              <a:t>http://commons.wikimedia.org/wiki/File:07Delphi_Koren01.jpg?uselang=cs</a:t>
            </a: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3"/>
              </a:rPr>
              <a:t>http://commons.wikimedia.org/wiki/File:Kleobis_and_Biton_statue-3.jpg?uselang=cs</a:t>
            </a: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4"/>
              </a:rPr>
              <a:t>http://commons.wikimedia.org/wiki/File:Statue_of_a_kouros_%28c._530_BCE_or_modern,_Getty_Villa_Collection%29.jpg?uselang=cs</a:t>
            </a: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5"/>
              </a:rPr>
              <a:t>http://commons.wikimedia.org/wiki/File:Istanbul_-_Museo_archeologico_-_Mostra_sul_colore_nell%27antichit%C3%A0_02_-_Foto_G._Dall%27Orto_28-5-2006.jpg?uselang=cs</a:t>
            </a: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6"/>
              </a:rPr>
              <a:t>http://commons.wikimedia.org/wiki/File:ACMA_674_Kore_2.JPG?uselang=cs</a:t>
            </a: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r>
              <a:rPr lang="cs-CZ" sz="1100" dirty="0" smtClean="0">
                <a:hlinkClick r:id="rId7"/>
              </a:rPr>
              <a:t>http://commons.wikimedia.org/wiki/File:ACMA_682_Kore_2.JPG?uselang=cs</a:t>
            </a:r>
            <a:endParaRPr lang="cs-CZ" sz="11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1100" dirty="0" smtClean="0"/>
              <a:t>Vše staženo 5. 1. 2013</a:t>
            </a:r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b="1" dirty="0" smtClean="0"/>
              <a:t>Další nepoužité zdroje:</a:t>
            </a:r>
          </a:p>
          <a:p>
            <a:pPr eaLnBrk="1" hangingPunct="1">
              <a:defRPr/>
            </a:pPr>
            <a:r>
              <a:rPr lang="cs-CZ" sz="900" b="1" dirty="0" smtClean="0">
                <a:hlinkClick r:id="rId8"/>
              </a:rPr>
              <a:t>http://commons.wikimedia.org/wiki/Category:Kouroi?uselang=cs</a:t>
            </a:r>
            <a:endParaRPr lang="cs-CZ" sz="900" b="1" dirty="0" smtClean="0"/>
          </a:p>
          <a:p>
            <a:pPr eaLnBrk="1" hangingPunct="1">
              <a:defRPr/>
            </a:pPr>
            <a:r>
              <a:rPr lang="cs-CZ" sz="900" dirty="0" smtClean="0">
                <a:hlinkClick r:id="rId9"/>
              </a:rPr>
              <a:t>http://commons.wikimedia.org/wiki/File:WLA_metmuseum_Marble_statue_of_a_kouros_youth_2.jpg?uselang=cs</a:t>
            </a:r>
            <a:endParaRPr lang="cs-CZ" sz="900" dirty="0" smtClean="0"/>
          </a:p>
          <a:p>
            <a:pPr eaLnBrk="1" hangingPunct="1">
              <a:defRPr/>
            </a:pPr>
            <a:r>
              <a:rPr lang="cs-CZ" sz="900" dirty="0" smtClean="0">
                <a:hlinkClick r:id="rId10"/>
              </a:rPr>
              <a:t>http://commons.wikimedia.org/wiki/Category:Korai?uselang=cs</a:t>
            </a:r>
            <a:endParaRPr lang="cs-CZ" sz="9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288</TotalTime>
  <Words>379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STAROVĚKÉ ŘECKO </vt:lpstr>
      <vt:lpstr>ARCHAICKÉ OBDOBÍ</vt:lpstr>
      <vt:lpstr>KÚROS  x  KÓRÉ</vt:lpstr>
      <vt:lpstr>KÚROS</vt:lpstr>
      <vt:lpstr>KÚROS</vt:lpstr>
      <vt:lpstr>KÓRÉ</vt:lpstr>
      <vt:lpstr>KÓRÉ</vt:lpstr>
      <vt:lpstr>OTÁZKY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Dum</cp:lastModifiedBy>
  <cp:revision>42</cp:revision>
  <dcterms:created xsi:type="dcterms:W3CDTF">2012-10-08T12:06:22Z</dcterms:created>
  <dcterms:modified xsi:type="dcterms:W3CDTF">2014-05-24T13:49:51Z</dcterms:modified>
</cp:coreProperties>
</file>