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86" r:id="rId2"/>
    <p:sldId id="288" r:id="rId3"/>
    <p:sldId id="257" r:id="rId4"/>
    <p:sldId id="289" r:id="rId5"/>
    <p:sldId id="277" r:id="rId6"/>
    <p:sldId id="278" r:id="rId7"/>
    <p:sldId id="281" r:id="rId8"/>
    <p:sldId id="290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2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8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9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41D02-53A4-4CCF-B254-02941FCB0F76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55FC57C-81BC-43CC-A216-8DEE17684F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4EAE3-6348-4F6F-AA1D-03B378976214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902B9E-FC75-40E3-987C-21F6B5C90E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5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6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9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30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1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A9D03-7B37-439E-BA57-975B6A6DD881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FEA3A63-7B0D-4D30-87F3-324A3D6694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CF362E-DC9D-4387-BF1F-25ED7E69E4F3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31B30C-67B9-4DA7-83AF-70EB8F38D3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1" name="Obdélník 2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28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Ovál 30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Ovál 31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039AD-55CE-4620-87CA-1B8C131527BC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F4973322-8426-4BBF-9207-A76BC6DB09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29D67-9E18-4D77-BDD2-233106D507DE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AFF083-CC59-45D9-A6BE-506849F696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4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B1E863-69B1-4B03-958D-FE04E9E039E7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614AA46-8774-4862-A66B-D231033985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6F6F74E-6EB7-4978-B3B8-40DB99552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0A3F4A-5447-484B-A0B3-3889CF84BABD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DCA7C0-9318-42C4-9EB7-9CCC82FBE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FB22D1-CFAA-4A19-A26D-3F2A090BA90F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10CAE-8736-4B83-9128-913B4FFF7339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73C9D7-081F-4BDA-B3AB-AD9159DCA0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27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vál 28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vál 29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C013C6-FC51-44DD-BB6A-6EB543D855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E7736-8011-48F0-904D-F0640E8CDCD4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64208C6-DE1D-4EF5-9120-8FBAA7FB3D84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C994D3AC-8DE9-48E4-B3F4-9A1D7E2742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09" r:id="rId1"/>
    <p:sldLayoutId id="2147484410" r:id="rId2"/>
    <p:sldLayoutId id="2147484411" r:id="rId3"/>
    <p:sldLayoutId id="2147484412" r:id="rId4"/>
    <p:sldLayoutId id="2147484413" r:id="rId5"/>
    <p:sldLayoutId id="2147484414" r:id="rId6"/>
    <p:sldLayoutId id="2147484415" r:id="rId7"/>
    <p:sldLayoutId id="2147484416" r:id="rId8"/>
    <p:sldLayoutId id="2147484417" r:id="rId9"/>
    <p:sldLayoutId id="2147484418" r:id="rId10"/>
    <p:sldLayoutId id="21474844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64544B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726056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4C5A6A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08DA0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3315" name="Picture 2" descr="C:\Users\Dášenka\Downloads\OPVK_hor_zakladni_logolink_RGB_cz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950" y="115888"/>
            <a:ext cx="8959850" cy="1958975"/>
          </a:xfrm>
          <a:noFill/>
        </p:spPr>
      </p:pic>
      <p:sp>
        <p:nvSpPr>
          <p:cNvPr id="6" name="TextovéPole 5"/>
          <p:cNvSpPr txBox="1"/>
          <p:nvPr/>
        </p:nvSpPr>
        <p:spPr>
          <a:xfrm>
            <a:off x="2714625" y="2571750"/>
            <a:ext cx="3714750" cy="21304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defRPr/>
            </a:pPr>
            <a:r>
              <a:rPr lang="cs-CZ" sz="2600" b="1" cap="all" spc="250" dirty="0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SOCHAŘSTVÍ</a:t>
            </a:r>
          </a:p>
          <a:p>
            <a:pPr marL="514350" indent="-514350"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 typeface="Wingdings 2" pitchFamily="18" charset="2"/>
              <a:buAutoNum type="arabicPeriod"/>
              <a:defRPr/>
            </a:pPr>
            <a:r>
              <a:rPr lang="cs-CZ" sz="2600" b="1" cap="all" spc="250" dirty="0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KLASICKÉ OBDOBÍ</a:t>
            </a:r>
          </a:p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defRPr/>
            </a:pPr>
            <a:r>
              <a:rPr lang="cs-CZ" sz="2600" b="1" cap="all" spc="250" dirty="0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5. st. př. n. l.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7" name="TextovéPole 3"/>
          <p:cNvSpPr txBox="1">
            <a:spLocks noChangeArrowheads="1"/>
          </p:cNvSpPr>
          <p:nvPr/>
        </p:nvSpPr>
        <p:spPr bwMode="auto">
          <a:xfrm>
            <a:off x="323528" y="4581128"/>
            <a:ext cx="744306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dirty="0"/>
              <a:t>Autor: Mgr. </a:t>
            </a:r>
            <a:r>
              <a:rPr lang="cs-CZ" dirty="0" err="1"/>
              <a:t>et</a:t>
            </a:r>
            <a:r>
              <a:rPr lang="cs-CZ" dirty="0"/>
              <a:t> Bc. Dagmar Klásková</a:t>
            </a:r>
          </a:p>
          <a:p>
            <a:r>
              <a:rPr lang="cs-CZ" dirty="0"/>
              <a:t>Škola: Střední umělecká škola v Ostravě</a:t>
            </a:r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</a:t>
            </a:r>
            <a:r>
              <a:rPr lang="cs-CZ" dirty="0"/>
              <a:t> </a:t>
            </a:r>
          </a:p>
          <a:p>
            <a:r>
              <a:rPr lang="cs-CZ" dirty="0"/>
              <a:t>Název projektu: Zlepšení podmínek pro vzdělávání na SUŠ, Ostrava</a:t>
            </a:r>
          </a:p>
          <a:p>
            <a:r>
              <a:rPr lang="cs-CZ" dirty="0"/>
              <a:t>Číslo a název šablony klíčové aktivity: III/2 Inovace a zkvalitnění výuky </a:t>
            </a:r>
            <a:endParaRPr lang="cs-CZ" dirty="0" smtClean="0"/>
          </a:p>
          <a:p>
            <a:r>
              <a:rPr lang="cs-CZ" dirty="0" smtClean="0"/>
              <a:t>prostřednictvím </a:t>
            </a:r>
            <a:r>
              <a:rPr lang="cs-CZ" dirty="0"/>
              <a:t>ICT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636838"/>
            <a:ext cx="6400800" cy="1752600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SOCHAŘSTVÍ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 pitchFamily="18" charset="2"/>
              <a:buAutoNum type="arabicPeriod"/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KLASICKÉ OBDOBÍ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st. př. n. l.</a:t>
            </a: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42875" y="714375"/>
            <a:ext cx="8858250" cy="1752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STAROVĚKÉ</a:t>
            </a:r>
            <a:br>
              <a:rPr lang="cs-CZ" dirty="0" smtClean="0"/>
            </a:br>
            <a:r>
              <a:rPr lang="cs-CZ" dirty="0" smtClean="0"/>
              <a:t>ŘECKO</a:t>
            </a:r>
            <a:br>
              <a:rPr lang="cs-CZ" dirty="0" smtClean="0"/>
            </a:b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64544B"/>
                </a:solidFill>
              </a:rPr>
              <a:t>1. KLASICKÉ OBDOBÍ</a:t>
            </a:r>
            <a:endParaRPr lang="cs-CZ" altLang="cs-CZ" smtClean="0">
              <a:solidFill>
                <a:srgbClr val="64544B"/>
              </a:solidFill>
            </a:endParaRPr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1773238"/>
            <a:ext cx="9056687" cy="4572000"/>
          </a:xfrm>
        </p:spPr>
        <p:txBody>
          <a:bodyPr/>
          <a:lstStyle/>
          <a:p>
            <a:pPr>
              <a:defRPr/>
            </a:pPr>
            <a:r>
              <a:rPr lang="cs-CZ" sz="2800" dirty="0" smtClean="0"/>
              <a:t>5. st. př. n. l.</a:t>
            </a:r>
          </a:p>
          <a:p>
            <a:pPr>
              <a:defRPr/>
            </a:pPr>
            <a:r>
              <a:rPr lang="cs-CZ" sz="2800" dirty="0" smtClean="0"/>
              <a:t>překonána </a:t>
            </a:r>
            <a:r>
              <a:rPr lang="cs-CZ" sz="2800" dirty="0"/>
              <a:t>archaická tradice</a:t>
            </a:r>
            <a:endParaRPr lang="cs-CZ" sz="2000" dirty="0"/>
          </a:p>
          <a:p>
            <a:pPr>
              <a:defRPr/>
            </a:pPr>
            <a:r>
              <a:rPr lang="cs-CZ" sz="2800" dirty="0" smtClean="0"/>
              <a:t>mění </a:t>
            </a:r>
            <a:r>
              <a:rPr lang="cs-CZ" sz="2800" dirty="0"/>
              <a:t>se estetické </a:t>
            </a:r>
            <a:r>
              <a:rPr lang="cs-CZ" sz="2800" dirty="0" smtClean="0"/>
              <a:t>názory</a:t>
            </a:r>
          </a:p>
          <a:p>
            <a:pPr>
              <a:defRPr/>
            </a:pPr>
            <a:endParaRPr lang="cs-CZ" sz="2800" dirty="0"/>
          </a:p>
          <a:p>
            <a:pPr>
              <a:defRPr/>
            </a:pPr>
            <a:endParaRPr lang="cs-CZ" sz="2000" dirty="0"/>
          </a:p>
          <a:p>
            <a:pPr>
              <a:defRPr/>
            </a:pPr>
            <a:r>
              <a:rPr lang="cs-CZ" sz="2800" b="1" dirty="0"/>
              <a:t>Hlavní zájem o nahé lidské tělo</a:t>
            </a:r>
            <a:r>
              <a:rPr lang="cs-CZ" sz="2800" dirty="0"/>
              <a:t> (matematicky proměřeno, symbol dokonalé krásy).</a:t>
            </a:r>
            <a:endParaRPr lang="cs-CZ" sz="2000" dirty="0"/>
          </a:p>
          <a:p>
            <a:pPr marL="0" indent="0">
              <a:buFont typeface="Wingdings 2" pitchFamily="18" charset="2"/>
              <a:buNone/>
              <a:defRPr/>
            </a:pPr>
            <a:r>
              <a:rPr lang="cs-CZ" sz="2800" dirty="0"/>
              <a:t> </a:t>
            </a:r>
            <a:endParaRPr lang="cs-CZ" sz="2000" dirty="0"/>
          </a:p>
          <a:p>
            <a:pPr lvl="2" eaLnBrk="1" hangingPunct="1">
              <a:buFont typeface="Wingdings 2" pitchFamily="18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Kánon a </a:t>
            </a:r>
            <a:r>
              <a:rPr lang="cs-CZ" b="1" dirty="0" err="1" smtClean="0"/>
              <a:t>kontrapost</a:t>
            </a:r>
            <a:endParaRPr lang="cs-CZ" b="1" dirty="0"/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916113"/>
            <a:ext cx="8504238" cy="4572000"/>
          </a:xfrm>
        </p:spPr>
        <p:txBody>
          <a:bodyPr/>
          <a:lstStyle/>
          <a:p>
            <a:r>
              <a:rPr lang="cs-CZ" altLang="cs-CZ" sz="2400" b="1" smtClean="0"/>
              <a:t>Kánon</a:t>
            </a:r>
            <a:r>
              <a:rPr lang="cs-CZ" altLang="cs-CZ" sz="2400" smtClean="0"/>
              <a:t> – proporčními vztahy poměru hlavy k tělu.</a:t>
            </a:r>
          </a:p>
          <a:p>
            <a:pPr lvl="1"/>
            <a:r>
              <a:rPr lang="cs-CZ" altLang="cs-CZ" sz="1900" smtClean="0"/>
              <a:t>Polykleitos </a:t>
            </a:r>
            <a:r>
              <a:rPr lang="cs-CZ" altLang="cs-CZ" sz="1900" smtClean="0">
                <a:solidFill>
                  <a:schemeClr val="tx1"/>
                </a:solidFill>
              </a:rPr>
              <a:t>vytváří první kánon 1:7</a:t>
            </a:r>
            <a:endParaRPr lang="cs-CZ" altLang="cs-CZ" sz="1900" smtClean="0"/>
          </a:p>
          <a:p>
            <a:endParaRPr lang="cs-CZ" altLang="cs-CZ" sz="2400" smtClean="0"/>
          </a:p>
          <a:p>
            <a:endParaRPr lang="cs-CZ" altLang="cs-CZ" sz="1800" smtClean="0"/>
          </a:p>
          <a:p>
            <a:r>
              <a:rPr lang="cs-CZ" altLang="cs-CZ" sz="2400" smtClean="0"/>
              <a:t>K</a:t>
            </a:r>
            <a:r>
              <a:rPr lang="cs-CZ" altLang="cs-CZ" sz="2400" b="1" smtClean="0"/>
              <a:t>ontrapost</a:t>
            </a:r>
            <a:r>
              <a:rPr lang="cs-CZ" altLang="cs-CZ" sz="2400" smtClean="0"/>
              <a:t> – přenesení váhy na jednu nohu, přičemž druhá, odlehčená uvádí do odpovídajícího pohybu ramena a paže, hlava je nakloněna.</a:t>
            </a:r>
            <a:endParaRPr lang="cs-CZ" altLang="cs-CZ" sz="1800" smtClean="0"/>
          </a:p>
          <a:p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>
                <a:solidFill>
                  <a:srgbClr val="64544B"/>
                </a:solidFill>
              </a:rPr>
              <a:t>1. KLASICKÉ </a:t>
            </a:r>
            <a:r>
              <a:rPr lang="cs-CZ" b="1" dirty="0" smtClean="0">
                <a:solidFill>
                  <a:srgbClr val="64544B"/>
                </a:solidFill>
              </a:rPr>
              <a:t>OBDOBÍ -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reliéfy </a:t>
            </a:r>
            <a:r>
              <a:rPr lang="cs-CZ" dirty="0"/>
              <a:t>tzv. </a:t>
            </a:r>
            <a:r>
              <a:rPr lang="cs-CZ" b="1" i="1" dirty="0">
                <a:solidFill>
                  <a:schemeClr val="tx2">
                    <a:lumMod val="75000"/>
                  </a:schemeClr>
                </a:solidFill>
              </a:rPr>
              <a:t>Trůnu </a:t>
            </a:r>
            <a:r>
              <a:rPr lang="cs-CZ" b="1" i="1" dirty="0" err="1">
                <a:solidFill>
                  <a:schemeClr val="tx2">
                    <a:lumMod val="75000"/>
                  </a:schemeClr>
                </a:solidFill>
              </a:rPr>
              <a:t>Ludovisiů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/>
              <a:t>- </a:t>
            </a:r>
            <a:r>
              <a:rPr lang="cs-CZ" i="1" dirty="0">
                <a:solidFill>
                  <a:schemeClr val="tx2">
                    <a:lumMod val="75000"/>
                  </a:schemeClr>
                </a:solidFill>
              </a:rPr>
              <a:t>Zrození </a:t>
            </a:r>
            <a:r>
              <a:rPr lang="cs-CZ" i="1" dirty="0" err="1">
                <a:solidFill>
                  <a:schemeClr val="tx2">
                    <a:lumMod val="75000"/>
                  </a:schemeClr>
                </a:solidFill>
              </a:rPr>
              <a:t>Afrodíty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pPr>
              <a:defRPr/>
            </a:pPr>
            <a:endParaRPr lang="cs-CZ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Vozataj </a:t>
            </a:r>
            <a:r>
              <a:rPr lang="cs-CZ" b="1" i="1" dirty="0">
                <a:solidFill>
                  <a:schemeClr val="tx2">
                    <a:lumMod val="75000"/>
                  </a:schemeClr>
                </a:solidFill>
              </a:rPr>
              <a:t>delfský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 </a:t>
            </a:r>
            <a:r>
              <a:rPr lang="cs-CZ" dirty="0"/>
              <a:t>(bronz) s očima vykládanýma drahými kameny, ve strnulém postoji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smtClean="0">
                <a:solidFill>
                  <a:schemeClr val="tx1"/>
                </a:solidFill>
              </a:rPr>
              <a:t>TRŮN LUDOVISIŮ</a:t>
            </a:r>
            <a:r>
              <a:rPr lang="cs-CZ" altLang="cs-CZ" smtClean="0">
                <a:solidFill>
                  <a:schemeClr val="tx1"/>
                </a:solidFill>
              </a:rPr>
              <a:t>- Zrození Afrodíty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altLang="cs-CZ" smtClean="0"/>
          </a:p>
        </p:txBody>
      </p:sp>
      <p:pic>
        <p:nvPicPr>
          <p:cNvPr id="18436" name="Picture 2" descr="F:\1. rocnik\RECKO\rec.soch a mal\Ludovisi_throne_Altemps_Inv8570_n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87975" y="1341438"/>
            <a:ext cx="3600450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3" descr="F:\1. rocnik\RECKO\rec.soch a mal\Ludovisi_Throne_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513" y="3135313"/>
            <a:ext cx="5775326" cy="3757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8" name="TextovéPole 1"/>
          <p:cNvSpPr txBox="1">
            <a:spLocks noChangeArrowheads="1"/>
          </p:cNvSpPr>
          <p:nvPr/>
        </p:nvSpPr>
        <p:spPr bwMode="auto">
          <a:xfrm>
            <a:off x="5738813" y="6165850"/>
            <a:ext cx="10747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1878013"/>
            <a:ext cx="8534400" cy="758825"/>
          </a:xfrm>
        </p:spPr>
        <p:txBody>
          <a:bodyPr/>
          <a:lstStyle/>
          <a:p>
            <a:pPr>
              <a:defRPr/>
            </a:pPr>
            <a:r>
              <a:rPr lang="cs-CZ" b="1" dirty="0" smtClean="0"/>
              <a:t>PRVNÍ ZNÁMÉ</a:t>
            </a:r>
            <a:br>
              <a:rPr lang="cs-CZ" b="1" dirty="0" smtClean="0"/>
            </a:br>
            <a:r>
              <a:rPr lang="cs-CZ" b="1" dirty="0" smtClean="0"/>
              <a:t>SOCHAŘSKÉ OSOBNOSTI</a:t>
            </a:r>
            <a:endParaRPr lang="cs-CZ" b="1" dirty="0"/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708400" y="2924175"/>
            <a:ext cx="8502650" cy="4572000"/>
          </a:xfrm>
        </p:spPr>
        <p:txBody>
          <a:bodyPr/>
          <a:lstStyle/>
          <a:p>
            <a:r>
              <a:rPr lang="cs-CZ" altLang="cs-CZ" sz="3600" smtClean="0"/>
              <a:t>Myrón</a:t>
            </a:r>
          </a:p>
          <a:p>
            <a:r>
              <a:rPr lang="cs-CZ" altLang="cs-CZ" sz="3600" smtClean="0"/>
              <a:t>Polykleitos</a:t>
            </a:r>
          </a:p>
          <a:p>
            <a:r>
              <a:rPr lang="cs-CZ" altLang="cs-CZ" sz="3600" smtClean="0"/>
              <a:t>Feidiás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1989138"/>
            <a:ext cx="8504237" cy="457200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  <a:defRPr/>
            </a:pPr>
            <a:r>
              <a:rPr lang="cs-CZ" dirty="0" smtClean="0"/>
              <a:t>Jak se jmenuje sochař, který vytvořil první kánon 1:7?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dirty="0" smtClean="0"/>
              <a:t>Postav se a zkus znázornit </a:t>
            </a:r>
            <a:r>
              <a:rPr lang="cs-CZ" dirty="0" err="1" smtClean="0"/>
              <a:t>kontrapost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dirty="0" smtClean="0"/>
              <a:t>Co je zobrazeno na památce – Trůn </a:t>
            </a:r>
            <a:r>
              <a:rPr lang="cs-CZ" dirty="0" err="1" smtClean="0"/>
              <a:t>Ludovísy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dirty="0" smtClean="0"/>
              <a:t>Vypiš nejznámější sochařské osobnosti 1. </a:t>
            </a:r>
            <a:r>
              <a:rPr lang="cs-CZ" smtClean="0"/>
              <a:t>klasického </a:t>
            </a:r>
            <a:r>
              <a:rPr lang="cs-CZ" dirty="0" smtClean="0"/>
              <a:t>období.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379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339850"/>
            <a:ext cx="8504238" cy="551815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  <a:defRPr/>
            </a:pPr>
            <a:r>
              <a:rPr lang="cs-CZ" sz="1100" dirty="0" smtClean="0"/>
              <a:t>Literatura:</a:t>
            </a:r>
          </a:p>
          <a:p>
            <a:pPr>
              <a:defRPr/>
            </a:pPr>
            <a:r>
              <a:rPr lang="cs-CZ" sz="1100" dirty="0" smtClean="0"/>
              <a:t>BALEKA, J.: Výtvarné umění, výkladový  slovník. Praha: </a:t>
            </a:r>
            <a:r>
              <a:rPr lang="cs-CZ" sz="1100" dirty="0" err="1" smtClean="0"/>
              <a:t>Akademia</a:t>
            </a:r>
            <a:r>
              <a:rPr lang="cs-CZ" sz="1100" dirty="0" smtClean="0"/>
              <a:t>, 1997.</a:t>
            </a:r>
          </a:p>
          <a:p>
            <a:pPr>
              <a:defRPr/>
            </a:pPr>
            <a:r>
              <a:rPr lang="cs-CZ" sz="1100" dirty="0" smtClean="0"/>
              <a:t>BLAŽÍČEK, O.: Slovník pojmů  z dějin umění. Praha: Odeon, 1991.</a:t>
            </a:r>
          </a:p>
          <a:p>
            <a:pPr>
              <a:defRPr/>
            </a:pPr>
            <a:r>
              <a:rPr lang="cs-CZ" sz="1100" dirty="0" smtClean="0"/>
              <a:t>LISOVÝ, I.: Přehled dějin starověku. Ostrava: FF OU, 2010. </a:t>
            </a:r>
          </a:p>
          <a:p>
            <a:pPr>
              <a:defRPr/>
            </a:pPr>
            <a:r>
              <a:rPr lang="cs-CZ" sz="1100" dirty="0" smtClean="0"/>
              <a:t>MRÁZ, B.: Dějiny výtvarné kultury  I. Praha: IDEA SERVIS, 1998. </a:t>
            </a:r>
          </a:p>
          <a:p>
            <a:pPr>
              <a:defRPr/>
            </a:pPr>
            <a:r>
              <a:rPr lang="cs-CZ" sz="1100" dirty="0" smtClean="0"/>
              <a:t>KOL. autorů: Slovník antické kultury. Praha: Nakl. Svoboda, 1974.</a:t>
            </a:r>
            <a:endParaRPr lang="cs-CZ" sz="1100" b="1" dirty="0" smtClean="0"/>
          </a:p>
          <a:p>
            <a:pPr eaLnBrk="1" hangingPunct="1">
              <a:defRPr/>
            </a:pPr>
            <a:endParaRPr lang="cs-CZ" sz="1100" b="1" dirty="0"/>
          </a:p>
          <a:p>
            <a:pPr eaLnBrk="1" hangingPunct="1">
              <a:defRPr/>
            </a:pPr>
            <a:r>
              <a:rPr lang="cs-CZ" sz="1100" b="1" dirty="0" smtClean="0"/>
              <a:t>Zdroje:</a:t>
            </a:r>
          </a:p>
          <a:p>
            <a:pPr eaLnBrk="1" hangingPunct="1">
              <a:defRPr/>
            </a:pPr>
            <a:r>
              <a:rPr lang="cs-CZ" sz="900" b="1" dirty="0" smtClean="0"/>
              <a:t>(Všechny odkazy staženy 10. 1. 2013)</a:t>
            </a:r>
          </a:p>
          <a:p>
            <a:pPr marL="0" indent="0" eaLnBrk="1" hangingPunct="1">
              <a:buNone/>
              <a:defRPr/>
            </a:pPr>
            <a:r>
              <a:rPr lang="cs-CZ" sz="900" dirty="0" smtClean="0"/>
              <a:t>http://</a:t>
            </a:r>
            <a:r>
              <a:rPr lang="cs-CZ" sz="900" dirty="0" smtClean="0"/>
              <a:t>upload.wikimedia.org/wikipedia/commons/8/83/Ludovisi_throne_Altemps_Inv8570.jpg?uselang=cs</a:t>
            </a:r>
            <a:r>
              <a:rPr lang="cs-CZ" sz="900" dirty="0" smtClean="0"/>
              <a:t> http://upload.wikimedia.org/wikipedia/commons/2/29/Ludovisi_throne_Altemps_Inv8570_n4.jpg?uselang=cs</a:t>
            </a:r>
            <a:endParaRPr lang="cs-CZ" sz="900" u="sng" dirty="0" smtClean="0">
              <a:solidFill>
                <a:srgbClr val="0070C0"/>
              </a:solidFill>
            </a:endParaRP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900" dirty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900" dirty="0" smtClean="0"/>
          </a:p>
          <a:p>
            <a:pPr eaLnBrk="1" hangingPunct="1">
              <a:defRPr/>
            </a:pPr>
            <a:endParaRPr lang="cs-CZ" sz="9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633</TotalTime>
  <Words>290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Snímek 1</vt:lpstr>
      <vt:lpstr>STAROVĚKÉ ŘECKO </vt:lpstr>
      <vt:lpstr>1. KLASICKÉ OBDOBÍ</vt:lpstr>
      <vt:lpstr>Kánon a kontrapost</vt:lpstr>
      <vt:lpstr>1. KLASICKÉ OBDOBÍ - památky</vt:lpstr>
      <vt:lpstr>TRŮN LUDOVISIŮ- Zrození Afrodíty</vt:lpstr>
      <vt:lpstr>PRVNÍ ZNÁMÉ SOCHAŘSKÉ OSOBNOSTI</vt:lpstr>
      <vt:lpstr>OPAKOVÁNÍ</vt:lpstr>
      <vt:lpstr>ZDROJE</vt:lpstr>
    </vt:vector>
  </TitlesOfParts>
  <Company>sus-ostrava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ŘECKÁ ARCHITEKTURA</dc:title>
  <dc:creator>spravce</dc:creator>
  <cp:lastModifiedBy>spravce2</cp:lastModifiedBy>
  <cp:revision>67</cp:revision>
  <dcterms:created xsi:type="dcterms:W3CDTF">2012-10-08T12:06:22Z</dcterms:created>
  <dcterms:modified xsi:type="dcterms:W3CDTF">2014-05-28T09:31:08Z</dcterms:modified>
</cp:coreProperties>
</file>