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86" r:id="rId2"/>
    <p:sldId id="288" r:id="rId3"/>
    <p:sldId id="266" r:id="rId4"/>
    <p:sldId id="289" r:id="rId5"/>
    <p:sldId id="261" r:id="rId6"/>
    <p:sldId id="267" r:id="rId7"/>
    <p:sldId id="290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76DCD-D472-4849-9629-C66C658CF0E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0370AA2-482F-4305-8FAC-E349C2D2E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1AA12-E453-41F3-908B-572DAAE4306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FDB5B-2060-410E-9891-AE91F4783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CC6C-3844-475D-BA74-BB1D9F60439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FF75D1B-DA08-42BF-9579-BE3392DCC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0A4ADD-EE24-454B-A1CC-48E7DAACFCC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ECF71-F5AD-40A6-9CEA-43A363BCC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45E14-8E94-42DD-B825-DA5C29E7027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E8B39BC0-3431-48CB-9656-B48AED553E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3927D-D786-4C37-B338-0B9B1067104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B85C02-3C8A-420D-863A-ACF1EF8300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75D58-85ED-4E20-A9DE-EEB948559A9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DF10C60-B6FA-4212-A364-220B0BCFF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31445FA-11DF-4AD5-8E5B-A4C6F4CEC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CC175-47AB-4E49-B5C8-73E56FDB4DB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48A6D9-A7F9-4768-BE57-636E53000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347F46-2C3E-422B-A5F9-FC8EBF296E8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D0046-AB24-4790-9C65-47DA233CCAD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94BFE-87CA-42AD-99F3-F3E460A7FA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673A5B-9336-476C-8750-2C52A7D55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2620D-FA2C-4BBC-8E4D-0382EF724E4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E3E5E2C-9E85-4D18-947F-BE342E74647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BCC0FDF-6CA0-491A-9544-987922B92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9" r:id="rId1"/>
    <p:sldLayoutId id="2147484410" r:id="rId2"/>
    <p:sldLayoutId id="2147484411" r:id="rId3"/>
    <p:sldLayoutId id="2147484412" r:id="rId4"/>
    <p:sldLayoutId id="2147484413" r:id="rId5"/>
    <p:sldLayoutId id="2147484414" r:id="rId6"/>
    <p:sldLayoutId id="2147484415" r:id="rId7"/>
    <p:sldLayoutId id="2147484416" r:id="rId8"/>
    <p:sldLayoutId id="2147484417" r:id="rId9"/>
    <p:sldLayoutId id="2147484418" r:id="rId10"/>
    <p:sldLayoutId id="21474844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AMA_Diadum%C3%A8ne_1.jpg?uselang=cs" TargetMode="External"/><Relationship Id="rId7" Type="http://schemas.openxmlformats.org/officeDocument/2006/relationships/hyperlink" Target="http://commons.wikimedia.org/wiki/File:Doryphoros_MAN_Napoli_Inv6011_n05.jpg?uselang=cs" TargetMode="External"/><Relationship Id="rId2" Type="http://schemas.openxmlformats.org/officeDocument/2006/relationships/hyperlink" Target="http://commons.wikimedia.org/wiki/File:Diadumenos_in_National_Archaeological_Museum_in_Athens_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oryphoros_herm_MAN_Napoli_Inv6412.jpg?uselang=cs" TargetMode="External"/><Relationship Id="rId5" Type="http://schemas.openxmlformats.org/officeDocument/2006/relationships/hyperlink" Target="http://commons.wikimedia.org/wiki/File:Doryphoros_MAN_Napoli_Inv6011-2.jpg?uselang=cs" TargetMode="External"/><Relationship Id="rId4" Type="http://schemas.openxmlformats.org/officeDocument/2006/relationships/hyperlink" Target="http://commons.wikimedia.org/wiki/File:Diadumeno110000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1000125" y="2786063"/>
            <a:ext cx="7143750" cy="17605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800" b="1" cap="all" spc="250" dirty="0" err="1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SOCHAŘSké</a:t>
            </a:r>
            <a:r>
              <a:rPr lang="cs-CZ" sz="28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 osobnosti</a:t>
            </a:r>
          </a:p>
          <a:p>
            <a:pPr marL="514350" indent="-514350"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Wingdings 2" pitchFamily="18" charset="2"/>
              <a:buAutoNum type="arabicPeriod"/>
              <a:defRPr/>
            </a:pPr>
            <a:r>
              <a:rPr lang="cs-CZ" sz="28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KLASICKÉ OBDOBÍ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3900" b="1" cap="all" spc="250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polykleitos</a:t>
            </a: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23528" y="4653136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2520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SOCHAŘSké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osobnosti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AutoNum type="arabicPeriod"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polykleitos</a:t>
            </a:r>
            <a:endParaRPr lang="cs-CZ" sz="39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POLYKLEITOS Z ARGU</a:t>
            </a:r>
            <a:endParaRPr lang="cs-CZ" b="1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989138"/>
            <a:ext cx="8504238" cy="4572000"/>
          </a:xfrm>
        </p:spPr>
        <p:txBody>
          <a:bodyPr/>
          <a:lstStyle/>
          <a:p>
            <a:pPr lvl="1"/>
            <a:r>
              <a:rPr lang="cs-CZ" altLang="cs-CZ" sz="2800" smtClean="0">
                <a:solidFill>
                  <a:schemeClr val="tx1"/>
                </a:solidFill>
              </a:rPr>
              <a:t>Bronzař, největší teoretik své doby</a:t>
            </a:r>
          </a:p>
          <a:p>
            <a:pPr lvl="1"/>
            <a:r>
              <a:rPr lang="cs-CZ" altLang="cs-CZ" sz="2800" smtClean="0">
                <a:solidFill>
                  <a:schemeClr val="tx1"/>
                </a:solidFill>
              </a:rPr>
              <a:t>tvůrce vědeckého základu řeckého sochařství</a:t>
            </a:r>
          </a:p>
          <a:p>
            <a:pPr lvl="1"/>
            <a:r>
              <a:rPr lang="cs-CZ" altLang="cs-CZ" sz="2800" b="1" smtClean="0"/>
              <a:t>vypracoval kánon (poměr hlavy k tělu 1:7)</a:t>
            </a:r>
            <a:endParaRPr lang="cs-CZ" altLang="cs-CZ" sz="2800" smtClean="0"/>
          </a:p>
          <a:p>
            <a:pPr lvl="1"/>
            <a:r>
              <a:rPr lang="cs-CZ" altLang="cs-CZ" sz="2800" b="1" smtClean="0"/>
              <a:t>vynalezl kontrapost</a:t>
            </a:r>
          </a:p>
          <a:p>
            <a:pPr lvl="1"/>
            <a:endParaRPr lang="cs-CZ" altLang="cs-CZ" sz="2800" smtClean="0"/>
          </a:p>
          <a:p>
            <a:pPr lvl="1"/>
            <a:r>
              <a:rPr lang="cs-CZ" altLang="cs-CZ" sz="2800" smtClean="0"/>
              <a:t>náměty: </a:t>
            </a:r>
            <a:r>
              <a:rPr lang="cs-CZ" altLang="cs-CZ" sz="2800" smtClean="0">
                <a:solidFill>
                  <a:schemeClr val="tx1"/>
                </a:solidFill>
              </a:rPr>
              <a:t>sochy atletů v klidném postoji 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DÍLO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773238"/>
            <a:ext cx="8502650" cy="4572000"/>
          </a:xfrm>
        </p:spPr>
        <p:txBody>
          <a:bodyPr/>
          <a:lstStyle/>
          <a:p>
            <a:pPr>
              <a:defRPr/>
            </a:pPr>
            <a:r>
              <a:rPr lang="cs-CZ" sz="2800" dirty="0"/>
              <a:t>Z římských kopií známe</a:t>
            </a:r>
            <a:r>
              <a:rPr lang="cs-CZ" sz="2800" dirty="0" smtClean="0"/>
              <a:t>: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r>
              <a:rPr lang="cs-CZ" sz="2800" b="1" i="1" dirty="0" err="1">
                <a:solidFill>
                  <a:schemeClr val="tx2">
                    <a:lumMod val="75000"/>
                  </a:schemeClr>
                </a:solidFill>
              </a:rPr>
              <a:t>Doryforos</a:t>
            </a:r>
            <a:r>
              <a:rPr lang="cs-CZ" sz="2800" dirty="0"/>
              <a:t>  - (atlet nesoucí kopí)</a:t>
            </a:r>
          </a:p>
          <a:p>
            <a:pPr>
              <a:defRPr/>
            </a:pPr>
            <a:r>
              <a:rPr lang="cs-CZ" sz="2800" b="1" i="1" dirty="0" err="1">
                <a:solidFill>
                  <a:schemeClr val="tx2">
                    <a:lumMod val="75000"/>
                  </a:schemeClr>
                </a:solidFill>
              </a:rPr>
              <a:t>Diadúmenos</a:t>
            </a:r>
            <a:r>
              <a:rPr lang="cs-CZ" sz="2800" i="1" dirty="0"/>
              <a:t> </a:t>
            </a:r>
            <a:r>
              <a:rPr lang="cs-CZ" sz="2800" dirty="0"/>
              <a:t> (mladík zavazující si kolem hlavy vítěznou stužku)</a:t>
            </a:r>
          </a:p>
          <a:p>
            <a:pPr>
              <a:defRPr/>
            </a:pPr>
            <a:r>
              <a:rPr lang="cs-CZ" sz="2800" u="sng" dirty="0"/>
              <a:t>Další díla:</a:t>
            </a:r>
            <a:endParaRPr lang="cs-CZ" sz="2800" dirty="0"/>
          </a:p>
          <a:p>
            <a:pPr>
              <a:defRPr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Raněná Amazonka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DIADÚMENOS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50" y="2143125"/>
            <a:ext cx="6810375" cy="3786188"/>
          </a:xfrm>
        </p:spPr>
        <p:txBody>
          <a:bodyPr/>
          <a:lstStyle/>
          <a:p>
            <a:pPr marL="514350" indent="-514350" eaLnBrk="1" hangingPunct="1">
              <a:buFont typeface="Georgia" pitchFamily="18" charset="0"/>
              <a:buAutoNum type="arabicPeriod"/>
            </a:pPr>
            <a:endParaRPr lang="cs-CZ" altLang="cs-CZ" smtClean="0"/>
          </a:p>
        </p:txBody>
      </p:sp>
      <p:pic>
        <p:nvPicPr>
          <p:cNvPr id="17412" name="Picture 4" descr="F:\1. rocnik\RECKO\rec.soch a mal\Diadumenos_in_National_Archaeological_Museum_in_Athens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125538"/>
            <a:ext cx="4170362" cy="555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F:\1. rocnik\RECKO\rec.soch a mal\Diadumène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3573463"/>
            <a:ext cx="2041525" cy="272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6" descr="F:\1. rocnik\RECKO\rec.soch a mal\Diadumeno110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268413"/>
            <a:ext cx="2497137" cy="292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1"/>
          <p:cNvSpPr txBox="1">
            <a:spLocks noChangeArrowheads="1"/>
          </p:cNvSpPr>
          <p:nvPr/>
        </p:nvSpPr>
        <p:spPr bwMode="auto">
          <a:xfrm>
            <a:off x="3784600" y="162877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DORYFOROS</a:t>
            </a:r>
            <a:endParaRPr lang="cs-CZ" b="1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Doryphoros_MAN_Napoli_Inv6011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268413"/>
            <a:ext cx="29051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 descr="F:\1. rocnik\RECKO\rec.soch a mal\Doryphoros_herm_MAN_Napoli_Inv64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268413"/>
            <a:ext cx="2232025" cy="334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4" descr="F:\1. rocnik\RECKO\rec.soch a mal\Doryphoros_MAN_Napoli_Inv6011_n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313" y="2205038"/>
            <a:ext cx="3127375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4679950" y="163195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844675"/>
            <a:ext cx="8504237" cy="4572000"/>
          </a:xfrm>
        </p:spPr>
        <p:txBody>
          <a:bodyPr/>
          <a:lstStyle/>
          <a:p>
            <a:r>
              <a:rPr lang="cs-CZ" smtClean="0"/>
              <a:t>Jaký kánon vypracoval Polykleitos?</a:t>
            </a:r>
          </a:p>
          <a:p>
            <a:r>
              <a:rPr lang="cs-CZ" smtClean="0"/>
              <a:t>Jak se nazývá socha mladíka nesoucího kopí?</a:t>
            </a:r>
          </a:p>
          <a:p>
            <a:r>
              <a:rPr lang="cs-CZ" smtClean="0"/>
              <a:t>Co dělá socha Diadúmena?</a:t>
            </a:r>
          </a:p>
          <a:p>
            <a:r>
              <a:rPr lang="cs-CZ" smtClean="0"/>
              <a:t>Když se podíváš na obrázky obou soch, co mají společného v postoji? Jak se tento postoj nazývá?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339850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Literatura:</a:t>
            </a:r>
          </a:p>
          <a:p>
            <a:pPr>
              <a:defRPr/>
            </a:pPr>
            <a:r>
              <a:rPr lang="cs-CZ" sz="1100" dirty="0" smtClean="0"/>
              <a:t>BALEKA, J.: Výtvarné umění, výkladový  slovník. Praha: </a:t>
            </a:r>
            <a:r>
              <a:rPr lang="cs-CZ" sz="1100" dirty="0" err="1" smtClean="0"/>
              <a:t>Akademia</a:t>
            </a:r>
            <a:r>
              <a:rPr lang="cs-CZ" sz="1100" dirty="0" smtClean="0"/>
              <a:t>, 1997.</a:t>
            </a:r>
          </a:p>
          <a:p>
            <a:pPr>
              <a:defRPr/>
            </a:pPr>
            <a:r>
              <a:rPr lang="cs-CZ" sz="1100" dirty="0" smtClean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 smtClean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 smtClean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 smtClean="0"/>
              <a:t>KOL. autorů: Slovník antické kultury. Praha: Nakl. Svoboda, 1974.</a:t>
            </a:r>
            <a:endParaRPr lang="cs-CZ" sz="1100" b="1" dirty="0" smtClean="0"/>
          </a:p>
          <a:p>
            <a:pPr eaLnBrk="1" hangingPunct="1">
              <a:defRPr/>
            </a:pPr>
            <a:endParaRPr lang="cs-CZ" sz="1100" b="1" dirty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defRPr/>
            </a:pPr>
            <a:r>
              <a:rPr lang="cs-CZ" sz="900" b="1" dirty="0" smtClean="0"/>
              <a:t>(Všechny odkazy staženy 10. 1. 2013)</a:t>
            </a:r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commons.wikimedia.org/wiki/File:Diadumenos_in_National_Archaeological_Museum_in_Athens_01.JPG?uselang=cs</a:t>
            </a:r>
            <a:endParaRPr lang="cs-CZ" sz="900" dirty="0" smtClean="0"/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commons.wikimedia.org/wiki/File:NAMA_Diadum%C3%A8ne_1.jpg?uselang=cs</a:t>
            </a:r>
            <a:endParaRPr lang="cs-CZ" sz="900" dirty="0" smtClean="0"/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commons.wikimedia.org/wiki/File:Diadumeno110000.jpg?uselang=cs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>
                <a:hlinkClick r:id="rId5"/>
              </a:rPr>
              <a:t> 2</a:t>
            </a:r>
            <a:r>
              <a:rPr lang="cs-CZ" sz="900" dirty="0" smtClean="0">
                <a:hlinkClick r:id="rId5"/>
              </a:rPr>
              <a:t>. </a:t>
            </a:r>
            <a:r>
              <a:rPr lang="cs-CZ" sz="900" u="sng" dirty="0" smtClean="0">
                <a:hlinkClick r:id="rId5"/>
              </a:rPr>
              <a:t> </a:t>
            </a:r>
            <a:r>
              <a:rPr lang="cs-CZ" sz="900" dirty="0" smtClean="0">
                <a:hlinkClick r:id="rId5"/>
              </a:rPr>
              <a:t>http</a:t>
            </a:r>
            <a:r>
              <a:rPr lang="cs-CZ" sz="900" dirty="0">
                <a:hlinkClick r:id="rId5"/>
              </a:rPr>
              <a:t>://</a:t>
            </a:r>
            <a:r>
              <a:rPr lang="cs-CZ" sz="900" dirty="0" smtClean="0">
                <a:hlinkClick r:id="rId5"/>
              </a:rPr>
              <a:t>commons.wikimedia.org/wiki/File:Doryphoros_MAN_Napoli_Inv6011-2.jpg?uselang=cs</a:t>
            </a:r>
            <a:endParaRPr lang="cs-CZ" sz="900" dirty="0" smtClean="0"/>
          </a:p>
          <a:p>
            <a:pPr lvl="1" eaLnBrk="1" hangingPunct="1">
              <a:defRPr/>
            </a:pPr>
            <a:r>
              <a:rPr lang="cs-CZ" sz="900" dirty="0" smtClean="0">
                <a:hlinkClick r:id="rId6"/>
              </a:rPr>
              <a:t>http://commons.wikimedia.org/wiki/File:Doryphoros_herm_MAN_Napoli_Inv6412.jpg?uselang=cs</a:t>
            </a:r>
            <a:endParaRPr lang="cs-CZ" sz="900" dirty="0" smtClean="0"/>
          </a:p>
          <a:p>
            <a:pPr lvl="1" eaLnBrk="1" hangingPunct="1">
              <a:defRPr/>
            </a:pP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commons.wikimedia.org/wiki/File:Doryphoros_MAN_Napoli_Inv6011_n05.jpg?uselang=cs</a:t>
            </a: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648</TotalTime>
  <Words>246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POLYKLEITOS Z ARGU</vt:lpstr>
      <vt:lpstr>DÍLO</vt:lpstr>
      <vt:lpstr>DIADÚMENOS</vt:lpstr>
      <vt:lpstr>DORYFOROS</vt:lpstr>
      <vt:lpstr>OPAKOVÁNÍ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67</cp:revision>
  <dcterms:created xsi:type="dcterms:W3CDTF">2012-10-08T12:06:22Z</dcterms:created>
  <dcterms:modified xsi:type="dcterms:W3CDTF">2014-05-24T14:01:45Z</dcterms:modified>
</cp:coreProperties>
</file>