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86" r:id="rId2"/>
    <p:sldId id="289" r:id="rId3"/>
    <p:sldId id="268" r:id="rId4"/>
    <p:sldId id="290" r:id="rId5"/>
    <p:sldId id="269" r:id="rId6"/>
    <p:sldId id="271" r:id="rId7"/>
    <p:sldId id="270" r:id="rId8"/>
    <p:sldId id="272" r:id="rId9"/>
    <p:sldId id="273" r:id="rId10"/>
    <p:sldId id="274" r:id="rId11"/>
    <p:sldId id="275" r:id="rId12"/>
    <p:sldId id="279" r:id="rId13"/>
    <p:sldId id="282" r:id="rId14"/>
    <p:sldId id="283" r:id="rId15"/>
    <p:sldId id="280" r:id="rId16"/>
    <p:sldId id="264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89FB0-9511-4CF1-A1C6-FF521B37DD12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29CF7FD-DD87-43B6-92EB-8ADE75BAE0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63F69-340E-4B4E-AAB7-7BFA42CB2F79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840A6A-6728-4DD7-9FDA-587F296A97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611C7-9FCE-486F-9716-035E69EB86C8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C037ECC-05A9-4F70-91C3-DA8C359D5D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8C7E20-1C0A-44E8-91F0-D68C9F3CF8C3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37763-13B5-48C0-A989-64A5D0136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90225-6AAE-4978-A212-5BB5B03FC6F2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B91F30B6-A2B7-4603-8F2B-E0094DCB6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FBF79-4D3B-4692-BCA1-9983C9886608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7DB97-48CA-45E6-9E6A-1169234EFD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7F00B-7213-4CF1-BF82-70361BC083D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885AC6D-B913-4E2F-A0C0-77447BF9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FBF8328-53DA-4A7F-82C9-4BDCBD9271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452FA-3CAB-465F-B9DB-0B18DD90212B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3E8502-82EB-41AA-8CAB-BF7E59CA17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785210-BD2D-4F37-98E6-BFE400ECC429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B11A0-64FA-4CCC-A2C0-51E2DF5C66B9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987CD-3CD7-494F-9FE6-76280B12B5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68222B-7C81-4C78-B230-A4A670CAD1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BD5B2-E0A4-4798-BF85-A9B25B5942D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CF7EB1E-5F20-4879-BD19-6A7AD5311949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1EE98BE6-2B87-4483-8C62-40E78D5487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87" r:id="rId1"/>
    <p:sldLayoutId id="2147484388" r:id="rId2"/>
    <p:sldLayoutId id="2147484389" r:id="rId3"/>
    <p:sldLayoutId id="2147484390" r:id="rId4"/>
    <p:sldLayoutId id="2147484391" r:id="rId5"/>
    <p:sldLayoutId id="2147484392" r:id="rId6"/>
    <p:sldLayoutId id="2147484393" r:id="rId7"/>
    <p:sldLayoutId id="2147484394" r:id="rId8"/>
    <p:sldLayoutId id="2147484395" r:id="rId9"/>
    <p:sldLayoutId id="2147484396" r:id="rId10"/>
    <p:sldLayoutId id="21474843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64544B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4C5A6A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08DA0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ritishmuseum.org/visiting/floor_plans_and_galleries/ground_floor.aspx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lgin_Marbles9.jpg?uselang=cs" TargetMode="External"/><Relationship Id="rId3" Type="http://schemas.openxmlformats.org/officeDocument/2006/relationships/hyperlink" Target="http://commons.wikimedia.org/wiki/File:Atena_Lemnia_Bologna_02.jpg" TargetMode="External"/><Relationship Id="rId7" Type="http://schemas.openxmlformats.org/officeDocument/2006/relationships/hyperlink" Target="http://commons.wikimedia.org/wiki/File:British_Museum_Greek_&amp;_Rome_11.jpg?uselang=cs" TargetMode="External"/><Relationship Id="rId12" Type="http://schemas.openxmlformats.org/officeDocument/2006/relationships/hyperlink" Target="http://commons.wikimedia.org/w/index.php?title=Special:Search&amp;profile=default&amp;search=throne+ludovisi&amp;fulltext=Search&amp;uselang=cs" TargetMode="External"/><Relationship Id="rId2" Type="http://schemas.openxmlformats.org/officeDocument/2006/relationships/hyperlink" Target="http://commons.wikimedia.org/wiki/File:Lemnia_torso01_pushki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lgin_Marbles_east_pediment.jpg?uselang=cs" TargetMode="External"/><Relationship Id="rId11" Type="http://schemas.openxmlformats.org/officeDocument/2006/relationships/hyperlink" Target="http://commons.wikimedia.org/wiki/Category:Classical_Greek_sculpture?uselang=cs" TargetMode="External"/><Relationship Id="rId5" Type="http://schemas.openxmlformats.org/officeDocument/2006/relationships/hyperlink" Target="http://commons.wikimedia.org/wiki/File:Athena_Varvakeion_-_MANA_-_Fidias.jpg?uselang=cs" TargetMode="External"/><Relationship Id="rId10" Type="http://schemas.openxmlformats.org/officeDocument/2006/relationships/hyperlink" Target="http://commons.wikimedia.org/wiki/File:Elgin_Marbles_164.jpg?uselang=cs" TargetMode="External"/><Relationship Id="rId4" Type="http://schemas.openxmlformats.org/officeDocument/2006/relationships/hyperlink" Target="http://commons.wikimedia.org/wiki/File:Statue_of_Athena_Parthenos,_Nashville_Parthenon,_Tennessee._Photo_by_Lucas_Livingston,_8_July,_2006..jpg?uselang=cs" TargetMode="External"/><Relationship Id="rId9" Type="http://schemas.openxmlformats.org/officeDocument/2006/relationships/hyperlink" Target="http://commons.wikimedia.org/wiki/File:Elgin_Marbles_16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6" name="TextovéPole 5"/>
          <p:cNvSpPr txBox="1"/>
          <p:nvPr/>
        </p:nvSpPr>
        <p:spPr>
          <a:xfrm>
            <a:off x="1285875" y="2643188"/>
            <a:ext cx="6357938" cy="20367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2800" b="1" cap="all" spc="250" dirty="0" err="1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SOCHAŘSké</a:t>
            </a:r>
            <a:r>
              <a:rPr lang="cs-CZ" sz="28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 osobnosti</a:t>
            </a:r>
          </a:p>
          <a:p>
            <a:pPr marL="514350" indent="-514350"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 typeface="Wingdings 2" pitchFamily="18" charset="2"/>
              <a:buAutoNum type="arabicPeriod"/>
              <a:defRPr/>
            </a:pPr>
            <a:r>
              <a:rPr lang="cs-CZ" sz="28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KLASICKÉ OBDOBÍ</a:t>
            </a:r>
          </a:p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3900" b="1" cap="all" spc="25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FEIDIÁS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323528" y="4581128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636838"/>
            <a:ext cx="6400800" cy="25209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SOCHAŘSké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osobnosti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AutoNum type="arabicPeriod"/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KLASICKÉ OBDOBÍ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9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FEIDIÁS</a:t>
            </a: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2875" y="714375"/>
            <a:ext cx="885825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STAROVĚKÉ</a:t>
            </a:r>
            <a:br>
              <a:rPr lang="cs-CZ" dirty="0" smtClean="0"/>
            </a:br>
            <a:r>
              <a:rPr lang="cs-CZ" dirty="0" smtClean="0"/>
              <a:t>ŘECKO</a:t>
            </a:r>
            <a:br>
              <a:rPr lang="cs-CZ" dirty="0" smtClean="0"/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FEIDIÁS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1844675"/>
            <a:ext cx="9237663" cy="4572000"/>
          </a:xfrm>
        </p:spPr>
        <p:txBody>
          <a:bodyPr/>
          <a:lstStyle/>
          <a:p>
            <a:pPr lvl="1">
              <a:defRPr/>
            </a:pPr>
            <a:r>
              <a:rPr lang="cs-CZ" sz="2400" dirty="0"/>
              <a:t>nejvýznamnější sochař 5. století př. n. l.</a:t>
            </a:r>
          </a:p>
          <a:p>
            <a:pPr lvl="1">
              <a:defRPr/>
            </a:pPr>
            <a:r>
              <a:rPr lang="cs-CZ" sz="2400" dirty="0"/>
              <a:t>přítel </a:t>
            </a:r>
            <a:r>
              <a:rPr lang="cs-CZ" sz="2400" dirty="0" err="1" smtClean="0"/>
              <a:t>Periklův</a:t>
            </a:r>
            <a:endParaRPr lang="cs-CZ" sz="2400" dirty="0" smtClean="0"/>
          </a:p>
          <a:p>
            <a:pPr lvl="2">
              <a:defRPr/>
            </a:pPr>
            <a:r>
              <a:rPr lang="cs-CZ" dirty="0" smtClean="0"/>
              <a:t>jeho </a:t>
            </a:r>
            <a:r>
              <a:rPr lang="cs-CZ" dirty="0"/>
              <a:t>umělecký poradce pro výstavbu Akropole</a:t>
            </a:r>
          </a:p>
          <a:p>
            <a:pPr marL="0" indent="0">
              <a:buFont typeface="Wingdings 2" pitchFamily="18" charset="2"/>
              <a:buNone/>
              <a:defRPr/>
            </a:pPr>
            <a:endParaRPr lang="cs-CZ" sz="1200" dirty="0"/>
          </a:p>
          <a:p>
            <a:pPr>
              <a:defRPr/>
            </a:pPr>
            <a:endParaRPr lang="cs-CZ" sz="1200" dirty="0" smtClean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r>
              <a:rPr lang="cs-CZ" sz="2600" dirty="0" smtClean="0"/>
              <a:t>Realistická </a:t>
            </a:r>
            <a:r>
              <a:rPr lang="cs-CZ" sz="2600" dirty="0"/>
              <a:t>forma = důkladné studium modelu = snaha vytvořit oduševnělý ideální typ. </a:t>
            </a:r>
          </a:p>
          <a:p>
            <a:pPr marL="0" indent="0">
              <a:buFont typeface="Wingdings 2" pitchFamily="18" charset="2"/>
              <a:buNone/>
              <a:defRPr/>
            </a:pPr>
            <a:endParaRPr lang="cs-CZ" sz="2600" dirty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DÍLO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2988" y="2133600"/>
            <a:ext cx="8504237" cy="4572000"/>
          </a:xfrm>
        </p:spPr>
        <p:txBody>
          <a:bodyPr/>
          <a:lstStyle/>
          <a:p>
            <a:pPr>
              <a:defRPr/>
            </a:pPr>
            <a:r>
              <a:rPr lang="cs-CZ" sz="2800" b="1" u="sng" dirty="0"/>
              <a:t>Nejznámější sochy  pro Akropoli: </a:t>
            </a:r>
          </a:p>
          <a:p>
            <a:pPr>
              <a:defRPr/>
            </a:pPr>
            <a:r>
              <a:rPr lang="cs-CZ" sz="2800" b="1" i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Athéna </a:t>
            </a:r>
            <a:r>
              <a:rPr lang="cs-CZ" sz="2800" b="1" i="1" dirty="0" err="1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Lémnia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/>
              <a:t>– bronzová </a:t>
            </a:r>
            <a:r>
              <a:rPr lang="cs-CZ" sz="2800" i="1" dirty="0"/>
              <a:t> </a:t>
            </a:r>
            <a:endParaRPr lang="cs-CZ" sz="2800" dirty="0"/>
          </a:p>
          <a:p>
            <a:pPr>
              <a:defRPr/>
            </a:pPr>
            <a:r>
              <a:rPr lang="cs-CZ" sz="2800" b="1" i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Athéna </a:t>
            </a:r>
            <a:r>
              <a:rPr lang="cs-CZ" sz="2800" b="1" i="1" dirty="0" err="1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Parthenos</a:t>
            </a:r>
            <a:r>
              <a:rPr lang="cs-CZ" sz="2800" b="1" i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</a:p>
          <a:p>
            <a:pPr>
              <a:defRPr/>
            </a:pPr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i="1" dirty="0"/>
              <a:t>výzdoba </a:t>
            </a:r>
            <a:r>
              <a:rPr lang="cs-CZ" sz="2800" i="1" dirty="0" err="1">
                <a:solidFill>
                  <a:srgbClr val="C00000"/>
                </a:solidFill>
              </a:rPr>
              <a:t>Parthenonu</a:t>
            </a:r>
            <a:r>
              <a:rPr lang="cs-CZ" sz="2800" i="1" dirty="0">
                <a:solidFill>
                  <a:srgbClr val="C00000"/>
                </a:solidFill>
              </a:rPr>
              <a:t> na Akropoli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92213" y="231775"/>
            <a:ext cx="8534401" cy="758825"/>
          </a:xfrm>
        </p:spPr>
        <p:txBody>
          <a:bodyPr/>
          <a:lstStyle/>
          <a:p>
            <a:pPr>
              <a:defRPr/>
            </a:pPr>
            <a:r>
              <a:rPr lang="cs-CZ" sz="3600" b="1" dirty="0" smtClean="0"/>
              <a:t>ATHÉNA LÉMNIÁ</a:t>
            </a:r>
            <a:endParaRPr lang="cs-CZ" sz="3600" b="1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17412" name="Picture 2" descr="F:\1. rocnik\RECKO\rec.soch a mal\Lemnia_torso01_pushk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34088" y="231775"/>
            <a:ext cx="2570162" cy="643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3" descr="F:\1. rocnik\RECKO\rec.soch a mal\Atena_Lemnia_Bologna_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1352550"/>
            <a:ext cx="2879725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2"/>
          <p:cNvSpPr txBox="1">
            <a:spLocks noChangeArrowheads="1"/>
          </p:cNvSpPr>
          <p:nvPr/>
        </p:nvSpPr>
        <p:spPr bwMode="auto">
          <a:xfrm>
            <a:off x="4859338" y="1628775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b="1" dirty="0" smtClean="0"/>
              <a:t>ATHÉNA PARTHENOS</a:t>
            </a:r>
            <a:endParaRPr lang="cs-CZ" sz="3600" b="1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18436" name="Picture 2" descr="F:\1. rocnik\RECKO\rec.soch a mal\Athena_Varvakeion_-_MANA_-_Fidi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1125538"/>
            <a:ext cx="2898775" cy="554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3" descr="F:\1. rocnik\RECKO\rec.soch a mal\Athena_Parthenos_LeQui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1268413"/>
            <a:ext cx="4033838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TextovéPole 2"/>
          <p:cNvSpPr txBox="1">
            <a:spLocks noChangeArrowheads="1"/>
          </p:cNvSpPr>
          <p:nvPr/>
        </p:nvSpPr>
        <p:spPr bwMode="auto">
          <a:xfrm>
            <a:off x="4295775" y="1817688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VÝZDOBA PARTHENONU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989138"/>
            <a:ext cx="8504238" cy="4572000"/>
          </a:xfrm>
        </p:spPr>
        <p:txBody>
          <a:bodyPr/>
          <a:lstStyle/>
          <a:p>
            <a:pPr>
              <a:defRPr/>
            </a:pPr>
            <a:r>
              <a:rPr lang="cs-CZ" sz="2800" i="1" dirty="0" smtClean="0"/>
              <a:t>vlys </a:t>
            </a:r>
            <a:r>
              <a:rPr lang="cs-CZ" sz="2800" b="1" i="1" dirty="0" err="1" smtClean="0">
                <a:solidFill>
                  <a:srgbClr val="C00000"/>
                </a:solidFill>
              </a:rPr>
              <a:t>Panathénajského</a:t>
            </a:r>
            <a:r>
              <a:rPr lang="cs-CZ" sz="2800" b="1" i="1" dirty="0" smtClean="0">
                <a:solidFill>
                  <a:srgbClr val="C00000"/>
                </a:solidFill>
              </a:rPr>
              <a:t> průvodu</a:t>
            </a:r>
            <a:r>
              <a:rPr lang="cs-CZ" sz="2800" dirty="0" smtClean="0"/>
              <a:t>, tesaný v nízkém reliéfu (průvod jde slavit svátek Athény </a:t>
            </a:r>
            <a:r>
              <a:rPr lang="cs-CZ" sz="2800" dirty="0" err="1" smtClean="0"/>
              <a:t>Parthenos</a:t>
            </a:r>
            <a:r>
              <a:rPr lang="cs-CZ" sz="2800" dirty="0" smtClean="0"/>
              <a:t> zvaný </a:t>
            </a:r>
            <a:r>
              <a:rPr lang="cs-CZ" sz="2800" dirty="0" err="1" smtClean="0"/>
              <a:t>Panatenaje</a:t>
            </a:r>
            <a:r>
              <a:rPr lang="cs-CZ" sz="2800" dirty="0" smtClean="0"/>
              <a:t>)</a:t>
            </a:r>
          </a:p>
          <a:p>
            <a:pPr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Náměty: </a:t>
            </a:r>
            <a:r>
              <a:rPr lang="cs-CZ" sz="2800" dirty="0" smtClean="0"/>
              <a:t>gigantomachie, </a:t>
            </a:r>
            <a:r>
              <a:rPr lang="cs-CZ" sz="2800" dirty="0" err="1" smtClean="0"/>
              <a:t>kentauromachie</a:t>
            </a:r>
            <a:r>
              <a:rPr lang="cs-CZ" sz="2800" dirty="0" smtClean="0"/>
              <a:t> atd.</a:t>
            </a:r>
          </a:p>
          <a:p>
            <a:pPr>
              <a:defRPr/>
            </a:pPr>
            <a:r>
              <a:rPr lang="cs-CZ" sz="2800" dirty="0" smtClean="0"/>
              <a:t>Realistická forma – důkladné studium modelu.</a:t>
            </a:r>
          </a:p>
          <a:p>
            <a:pPr>
              <a:defRPr/>
            </a:pPr>
            <a:r>
              <a:rPr lang="cs-CZ" sz="2800" dirty="0" smtClean="0"/>
              <a:t>Idealismus – snaha vytvořit oduševnělý ideální typ.</a:t>
            </a:r>
          </a:p>
          <a:p>
            <a:pPr>
              <a:defRPr/>
            </a:pPr>
            <a:endParaRPr lang="cs-CZ" sz="2800" dirty="0"/>
          </a:p>
          <a:p>
            <a:pPr>
              <a:defRPr/>
            </a:pPr>
            <a:r>
              <a:rPr lang="cs-CZ" sz="1200" dirty="0" smtClean="0"/>
              <a:t>ODKAZ: pouze mapka </a:t>
            </a:r>
            <a:r>
              <a:rPr lang="cs-CZ" sz="1200" dirty="0" err="1" smtClean="0"/>
              <a:t>British</a:t>
            </a:r>
            <a:r>
              <a:rPr lang="cs-CZ" sz="1200" dirty="0" smtClean="0"/>
              <a:t> Museum </a:t>
            </a:r>
            <a:r>
              <a:rPr lang="cs-CZ" sz="1200" dirty="0" err="1" smtClean="0"/>
              <a:t>of</a:t>
            </a:r>
            <a:r>
              <a:rPr lang="cs-CZ" sz="1200" dirty="0" smtClean="0"/>
              <a:t> London:</a:t>
            </a:r>
          </a:p>
          <a:p>
            <a:pPr>
              <a:defRPr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www.britishmuseum.org/visiting/floor_plans_and_galleries/ground_floor.aspx</a:t>
            </a:r>
            <a:endParaRPr lang="cs-CZ" sz="1200" dirty="0" smtClean="0"/>
          </a:p>
          <a:p>
            <a:pPr>
              <a:defRPr/>
            </a:pPr>
            <a:endParaRPr lang="cs-CZ" sz="1200" dirty="0" smtClean="0"/>
          </a:p>
          <a:p>
            <a:pPr marL="0" indent="0">
              <a:buFont typeface="Wingdings 2" pitchFamily="18" charset="2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758825"/>
          </a:xfrm>
        </p:spPr>
        <p:txBody>
          <a:bodyPr/>
          <a:lstStyle/>
          <a:p>
            <a:pPr>
              <a:defRPr/>
            </a:pPr>
            <a:r>
              <a:rPr lang="cs-CZ" sz="3600" b="1" smtClean="0"/>
              <a:t>PARTHENONSKÝ </a:t>
            </a:r>
            <a:r>
              <a:rPr lang="cs-CZ" sz="3600" b="1" dirty="0" smtClean="0"/>
              <a:t>VLYS – </a:t>
            </a:r>
            <a:r>
              <a:rPr lang="cs-CZ" sz="2000" b="1" dirty="0" smtClean="0"/>
              <a:t>ELGIN MARBLES</a:t>
            </a:r>
            <a:endParaRPr lang="cs-CZ" sz="2000" b="1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altLang="cs-CZ" sz="1600" smtClean="0"/>
              <a:t>Dnes jsou vlysy z Parthenonu vystaveny v British museu v Londýně a jsou známy jako ELGIN MARBLES</a:t>
            </a:r>
          </a:p>
        </p:txBody>
      </p:sp>
      <p:pic>
        <p:nvPicPr>
          <p:cNvPr id="20484" name="Picture 2" descr="F:\1. rocnik\RECKO\rec.soch a mal\elgin marbles\Elgin_Marbles_British_Muse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124075"/>
            <a:ext cx="5705475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2"/>
          <p:cNvSpPr txBox="1">
            <a:spLocks noChangeArrowheads="1"/>
          </p:cNvSpPr>
          <p:nvPr/>
        </p:nvSpPr>
        <p:spPr bwMode="auto">
          <a:xfrm>
            <a:off x="7469188" y="6129338"/>
            <a:ext cx="10858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/>
              <a:t>ELGIN MARBLES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21508" name="Picture 2" descr="F:\1. rocnik\RECKO\rec.soch a mal\elgin marbles\Elgin_Marbles_east_pedime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4150" y="1433513"/>
            <a:ext cx="9744075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ovéPole 2"/>
          <p:cNvSpPr txBox="1">
            <a:spLocks noChangeArrowheads="1"/>
          </p:cNvSpPr>
          <p:nvPr/>
        </p:nvSpPr>
        <p:spPr bwMode="auto">
          <a:xfrm>
            <a:off x="7885113" y="1195388"/>
            <a:ext cx="1084262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b="1" dirty="0"/>
              <a:t>ELGIN MARBLES</a:t>
            </a:r>
            <a:endParaRPr lang="cs-CZ" dirty="0"/>
          </a:p>
        </p:txBody>
      </p:sp>
      <p:sp>
        <p:nvSpPr>
          <p:cNvPr id="2253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22532" name="Picture 3" descr="F:\1. rocnik\RECKO\rec.soch a mal\elgin marbles\Elgin_Marbles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0200" y="2997200"/>
            <a:ext cx="4889500" cy="366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4" descr="F:\1. rocnik\RECKO\rec.soch a mal\elgin marbles\Elgin_Marbles_1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268413"/>
            <a:ext cx="3960812" cy="297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2"/>
          <p:cNvSpPr txBox="1">
            <a:spLocks noChangeArrowheads="1"/>
          </p:cNvSpPr>
          <p:nvPr/>
        </p:nvSpPr>
        <p:spPr bwMode="auto">
          <a:xfrm>
            <a:off x="7740650" y="2779713"/>
            <a:ext cx="1090613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D</a:t>
            </a:r>
          </a:p>
        </p:txBody>
      </p:sp>
      <p:sp>
        <p:nvSpPr>
          <p:cNvPr id="22535" name="TextovéPole 3"/>
          <p:cNvSpPr txBox="1">
            <a:spLocks noChangeArrowheads="1"/>
          </p:cNvSpPr>
          <p:nvPr/>
        </p:nvSpPr>
        <p:spPr bwMode="auto">
          <a:xfrm>
            <a:off x="4140200" y="1557338"/>
            <a:ext cx="107950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F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355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altLang="cs-CZ" smtClean="0"/>
          </a:p>
        </p:txBody>
      </p:sp>
      <p:pic>
        <p:nvPicPr>
          <p:cNvPr id="23556" name="Picture 2" descr="F:\1. rocnik\RECKO\rec.soch a mal\elgin marbles\Elgin_Marbles_16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60938" y="3644900"/>
            <a:ext cx="40259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3" descr="F:\1. rocnik\RECKO\rec.soch a mal\elgin marbles\British_Museum_Greek_&amp;_Rome_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3813" y="0"/>
            <a:ext cx="5575301" cy="418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8" name="TextovéPole 2"/>
          <p:cNvSpPr txBox="1">
            <a:spLocks noChangeArrowheads="1"/>
          </p:cNvSpPr>
          <p:nvPr/>
        </p:nvSpPr>
        <p:spPr bwMode="auto">
          <a:xfrm>
            <a:off x="5551488" y="1557338"/>
            <a:ext cx="1090612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C</a:t>
            </a:r>
          </a:p>
        </p:txBody>
      </p:sp>
      <p:sp>
        <p:nvSpPr>
          <p:cNvPr id="23559" name="TextovéPole 3"/>
          <p:cNvSpPr txBox="1">
            <a:spLocks noChangeArrowheads="1"/>
          </p:cNvSpPr>
          <p:nvPr/>
        </p:nvSpPr>
        <p:spPr bwMode="auto">
          <a:xfrm>
            <a:off x="3875088" y="6165850"/>
            <a:ext cx="1085850" cy="21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PROCVIČENÍ KRÁTKODOBÉ PAMĚTI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625" y="2286000"/>
            <a:ext cx="8504238" cy="4572000"/>
          </a:xfrm>
        </p:spPr>
        <p:txBody>
          <a:bodyPr/>
          <a:lstStyle/>
          <a:p>
            <a:r>
              <a:rPr lang="cs-CZ" altLang="cs-CZ" sz="3200" smtClean="0">
                <a:solidFill>
                  <a:srgbClr val="FF0000"/>
                </a:solidFill>
              </a:rPr>
              <a:t>1. ÚKOL: </a:t>
            </a:r>
            <a:r>
              <a:rPr lang="cs-CZ" altLang="cs-CZ" sz="3200" smtClean="0"/>
              <a:t>Na následující stránce bude 9 slov. Budou ti zobrazena 15 vteřin, pak zmizí. Pokus se jich co nejvíce zapamatovat a po zmizení je vypiš do sešitu.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560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2988" y="2133600"/>
            <a:ext cx="8504237" cy="4572000"/>
          </a:xfrm>
        </p:spPr>
        <p:txBody>
          <a:bodyPr/>
          <a:lstStyle/>
          <a:p>
            <a:r>
              <a:rPr lang="cs-CZ" altLang="cs-CZ" sz="3600" smtClean="0"/>
              <a:t>1. klasické, sochařství, Myrón, Polykleitos, Feidiás, atleti, kánon, kontrapost, kalokaghátia.</a:t>
            </a:r>
          </a:p>
          <a:p>
            <a:endParaRPr lang="cs-CZ" altLang="cs-CZ" sz="3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662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989138"/>
            <a:ext cx="8504237" cy="4572000"/>
          </a:xfrm>
        </p:spPr>
        <p:txBody>
          <a:bodyPr/>
          <a:lstStyle/>
          <a:p>
            <a:r>
              <a:rPr lang="cs-CZ" altLang="cs-CZ" sz="2800" smtClean="0">
                <a:solidFill>
                  <a:srgbClr val="FF0000"/>
                </a:solidFill>
              </a:rPr>
              <a:t>2. ÚKOL: </a:t>
            </a:r>
            <a:r>
              <a:rPr lang="cs-CZ" altLang="cs-CZ" sz="2800" smtClean="0"/>
              <a:t>Na následující stránce bude 17 slov. Budou ti zobrazena 30 vteřin, pak zmizí. Pokus se jich co nejvíce zapamatovat a po zmizení je vypiš do sešitu.</a:t>
            </a:r>
          </a:p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65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85813" y="1928813"/>
            <a:ext cx="8504237" cy="4572000"/>
          </a:xfrm>
        </p:spPr>
        <p:txBody>
          <a:bodyPr/>
          <a:lstStyle/>
          <a:p>
            <a:r>
              <a:rPr lang="cs-CZ" altLang="cs-CZ" sz="3600" smtClean="0"/>
              <a:t>Myrón, Diskobolos, Athéna a Silén Marsyas, Polykleitos, Doryforos, Diadúmenos, Raněná Amazonka, Feidiás, Athéna Lémnia, Athéna Parthenos, výzdoba Parthenonu.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379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339850"/>
            <a:ext cx="8504238" cy="551815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 smtClean="0"/>
              <a:t>Literatura:</a:t>
            </a:r>
          </a:p>
          <a:p>
            <a:pPr>
              <a:defRPr/>
            </a:pPr>
            <a:r>
              <a:rPr lang="cs-CZ" sz="1100" dirty="0" smtClean="0"/>
              <a:t>BALEKA, J.: Výtvarné umění, výkladový  slovník. Praha: </a:t>
            </a:r>
            <a:r>
              <a:rPr lang="cs-CZ" sz="1100" dirty="0" err="1" smtClean="0"/>
              <a:t>Akademia</a:t>
            </a:r>
            <a:r>
              <a:rPr lang="cs-CZ" sz="1100" dirty="0" smtClean="0"/>
              <a:t>, 1997.</a:t>
            </a:r>
          </a:p>
          <a:p>
            <a:pPr>
              <a:defRPr/>
            </a:pPr>
            <a:r>
              <a:rPr lang="cs-CZ" sz="1100" dirty="0" smtClean="0"/>
              <a:t>BLAŽÍČEK, O.: Slovník pojmů  z dějin umění. Praha: Odeon, 1991.</a:t>
            </a:r>
          </a:p>
          <a:p>
            <a:pPr>
              <a:defRPr/>
            </a:pPr>
            <a:r>
              <a:rPr lang="cs-CZ" sz="1100" dirty="0" smtClean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 smtClean="0"/>
              <a:t>MRÁZ, B.: Dějiny výtvarné kultury  I. Praha: IDEA SERVIS, 1998. </a:t>
            </a:r>
          </a:p>
          <a:p>
            <a:pPr>
              <a:defRPr/>
            </a:pPr>
            <a:r>
              <a:rPr lang="cs-CZ" sz="1100" dirty="0" smtClean="0"/>
              <a:t>KOL. autorů: Slovník antické kultury. Praha: Nakl. Svoboda, 1974.</a:t>
            </a:r>
            <a:endParaRPr lang="cs-CZ" sz="1100" b="1" dirty="0" smtClean="0"/>
          </a:p>
          <a:p>
            <a:pPr eaLnBrk="1" hangingPunct="1">
              <a:defRPr/>
            </a:pPr>
            <a:endParaRPr lang="cs-CZ" sz="1100" b="1" dirty="0"/>
          </a:p>
          <a:p>
            <a:pPr eaLnBrk="1" hangingPunct="1">
              <a:defRPr/>
            </a:pPr>
            <a:r>
              <a:rPr lang="cs-CZ" sz="1100" b="1" dirty="0" smtClean="0"/>
              <a:t>Zdroje:</a:t>
            </a:r>
          </a:p>
          <a:p>
            <a:pPr eaLnBrk="1" hangingPunct="1">
              <a:defRPr/>
            </a:pPr>
            <a:r>
              <a:rPr lang="cs-CZ" sz="900" b="1" dirty="0" smtClean="0"/>
              <a:t>(Všechny odkazy staženy 10. 1. 2013)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dirty="0" smtClean="0">
                <a:hlinkClick r:id="rId2"/>
              </a:rPr>
              <a:t>1. http</a:t>
            </a:r>
            <a:r>
              <a:rPr lang="cs-CZ" sz="900" dirty="0">
                <a:hlinkClick r:id="rId2"/>
              </a:rPr>
              <a:t>://</a:t>
            </a:r>
            <a:r>
              <a:rPr lang="cs-CZ" sz="900" dirty="0" smtClean="0">
                <a:hlinkClick r:id="rId2"/>
              </a:rPr>
              <a:t>commons.wikimedia.org/wiki/File:Lemnia_torso01_pushkin.jpg</a:t>
            </a:r>
            <a:endParaRPr lang="cs-CZ" sz="900" dirty="0" smtClean="0"/>
          </a:p>
          <a:p>
            <a:pPr marL="274638" lvl="1" indent="0" eaLnBrk="1" hangingPunct="1">
              <a:buFont typeface="Wingdings" pitchFamily="2" charset="2"/>
              <a:buNone/>
              <a:defRPr/>
            </a:pP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commons.wikimedia.org/wiki/File:Atena_Lemnia_Bologna_02.jpg</a:t>
            </a:r>
            <a:endParaRPr lang="cs-CZ" sz="900" dirty="0"/>
          </a:p>
          <a:p>
            <a:pPr marL="503238" lvl="1" indent="-228600" eaLnBrk="1" hangingPunct="1">
              <a:buFont typeface="Wingdings" pitchFamily="2" charset="2"/>
              <a:buAutoNum type="arabicPeriod" startAt="6"/>
              <a:defRPr/>
            </a:pPr>
            <a:endParaRPr lang="cs-CZ" sz="900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dirty="0" smtClean="0">
                <a:hlinkClick r:id="rId4"/>
              </a:rPr>
              <a:t>2.http</a:t>
            </a:r>
            <a:r>
              <a:rPr lang="cs-CZ" sz="900" dirty="0">
                <a:hlinkClick r:id="rId4"/>
              </a:rPr>
              <a:t>://commons.wikimedia.org/wiki/File:Statue_of_Athena_Parthenos,_Nashville_Parthenon,_Tennessee._Photo_by_Lucas_Livingston,_8_July,_2006..</a:t>
            </a:r>
            <a:r>
              <a:rPr lang="cs-CZ" sz="900" dirty="0" smtClean="0">
                <a:hlinkClick r:id="rId4"/>
              </a:rPr>
              <a:t>jpg?uselang=</a:t>
            </a:r>
            <a:r>
              <a:rPr lang="cs-CZ" sz="900" dirty="0" err="1" smtClean="0">
                <a:hlinkClick r:id="rId4"/>
              </a:rPr>
              <a:t>cs</a:t>
            </a:r>
            <a:endParaRPr lang="cs-CZ" sz="9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dirty="0"/>
              <a:t>	</a:t>
            </a:r>
            <a:r>
              <a:rPr lang="cs-CZ" sz="900" dirty="0">
                <a:hlinkClick r:id="rId5"/>
              </a:rPr>
              <a:t>http://commons.wikimedia.org/wiki/File:Athena_Varvakeion_-_MANA_-_</a:t>
            </a:r>
            <a:r>
              <a:rPr lang="cs-CZ" sz="900" dirty="0" smtClean="0">
                <a:hlinkClick r:id="rId5"/>
              </a:rPr>
              <a:t>Fidias.jpg?uselang=cs</a:t>
            </a:r>
            <a:endParaRPr lang="cs-CZ" sz="9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9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900" dirty="0"/>
              <a:t>ELGIN MARBLES:</a:t>
            </a:r>
          </a:p>
          <a:p>
            <a:pPr marL="228600" indent="-228600" eaLnBrk="1" hangingPunct="1">
              <a:buFont typeface="+mj-lt"/>
              <a:buAutoNum type="alphaUcPeriod"/>
              <a:defRPr/>
            </a:pPr>
            <a:r>
              <a:rPr lang="cs-CZ" sz="900" dirty="0"/>
              <a:t>commons.wikimedia.org/wiki/</a:t>
            </a:r>
            <a:r>
              <a:rPr lang="cs-CZ" sz="900" dirty="0" err="1"/>
              <a:t>File:Elgin_Marbles_British_Museum.jpg?uselang</a:t>
            </a:r>
            <a:r>
              <a:rPr lang="cs-CZ" sz="900" dirty="0"/>
              <a:t>=</a:t>
            </a:r>
            <a:r>
              <a:rPr lang="cs-CZ" sz="900" dirty="0" err="1"/>
              <a:t>Cs</a:t>
            </a:r>
            <a:endParaRPr lang="cs-CZ" sz="900" dirty="0"/>
          </a:p>
          <a:p>
            <a:pPr marL="228600" indent="-228600" eaLnBrk="1" hangingPunct="1">
              <a:buFont typeface="+mj-lt"/>
              <a:buAutoNum type="alphaUcPeriod"/>
              <a:defRPr/>
            </a:pPr>
            <a:r>
              <a:rPr lang="cs-CZ" sz="900" dirty="0">
                <a:hlinkClick r:id="rId6"/>
              </a:rPr>
              <a:t>http://commons.wikimedia.org/wiki/File:Elgin_Marbles_east_pediment.jpg?uselang=cs</a:t>
            </a:r>
            <a:endParaRPr lang="cs-CZ" sz="900" dirty="0"/>
          </a:p>
          <a:p>
            <a:pPr marL="228600" indent="-228600" eaLnBrk="1" hangingPunct="1">
              <a:buFont typeface="+mj-lt"/>
              <a:buAutoNum type="alphaUcPeriod"/>
              <a:defRPr/>
            </a:pPr>
            <a:r>
              <a:rPr lang="cs-CZ" sz="900" dirty="0">
                <a:hlinkClick r:id="rId7"/>
              </a:rPr>
              <a:t>http://commons.wikimedia.org/wiki/File:British_Museum_Greek_%26_Rome_11.jpg?uselang=cs</a:t>
            </a:r>
            <a:endParaRPr lang="cs-CZ" sz="900" dirty="0"/>
          </a:p>
          <a:p>
            <a:pPr marL="228600" indent="-228600" eaLnBrk="1" hangingPunct="1">
              <a:buFont typeface="+mj-lt"/>
              <a:buAutoNum type="alphaUcPeriod"/>
              <a:defRPr/>
            </a:pPr>
            <a:r>
              <a:rPr lang="cs-CZ" sz="900" dirty="0">
                <a:hlinkClick r:id="rId8"/>
              </a:rPr>
              <a:t>http://commons.wikimedia.org/wiki/File:Elgin_Marbles9.jpg?uselang=cs</a:t>
            </a:r>
            <a:endParaRPr lang="cs-CZ" sz="900" dirty="0"/>
          </a:p>
          <a:p>
            <a:pPr marL="228600" indent="-228600" eaLnBrk="1" hangingPunct="1">
              <a:buFont typeface="+mj-lt"/>
              <a:buAutoNum type="alphaUcPeriod"/>
              <a:defRPr/>
            </a:pPr>
            <a:r>
              <a:rPr lang="cs-CZ" sz="900" dirty="0">
                <a:hlinkClick r:id="rId9"/>
              </a:rPr>
              <a:t>http://commons.wikimedia.org/wiki/File:Elgin_Marbles_162.jpg?uselang=cs</a:t>
            </a:r>
            <a:endParaRPr lang="cs-CZ" sz="900" dirty="0"/>
          </a:p>
          <a:p>
            <a:pPr marL="228600" indent="-228600" eaLnBrk="1" hangingPunct="1">
              <a:buFont typeface="+mj-lt"/>
              <a:buAutoNum type="alphaUcPeriod"/>
              <a:defRPr/>
            </a:pPr>
            <a:r>
              <a:rPr lang="cs-CZ" sz="900" dirty="0">
                <a:hlinkClick r:id="rId10"/>
              </a:rPr>
              <a:t>http://commons.wikimedia.org/wiki/File:Elgin_Marbles_164.jpg?uselang=cs</a:t>
            </a:r>
            <a:endParaRPr lang="cs-CZ" sz="900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900" b="1" dirty="0">
              <a:hlinkClick r:id="rId11"/>
            </a:endParaRPr>
          </a:p>
          <a:p>
            <a:pPr eaLnBrk="1" hangingPunct="1">
              <a:defRPr/>
            </a:pPr>
            <a:r>
              <a:rPr lang="cs-CZ" sz="900" b="1" dirty="0">
                <a:hlinkClick r:id="rId11"/>
              </a:rPr>
              <a:t>Všeobecné zdroje:</a:t>
            </a:r>
          </a:p>
          <a:p>
            <a:pPr eaLnBrk="1" hangingPunct="1">
              <a:defRPr/>
            </a:pPr>
            <a:r>
              <a:rPr lang="cs-CZ" sz="900" b="1" dirty="0">
                <a:hlinkClick r:id="rId11"/>
              </a:rPr>
              <a:t>http://commons.wikimedia.org/wiki/Category:Classical_Greek_sculpture?uselang=cs</a:t>
            </a:r>
            <a:endParaRPr lang="cs-CZ" sz="900" b="1" dirty="0"/>
          </a:p>
          <a:p>
            <a:pPr eaLnBrk="1" hangingPunct="1">
              <a:defRPr/>
            </a:pPr>
            <a:r>
              <a:rPr lang="cs-CZ" sz="900" dirty="0">
                <a:hlinkClick r:id="rId12"/>
              </a:rPr>
              <a:t>http://commons.wikimedia.org/w/index.php?title=Special%3ASearch&amp;profile=default&amp;search=throne+ludovisi&amp;fulltext=Search&amp;uselang=cs</a:t>
            </a:r>
            <a:endParaRPr lang="cs-CZ" sz="900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900" dirty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900" dirty="0" smtClean="0"/>
          </a:p>
          <a:p>
            <a:pPr eaLnBrk="1" hangingPunct="1">
              <a:defRPr/>
            </a:pPr>
            <a:endParaRPr lang="cs-CZ" sz="9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641</TotalTime>
  <Words>424</Words>
  <Application>Microsoft Office PowerPoint</Application>
  <PresentationFormat>Předvádění na obrazovce (4:3)</PresentationFormat>
  <Paragraphs>91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2" baseType="lpstr">
      <vt:lpstr>Arial</vt:lpstr>
      <vt:lpstr>Georgia</vt:lpstr>
      <vt:lpstr>Wingdings 2</vt:lpstr>
      <vt:lpstr>Wingdings</vt:lpstr>
      <vt:lpstr>Calibri</vt:lpstr>
      <vt:lpstr>Administrativní</vt:lpstr>
      <vt:lpstr>Snímek 1</vt:lpstr>
      <vt:lpstr>STAROVĚKÉ ŘECKO </vt:lpstr>
      <vt:lpstr>FEIDIÁS</vt:lpstr>
      <vt:lpstr>DÍLO</vt:lpstr>
      <vt:lpstr>ATHÉNA LÉMNIÁ</vt:lpstr>
      <vt:lpstr>ATHÉNA PARTHENOS</vt:lpstr>
      <vt:lpstr>VÝZDOBA PARTHENONU</vt:lpstr>
      <vt:lpstr>PARTHENONSKÝ VLYS – ELGIN MARBLES</vt:lpstr>
      <vt:lpstr>ELGIN MARBLES</vt:lpstr>
      <vt:lpstr>ELGIN MARBLES</vt:lpstr>
      <vt:lpstr>Snímek 11</vt:lpstr>
      <vt:lpstr>PROCVIČENÍ KRÁTKODOBÉ PAMĚTI</vt:lpstr>
      <vt:lpstr>Snímek 13</vt:lpstr>
      <vt:lpstr>Snímek 14</vt:lpstr>
      <vt:lpstr>Snímek 15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</dc:title>
  <dc:creator>spravce</dc:creator>
  <cp:lastModifiedBy>Dum</cp:lastModifiedBy>
  <cp:revision>65</cp:revision>
  <dcterms:created xsi:type="dcterms:W3CDTF">2012-10-08T12:06:22Z</dcterms:created>
  <dcterms:modified xsi:type="dcterms:W3CDTF">2014-05-24T14:00:24Z</dcterms:modified>
</cp:coreProperties>
</file>