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96" r:id="rId2"/>
    <p:sldId id="295" r:id="rId3"/>
    <p:sldId id="257" r:id="rId4"/>
    <p:sldId id="291" r:id="rId5"/>
    <p:sldId id="287" r:id="rId6"/>
    <p:sldId id="292" r:id="rId7"/>
    <p:sldId id="264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2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8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9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3C225B-026B-4628-A4AA-2D6E72A4EF23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7B2D569-B6E7-4D41-87A8-6178F4D2DA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755EB-0C94-4642-9002-E79873AED80F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126900-3562-4392-B26E-4FF953B2DF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5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6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9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30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1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8CA9D-7B02-4BA8-941C-2C971EA642EF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BE1297A-2CDC-457A-B7D2-5E09C50D12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02E485-8428-47A4-9A94-1EF760C775B4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3A642-8CAA-46D4-8C1C-C7854F4FAA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1" name="Obdélník 2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28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Ovál 30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Ovál 31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D1E91-D5FA-4AD8-99F9-85D22F9FE288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8C81FB9E-3FCB-470D-B5FE-1428D9CAAC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E5075-D36A-44DF-9713-AFA2D9B0CAFE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E620E5-2032-4B58-AE96-F6470CB61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4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3A430C-54AA-45DA-AF52-EFDBB66D2AFF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47CE01E-E52D-4F8B-9FD9-4C5838A9A1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6226F67-42B9-4F3A-BF79-E35A11286A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C981C0-A66E-4072-9C95-E25AC4DBC537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3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7054F1-EA35-4122-ABFB-D7E22511C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92D554-E8E4-48C1-B2B9-CF45A56222E0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C9463-80DC-41B8-94B6-18B17BA8C9BB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F413F-B27C-45FF-A163-CC743E115D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27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vál 28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vál 29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03ACA4-05F3-44CD-8C9A-FE9A2F5C67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129D4B-E227-4642-A77C-D17293EEF79B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A68FFFB-10D6-40C3-B52C-5B9D0354581A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14BBCEF-2094-487B-8C7B-2457DCD53B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21" r:id="rId1"/>
    <p:sldLayoutId id="2147484322" r:id="rId2"/>
    <p:sldLayoutId id="2147484323" r:id="rId3"/>
    <p:sldLayoutId id="2147484324" r:id="rId4"/>
    <p:sldLayoutId id="2147484325" r:id="rId5"/>
    <p:sldLayoutId id="2147484326" r:id="rId6"/>
    <p:sldLayoutId id="2147484327" r:id="rId7"/>
    <p:sldLayoutId id="2147484328" r:id="rId8"/>
    <p:sldLayoutId id="2147484329" r:id="rId9"/>
    <p:sldLayoutId id="2147484330" r:id="rId10"/>
    <p:sldLayoutId id="21474843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64544B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64544B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726056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4C5A6A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08DA0"/>
        </a:buClr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3315" name="Picture 2" descr="C:\Users\Dášenka\Downloads\OPVK_hor_zakladni_logolink_RGB_cz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7950" y="115888"/>
            <a:ext cx="8959850" cy="1958975"/>
          </a:xfrm>
          <a:noFill/>
        </p:spPr>
      </p:pic>
      <p:sp>
        <p:nvSpPr>
          <p:cNvPr id="6" name="TextovéPole 5"/>
          <p:cNvSpPr txBox="1"/>
          <p:nvPr/>
        </p:nvSpPr>
        <p:spPr>
          <a:xfrm>
            <a:off x="2071688" y="2643188"/>
            <a:ext cx="4857750" cy="14525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defRPr/>
            </a:pPr>
            <a:r>
              <a:rPr lang="cs-CZ" sz="2600" b="1" cap="all" spc="250" dirty="0">
                <a:solidFill>
                  <a:srgbClr val="93A29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SOCHAŘSTVÍ</a:t>
            </a:r>
          </a:p>
          <a:p>
            <a:pPr algn="ctr" fontAlgn="auto"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defRPr/>
            </a:pPr>
            <a:r>
              <a:rPr lang="cs-CZ" sz="2600" b="1" cap="all" spc="250" dirty="0">
                <a:solidFill>
                  <a:srgbClr val="93A29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2. KLASICKÉ OBDOBÍ</a:t>
            </a:r>
          </a:p>
          <a:p>
            <a:pPr algn="ctr" fontAlgn="auto">
              <a:spcBef>
                <a:spcPct val="20000"/>
              </a:spcBef>
              <a:spcAft>
                <a:spcPts val="0"/>
              </a:spcAft>
              <a:buClr>
                <a:srgbClr val="93A299"/>
              </a:buClr>
              <a:buSzPct val="85000"/>
              <a:defRPr/>
            </a:pPr>
            <a:r>
              <a:rPr lang="cs-CZ" sz="2600" b="1" cap="all" spc="250" dirty="0">
                <a:solidFill>
                  <a:srgbClr val="93A299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/>
              </a:rPr>
              <a:t>4. st. př. n. l.</a:t>
            </a:r>
            <a:endParaRPr lang="cs-CZ" dirty="0"/>
          </a:p>
        </p:txBody>
      </p:sp>
      <p:sp>
        <p:nvSpPr>
          <p:cNvPr id="7" name="TextovéPole 3"/>
          <p:cNvSpPr txBox="1">
            <a:spLocks noChangeArrowheads="1"/>
          </p:cNvSpPr>
          <p:nvPr/>
        </p:nvSpPr>
        <p:spPr bwMode="auto">
          <a:xfrm>
            <a:off x="323528" y="4581128"/>
            <a:ext cx="7443063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dirty="0"/>
              <a:t>Autor: Mgr. </a:t>
            </a:r>
            <a:r>
              <a:rPr lang="cs-CZ" dirty="0" err="1"/>
              <a:t>et</a:t>
            </a:r>
            <a:r>
              <a:rPr lang="cs-CZ" dirty="0"/>
              <a:t> Bc. Dagmar Klásková</a:t>
            </a:r>
          </a:p>
          <a:p>
            <a:r>
              <a:rPr lang="cs-CZ" dirty="0"/>
              <a:t>Škola: Střední umělecká škola v Ostravě</a:t>
            </a:r>
          </a:p>
          <a:p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</a:t>
            </a:r>
            <a:r>
              <a:rPr lang="cs-CZ" dirty="0"/>
              <a:t> </a:t>
            </a:r>
          </a:p>
          <a:p>
            <a:r>
              <a:rPr lang="cs-CZ" dirty="0"/>
              <a:t>Název projektu: Zlepšení podmínek pro vzdělávání na SUŠ, Ostrava</a:t>
            </a:r>
          </a:p>
          <a:p>
            <a:r>
              <a:rPr lang="cs-CZ" dirty="0"/>
              <a:t>Číslo a název šablony klíčové aktivity: III/2 Inovace a zkvalitnění výuky </a:t>
            </a:r>
            <a:endParaRPr lang="cs-CZ" dirty="0" smtClean="0"/>
          </a:p>
          <a:p>
            <a:r>
              <a:rPr lang="cs-CZ" dirty="0" smtClean="0"/>
              <a:t>prostřednictvím </a:t>
            </a:r>
            <a:r>
              <a:rPr lang="cs-CZ" dirty="0"/>
              <a:t>ICT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2636838"/>
            <a:ext cx="6400800" cy="1752600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SOCHAŘSTVÍ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KLASICKÉ OBDOBÍ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st. př. n. l.</a:t>
            </a: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42875" y="714375"/>
            <a:ext cx="8858250" cy="1752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STAROVĚKÉ</a:t>
            </a:r>
            <a:br>
              <a:rPr lang="cs-CZ" dirty="0" smtClean="0"/>
            </a:br>
            <a:r>
              <a:rPr lang="cs-CZ" dirty="0" smtClean="0"/>
              <a:t>ŘECKO</a:t>
            </a:r>
            <a:br>
              <a:rPr lang="cs-CZ" dirty="0" smtClean="0"/>
            </a:b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64544B"/>
                </a:solidFill>
              </a:rPr>
              <a:t>2. KLASICKÉ OBDOBÍ</a:t>
            </a:r>
            <a:endParaRPr lang="cs-CZ" altLang="cs-CZ" smtClean="0">
              <a:solidFill>
                <a:srgbClr val="64544B"/>
              </a:solidFill>
            </a:endParaRPr>
          </a:p>
        </p:txBody>
      </p:sp>
      <p:sp>
        <p:nvSpPr>
          <p:cNvPr id="1433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0825" y="1844675"/>
            <a:ext cx="9056688" cy="4572000"/>
          </a:xfrm>
        </p:spPr>
        <p:txBody>
          <a:bodyPr/>
          <a:lstStyle/>
          <a:p>
            <a:pPr>
              <a:defRPr/>
            </a:pPr>
            <a:r>
              <a:rPr lang="cs-CZ" sz="2800" dirty="0"/>
              <a:t>4</a:t>
            </a:r>
            <a:r>
              <a:rPr lang="cs-CZ" sz="2800" dirty="0" smtClean="0"/>
              <a:t>. st. př. n. l.</a:t>
            </a:r>
          </a:p>
          <a:p>
            <a:pPr>
              <a:defRPr/>
            </a:pPr>
            <a:r>
              <a:rPr lang="cs-CZ" sz="2400" b="1" dirty="0"/>
              <a:t>zvyšuje realismus</a:t>
            </a:r>
            <a:r>
              <a:rPr lang="cs-CZ" sz="2400" dirty="0"/>
              <a:t> opírající se o intenzivnější smyslové </a:t>
            </a:r>
            <a:r>
              <a:rPr lang="cs-CZ" sz="2400" dirty="0" smtClean="0"/>
              <a:t>poznání;</a:t>
            </a:r>
            <a:endParaRPr lang="cs-CZ" sz="2400" dirty="0"/>
          </a:p>
          <a:p>
            <a:pPr>
              <a:defRPr/>
            </a:pPr>
            <a:r>
              <a:rPr lang="cs-CZ" sz="2400" b="1" dirty="0"/>
              <a:t>větší zájem o duševní stavy, o lidské emoce a </a:t>
            </a:r>
            <a:r>
              <a:rPr lang="cs-CZ" sz="2400" b="1" dirty="0" smtClean="0"/>
              <a:t>vášně;</a:t>
            </a:r>
            <a:endParaRPr lang="cs-CZ" sz="2400" dirty="0"/>
          </a:p>
          <a:p>
            <a:pPr>
              <a:defRPr/>
            </a:pPr>
            <a:r>
              <a:rPr lang="cs-CZ" sz="2400" dirty="0"/>
              <a:t>bohové ztrácejí ideální rysy a stávají se jen krásnou lidskou </a:t>
            </a:r>
            <a:r>
              <a:rPr lang="cs-CZ" sz="2400" dirty="0" smtClean="0"/>
              <a:t>postavou;</a:t>
            </a:r>
          </a:p>
          <a:p>
            <a:pPr>
              <a:defRPr/>
            </a:pPr>
            <a:r>
              <a:rPr lang="cs-CZ" sz="2400" dirty="0"/>
              <a:t>v</a:t>
            </a:r>
            <a:r>
              <a:rPr lang="cs-CZ" sz="2400" dirty="0" smtClean="0"/>
              <a:t>zniká podobizna;</a:t>
            </a:r>
            <a:endParaRPr lang="cs-CZ" sz="2400" dirty="0"/>
          </a:p>
          <a:p>
            <a:pPr marL="0" indent="0">
              <a:buFont typeface="Wingdings 2" pitchFamily="18" charset="2"/>
              <a:buNone/>
              <a:defRPr/>
            </a:pPr>
            <a:endParaRPr lang="cs-CZ" sz="2000" dirty="0"/>
          </a:p>
          <a:p>
            <a:pPr lvl="2" eaLnBrk="1" hangingPunct="1">
              <a:buFont typeface="Wingdings 2" pitchFamily="18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2133600"/>
            <a:ext cx="8504237" cy="4572000"/>
          </a:xfrm>
        </p:spPr>
        <p:txBody>
          <a:bodyPr/>
          <a:lstStyle/>
          <a:p>
            <a:r>
              <a:rPr lang="cs-CZ" altLang="cs-CZ" sz="2800" b="1" smtClean="0"/>
              <a:t>Mění se ideál lidské krásy:</a:t>
            </a:r>
          </a:p>
          <a:p>
            <a:pPr lvl="1"/>
            <a:r>
              <a:rPr lang="cs-CZ" altLang="cs-CZ" sz="2300" b="1" smtClean="0"/>
              <a:t>místo fyzicky a duševně statného atleta nastoupil typ smyslově krásného a až žensky zjemnělého oduševnělého jinocha, modelovaného podle živého modelu</a:t>
            </a:r>
            <a:r>
              <a:rPr lang="cs-CZ" altLang="cs-CZ" sz="2300" smtClean="0"/>
              <a:t>.</a:t>
            </a:r>
          </a:p>
          <a:p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1878013"/>
            <a:ext cx="8534400" cy="758825"/>
          </a:xfrm>
        </p:spPr>
        <p:txBody>
          <a:bodyPr/>
          <a:lstStyle/>
          <a:p>
            <a:pPr>
              <a:defRPr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SOCHAŘSKÉ OSOBNOSTI</a:t>
            </a:r>
            <a:endParaRPr lang="cs-CZ" b="1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411413" y="2852738"/>
            <a:ext cx="8502650" cy="4572000"/>
          </a:xfrm>
        </p:spPr>
        <p:txBody>
          <a:bodyPr/>
          <a:lstStyle/>
          <a:p>
            <a:r>
              <a:rPr lang="cs-CZ" altLang="cs-CZ" sz="3600" smtClean="0"/>
              <a:t>Skopás z ostrova Paru</a:t>
            </a:r>
          </a:p>
          <a:p>
            <a:r>
              <a:rPr lang="cs-CZ" altLang="cs-CZ" sz="3600" smtClean="0"/>
              <a:t>Práxitelés z Athén</a:t>
            </a:r>
          </a:p>
          <a:p>
            <a:r>
              <a:rPr lang="cs-CZ" altLang="cs-CZ" sz="3600" smtClean="0"/>
              <a:t>Lýsippos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1844675"/>
            <a:ext cx="8502650" cy="457200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  <a:defRPr/>
            </a:pPr>
            <a:r>
              <a:rPr lang="cs-CZ" dirty="0" smtClean="0"/>
              <a:t>Jaký sochařský ideál se vytvořil ve 2. klasickém období?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dirty="0" smtClean="0"/>
              <a:t>Který sochař měl přídomek „z Athén“?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cs-CZ" dirty="0" smtClean="0"/>
              <a:t>Který sochař měl přídomek „z ostrova </a:t>
            </a:r>
            <a:r>
              <a:rPr lang="cs-CZ" dirty="0" err="1" smtClean="0"/>
              <a:t>Paru</a:t>
            </a:r>
            <a:r>
              <a:rPr lang="cs-CZ" dirty="0" smtClean="0"/>
              <a:t>“?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867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0825" y="1628775"/>
            <a:ext cx="8504238" cy="551815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  <a:defRPr/>
            </a:pPr>
            <a:r>
              <a:rPr lang="cs-CZ" sz="1100" dirty="0"/>
              <a:t>Literatura:</a:t>
            </a:r>
          </a:p>
          <a:p>
            <a:pPr>
              <a:defRPr/>
            </a:pPr>
            <a:r>
              <a:rPr lang="cs-CZ" sz="1100" dirty="0"/>
              <a:t>BALEKA, J.: Výtvarné umění, výkladový  slovník. Praha: </a:t>
            </a:r>
            <a:r>
              <a:rPr lang="cs-CZ" sz="1100" dirty="0" err="1"/>
              <a:t>Akademia</a:t>
            </a:r>
            <a:r>
              <a:rPr lang="cs-CZ" sz="1100" dirty="0"/>
              <a:t>, 1997.</a:t>
            </a:r>
          </a:p>
          <a:p>
            <a:pPr>
              <a:defRPr/>
            </a:pPr>
            <a:r>
              <a:rPr lang="cs-CZ" sz="1100" dirty="0"/>
              <a:t>BLAŽÍČEK, O.: Slovník pojmů  z dějin umění. Praha: Odeon, 1991.</a:t>
            </a:r>
          </a:p>
          <a:p>
            <a:pPr>
              <a:defRPr/>
            </a:pPr>
            <a:r>
              <a:rPr lang="cs-CZ" sz="1100" dirty="0"/>
              <a:t>LISOVÝ, I.: Přehled dějin starověku. Ostrava: FF OU, 2010. </a:t>
            </a:r>
          </a:p>
          <a:p>
            <a:pPr>
              <a:defRPr/>
            </a:pPr>
            <a:r>
              <a:rPr lang="cs-CZ" sz="1100" dirty="0"/>
              <a:t>MRÁZ, B.: Dějiny výtvarné kultury  I. Praha: IDEA SERVIS, 1998. </a:t>
            </a:r>
          </a:p>
          <a:p>
            <a:pPr>
              <a:defRPr/>
            </a:pPr>
            <a:r>
              <a:rPr lang="cs-CZ" sz="1100" dirty="0"/>
              <a:t>KOL. autorů: Slovník antické kultury. Praha: Nakl. Svoboda, 1974</a:t>
            </a:r>
            <a:r>
              <a:rPr lang="cs-CZ" sz="1100" dirty="0" smtClean="0"/>
              <a:t>.</a:t>
            </a:r>
          </a:p>
          <a:p>
            <a:pPr>
              <a:defRPr/>
            </a:pPr>
            <a:endParaRPr lang="cs-CZ" sz="1100" b="1" dirty="0"/>
          </a:p>
          <a:p>
            <a:pPr eaLnBrk="1" hangingPunct="1">
              <a:buFont typeface="+mj-lt"/>
              <a:buAutoNum type="arabicPeriod"/>
              <a:defRPr/>
            </a:pPr>
            <a:endParaRPr lang="cs-CZ" sz="1100" dirty="0" smtClean="0"/>
          </a:p>
          <a:p>
            <a:pPr eaLnBrk="1" hangingPunct="1">
              <a:buFont typeface="+mj-lt"/>
              <a:buAutoNum type="arabicPeriod"/>
              <a:defRPr/>
            </a:pPr>
            <a:endParaRPr lang="cs-CZ" sz="1100" dirty="0" smtClean="0"/>
          </a:p>
          <a:p>
            <a:pPr eaLnBrk="1" hangingPunct="1">
              <a:buFont typeface="+mj-lt"/>
              <a:buAutoNum type="arabicPeriod"/>
              <a:defRPr/>
            </a:pPr>
            <a:endParaRPr lang="cs-CZ" sz="1100" dirty="0" smtClean="0"/>
          </a:p>
          <a:p>
            <a:pPr eaLnBrk="1" hangingPunct="1">
              <a:buFont typeface="+mj-lt"/>
              <a:buAutoNum type="arabicPeriod"/>
              <a:defRPr/>
            </a:pPr>
            <a:endParaRPr lang="cs-CZ" sz="1100" dirty="0" smtClean="0"/>
          </a:p>
          <a:p>
            <a:pPr eaLnBrk="1" hangingPunct="1">
              <a:buFont typeface="+mj-lt"/>
              <a:buAutoNum type="arabicPeriod"/>
              <a:defRPr/>
            </a:pPr>
            <a:endParaRPr lang="cs-CZ" sz="11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b="1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  <a:p>
            <a:pPr eaLnBrk="1" hangingPunct="1">
              <a:defRPr/>
            </a:pP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634</TotalTime>
  <Words>275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Georgia</vt:lpstr>
      <vt:lpstr>Wingdings 2</vt:lpstr>
      <vt:lpstr>Wingdings</vt:lpstr>
      <vt:lpstr>Calibri</vt:lpstr>
      <vt:lpstr>Administrativní</vt:lpstr>
      <vt:lpstr>Snímek 1</vt:lpstr>
      <vt:lpstr>STAROVĚKÉ ŘECKO </vt:lpstr>
      <vt:lpstr>2. KLASICKÉ OBDOBÍ</vt:lpstr>
      <vt:lpstr>Snímek 4</vt:lpstr>
      <vt:lpstr> SOCHAŘSKÉ OSOBNOSTI</vt:lpstr>
      <vt:lpstr>OPAKOVÁNÍ</vt:lpstr>
      <vt:lpstr>ZDROJE</vt:lpstr>
    </vt:vector>
  </TitlesOfParts>
  <Company>sus-ostrava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ŘECKÁ ARCHITEKTURA</dc:title>
  <dc:creator>spravce</dc:creator>
  <cp:lastModifiedBy>Dum</cp:lastModifiedBy>
  <cp:revision>69</cp:revision>
  <dcterms:created xsi:type="dcterms:W3CDTF">2012-10-08T12:06:22Z</dcterms:created>
  <dcterms:modified xsi:type="dcterms:W3CDTF">2014-05-24T13:52:34Z</dcterms:modified>
</cp:coreProperties>
</file>