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92" r:id="rId2"/>
    <p:sldId id="294" r:id="rId3"/>
    <p:sldId id="277" r:id="rId4"/>
    <p:sldId id="295" r:id="rId5"/>
    <p:sldId id="280" r:id="rId6"/>
    <p:sldId id="281" r:id="rId7"/>
    <p:sldId id="288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8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9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2E618-2140-4678-BCCF-CF64362C9B72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2D8C929-780B-4FDB-A85B-629430EB21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129B1-072B-4733-A956-F22D8A40972F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59371F-0C83-43F7-9CFC-BE907E30B4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9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30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1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47B6B8-906B-4CB9-9FEC-DEFFFF20D496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4E7925E-4D7A-4B2F-99A5-94AC75253B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4667FB-432C-4461-BCA7-9385841CB5C9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DD4F5-8AF0-4B3B-8FAE-2143FABB30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30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31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FEFB7-265E-4E2A-90F1-0EE4799A909F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CBF90759-CFA6-4712-AD22-C96D131716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8A034-EDC7-424E-AE2D-E67B3E584F2E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62E56D-D67A-4D83-A6E3-45273F9B3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84844-46C6-4922-A81B-9614BD6455A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77DD714-5DE1-49EB-BFB1-D787EE7D9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C17384D-B8A6-4A2A-9EA5-FA3DF9AA35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EBDA6-4029-446E-9C57-9873D00B428D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90339B-37B0-42A2-9FE4-9C377A68F1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566529-C614-4A48-8F66-A2A09397B53E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7D185-D3E3-4CE3-B879-C803C1E0C9C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FDB1D-2A4F-4EFE-9103-3D2223E11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7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8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9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48F1FB-BACE-4F39-B9BE-E0748D63FC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7C24F-1353-40BD-9FC8-85C9B32A1933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E8E23C8-3440-473E-A3EA-0C73DE71A504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F16E9DC-4FED-4473-83DE-4032EB2E4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99" r:id="rId1"/>
    <p:sldLayoutId id="2147484300" r:id="rId2"/>
    <p:sldLayoutId id="2147484301" r:id="rId3"/>
    <p:sldLayoutId id="2147484302" r:id="rId4"/>
    <p:sldLayoutId id="2147484303" r:id="rId5"/>
    <p:sldLayoutId id="2147484304" r:id="rId6"/>
    <p:sldLayoutId id="2147484305" r:id="rId7"/>
    <p:sldLayoutId id="2147484306" r:id="rId8"/>
    <p:sldLayoutId id="2147484307" r:id="rId9"/>
    <p:sldLayoutId id="2147484308" r:id="rId10"/>
    <p:sldLayoutId id="21474843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64544B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726056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4C5A6A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08DA0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rogi,_Giacomo_%281822-1881%29_-_n._3163_-_Firenze_-_Galleria_-_Niobida_figlio.jpg?uselang=cs" TargetMode="External"/><Relationship Id="rId2" Type="http://schemas.openxmlformats.org/officeDocument/2006/relationships/hyperlink" Target="http://commons.wikimedia.org/wiki/File:Skopas_menade_pushkin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Neustrelitz-goetter2-niobe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6" name="TextovéPole 5"/>
          <p:cNvSpPr txBox="1"/>
          <p:nvPr/>
        </p:nvSpPr>
        <p:spPr>
          <a:xfrm>
            <a:off x="1643063" y="2571750"/>
            <a:ext cx="5857875" cy="24685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2600" b="1" cap="all" spc="250" dirty="0" err="1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SOCHAŘSké</a:t>
            </a:r>
            <a:r>
              <a:rPr lang="cs-CZ" sz="26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 osobnosti</a:t>
            </a:r>
          </a:p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26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2. KLASICKÉ OBDOBÍ</a:t>
            </a:r>
          </a:p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3600" b="1" cap="all" spc="25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SKOPÁS Z OSTROVA PARU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395536" y="4653136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</a:p>
          <a:p>
            <a:r>
              <a:rPr lang="cs-CZ" dirty="0"/>
              <a:t>Škola: Střední umělecká škola v Ostravě</a:t>
            </a:r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</a:p>
          <a:p>
            <a:r>
              <a:rPr lang="cs-CZ" dirty="0"/>
              <a:t>Název projektu: Zlepšení podmínek pro vzdělávání na SUŠ, Ostrava</a:t>
            </a:r>
          </a:p>
          <a:p>
            <a:r>
              <a:rPr lang="cs-CZ" dirty="0"/>
              <a:t>Číslo a název šablony klíčové aktivity: III/2 Inovace a zkvalitnění výuky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ICT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636838"/>
            <a:ext cx="6400800" cy="2520950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SOCHAŘSké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osobnosti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KLASICKÉ OBDOBÍ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9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SKOPÁS Z OSTROVA PARU</a:t>
            </a: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42875" y="714375"/>
            <a:ext cx="885825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STAROVĚKÉ</a:t>
            </a:r>
            <a:br>
              <a:rPr lang="cs-CZ" dirty="0" smtClean="0"/>
            </a:br>
            <a:r>
              <a:rPr lang="cs-CZ" dirty="0" smtClean="0"/>
              <a:t>ŘECKO</a:t>
            </a:r>
            <a:br>
              <a:rPr lang="cs-CZ" dirty="0" smtClean="0"/>
            </a:b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SKOPÁS Z OSTROVA </a:t>
            </a:r>
            <a:r>
              <a:rPr lang="cs-CZ" b="1" dirty="0"/>
              <a:t>P</a:t>
            </a:r>
            <a:r>
              <a:rPr lang="cs-CZ" b="1" dirty="0" smtClean="0"/>
              <a:t>ARU</a:t>
            </a:r>
            <a:endParaRPr lang="cs-CZ" b="1" u="sng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2060575"/>
            <a:ext cx="8734425" cy="4572000"/>
          </a:xfrm>
        </p:spPr>
        <p:txBody>
          <a:bodyPr/>
          <a:lstStyle/>
          <a:p>
            <a:r>
              <a:rPr lang="cs-CZ" altLang="cs-CZ" sz="2400" b="1" smtClean="0"/>
              <a:t>jako první </a:t>
            </a:r>
            <a:r>
              <a:rPr lang="cs-CZ" altLang="cs-CZ" sz="2400" smtClean="0"/>
              <a:t>dokázal vyjádřit emoce, vášně, výraz bolesti, smutku, či radosti;</a:t>
            </a:r>
          </a:p>
          <a:p>
            <a:endParaRPr lang="cs-CZ" altLang="cs-CZ" sz="2400" smtClean="0"/>
          </a:p>
          <a:p>
            <a:r>
              <a:rPr lang="cs-CZ" altLang="cs-CZ" sz="2400" b="1" smtClean="0"/>
              <a:t>Jeho postavy mají vzrušené postoje, modelaci svalstva zdůrazňoval diagonálními liniemi – vzruch, napětí;</a:t>
            </a:r>
          </a:p>
          <a:p>
            <a:endParaRPr lang="cs-CZ" altLang="cs-CZ" sz="1200" smtClean="0"/>
          </a:p>
          <a:p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DÍLO</a:t>
            </a:r>
            <a:endParaRPr lang="cs-CZ" b="1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700213"/>
            <a:ext cx="8502650" cy="4572000"/>
          </a:xfrm>
        </p:spPr>
        <p:txBody>
          <a:bodyPr/>
          <a:lstStyle/>
          <a:p>
            <a:r>
              <a:rPr lang="cs-CZ" altLang="cs-CZ" sz="2800" b="1" i="1" smtClean="0">
                <a:solidFill>
                  <a:srgbClr val="C00000"/>
                </a:solidFill>
              </a:rPr>
              <a:t>Běsnící Mainada  </a:t>
            </a:r>
            <a:r>
              <a:rPr lang="cs-CZ" altLang="cs-CZ" sz="2800" smtClean="0"/>
              <a:t>(Běsnící Bakchantka) </a:t>
            </a:r>
          </a:p>
          <a:p>
            <a:endParaRPr lang="cs-CZ" altLang="cs-CZ" sz="2800" smtClean="0"/>
          </a:p>
          <a:p>
            <a:r>
              <a:rPr lang="cs-CZ" altLang="cs-CZ" sz="2800" i="1" smtClean="0"/>
              <a:t>výzdoba mauzolea v Halikarnassu </a:t>
            </a:r>
            <a:r>
              <a:rPr lang="cs-CZ" altLang="cs-CZ" sz="2800" smtClean="0"/>
              <a:t>- reliéfy vlysu představující boj Řeků s Amazonkami </a:t>
            </a:r>
          </a:p>
          <a:p>
            <a:endParaRPr lang="cs-CZ" altLang="cs-CZ" sz="2800" smtClean="0"/>
          </a:p>
          <a:p>
            <a:r>
              <a:rPr lang="cs-CZ" altLang="cs-CZ" sz="2800" b="1" i="1" smtClean="0">
                <a:solidFill>
                  <a:srgbClr val="C00000"/>
                </a:solidFill>
              </a:rPr>
              <a:t>sousoší Niobovců</a:t>
            </a:r>
            <a:r>
              <a:rPr lang="cs-CZ" altLang="cs-CZ" sz="2800" smtClean="0"/>
              <a:t>, zachycuje pobití synů a dcer Niobiných.</a:t>
            </a:r>
          </a:p>
          <a:p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NIOBÉ</a:t>
            </a:r>
            <a:endParaRPr lang="cs-CZ" b="1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17412" name="Picture 2" descr="F:\1. rocnik\RECKO\rec.soch a mal\6.skopas\Neustrelitz-goetter2-niob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268413"/>
            <a:ext cx="3797300" cy="5113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3" descr="F:\1. rocnik\RECKO\rec.soch a mal\6.skopas\Brogi,_Giacomo_(1822-1881)_-_n._3163_-_Firenze_-_Galleria_-_Niobida_figli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1196975"/>
            <a:ext cx="3230563" cy="503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2"/>
          <p:cNvSpPr txBox="1">
            <a:spLocks noChangeArrowheads="1"/>
          </p:cNvSpPr>
          <p:nvPr/>
        </p:nvSpPr>
        <p:spPr bwMode="auto">
          <a:xfrm>
            <a:off x="4108450" y="1700213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74838" y="149225"/>
            <a:ext cx="8534401" cy="758825"/>
          </a:xfrm>
        </p:spPr>
        <p:txBody>
          <a:bodyPr/>
          <a:lstStyle/>
          <a:p>
            <a:pPr>
              <a:defRPr/>
            </a:pPr>
            <a:r>
              <a:rPr lang="cs-CZ" b="1" dirty="0" smtClean="0"/>
              <a:t>BĚSÍCÍ MAINADA</a:t>
            </a:r>
            <a:endParaRPr lang="cs-CZ" b="1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54600" y="1527175"/>
            <a:ext cx="3751263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18436" name="Picture 2" descr="F:\1. rocnik\RECKO\rec.soch a mal\6.skopas\Skopas - Bachant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0638" y="0"/>
            <a:ext cx="4079875" cy="757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2" descr="F:\1. rocnik\RECKO\rec.soch a mal\6.skopas\Skopas_menade_pushk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913" y="2060575"/>
            <a:ext cx="2087562" cy="424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TextovéPole 2"/>
          <p:cNvSpPr txBox="1">
            <a:spLocks noChangeArrowheads="1"/>
          </p:cNvSpPr>
          <p:nvPr/>
        </p:nvSpPr>
        <p:spPr bwMode="auto">
          <a:xfrm>
            <a:off x="3924300" y="1628775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64544B"/>
                </a:solidFill>
              </a:rPr>
              <a:t>OTÁZKY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2205038"/>
            <a:ext cx="8504237" cy="3786187"/>
          </a:xfrm>
        </p:spPr>
        <p:txBody>
          <a:bodyPr/>
          <a:lstStyle/>
          <a:p>
            <a:pPr marL="514350" indent="-514350" eaLnBrk="1" hangingPunct="1">
              <a:buFont typeface="Georgia" pitchFamily="18" charset="0"/>
              <a:buAutoNum type="arabicPeriod"/>
            </a:pPr>
            <a:r>
              <a:rPr lang="cs-CZ" altLang="cs-CZ" smtClean="0"/>
              <a:t>Jaká díla vytvořil sochař  Skopás? Vypiš alespoň 2.</a:t>
            </a:r>
          </a:p>
          <a:p>
            <a:pPr marL="514350" indent="-514350" eaLnBrk="1" hangingPunct="1">
              <a:buFont typeface="Georgia" pitchFamily="18" charset="0"/>
              <a:buAutoNum type="arabicPeriod"/>
            </a:pPr>
            <a:r>
              <a:rPr lang="cs-CZ" altLang="cs-CZ" smtClean="0"/>
              <a:t>Čím tento sochař docílil pohybu a vzruchu ve svých sochách?</a:t>
            </a:r>
          </a:p>
          <a:p>
            <a:pPr marL="514350" indent="-514350" eaLnBrk="1" hangingPunct="1">
              <a:buFont typeface="Georgia" pitchFamily="18" charset="0"/>
              <a:buAutoNum type="arabicPeriod"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867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950" y="1308100"/>
            <a:ext cx="8504238" cy="551815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/>
              <a:t>Literatura:</a:t>
            </a:r>
          </a:p>
          <a:p>
            <a:pPr>
              <a:defRPr/>
            </a:pPr>
            <a:r>
              <a:rPr lang="cs-CZ" sz="1100" dirty="0"/>
              <a:t>BALEKA, J.: Výtvarné umění, výkladový  slovník. Praha: </a:t>
            </a:r>
            <a:r>
              <a:rPr lang="cs-CZ" sz="1100" dirty="0" err="1"/>
              <a:t>Akademia</a:t>
            </a:r>
            <a:r>
              <a:rPr lang="cs-CZ" sz="1100" dirty="0"/>
              <a:t>, 1997.</a:t>
            </a:r>
          </a:p>
          <a:p>
            <a:pPr>
              <a:defRPr/>
            </a:pPr>
            <a:r>
              <a:rPr lang="cs-CZ" sz="1100" dirty="0"/>
              <a:t>BLAŽÍČEK, O.: Slovník pojmů  z dějin umění. Praha: Odeon, 1991.</a:t>
            </a:r>
          </a:p>
          <a:p>
            <a:pPr>
              <a:defRPr/>
            </a:pPr>
            <a:r>
              <a:rPr lang="cs-CZ" sz="1100" dirty="0"/>
              <a:t>LISOVÝ, I.: Přehled dějin starověku. Ostrava: FF OU, 2010. </a:t>
            </a:r>
          </a:p>
          <a:p>
            <a:pPr>
              <a:defRPr/>
            </a:pPr>
            <a:r>
              <a:rPr lang="cs-CZ" sz="1100" dirty="0"/>
              <a:t>MRÁZ, B.: Dějiny výtvarné kultury  I. Praha: IDEA SERVIS, 1998. </a:t>
            </a:r>
          </a:p>
          <a:p>
            <a:pPr>
              <a:defRPr/>
            </a:pPr>
            <a:r>
              <a:rPr lang="cs-CZ" sz="1100" dirty="0"/>
              <a:t>KOL. autorů: Slovník antické kultury. Praha: Nakl. Svoboda, 1974</a:t>
            </a:r>
            <a:r>
              <a:rPr lang="cs-CZ" sz="1100" dirty="0" smtClean="0"/>
              <a:t>.</a:t>
            </a:r>
          </a:p>
          <a:p>
            <a:pPr>
              <a:defRPr/>
            </a:pPr>
            <a:endParaRPr lang="cs-CZ" sz="1100" b="1" dirty="0"/>
          </a:p>
          <a:p>
            <a:pPr eaLnBrk="1" hangingPunct="1">
              <a:defRPr/>
            </a:pPr>
            <a:r>
              <a:rPr lang="cs-CZ" sz="1100" b="1" dirty="0" smtClean="0"/>
              <a:t>Zdroje:</a:t>
            </a:r>
          </a:p>
          <a:p>
            <a:pPr eaLnBrk="1" hangingPunct="1">
              <a:defRPr/>
            </a:pPr>
            <a:r>
              <a:rPr lang="cs-CZ" sz="1100" b="1" dirty="0" smtClean="0"/>
              <a:t>Staženo 10. 1. 2013</a:t>
            </a:r>
          </a:p>
          <a:p>
            <a:pPr eaLnBrk="1" hangingPunct="1">
              <a:defRPr/>
            </a:pPr>
            <a:endParaRPr lang="cs-CZ" sz="1100" b="1" dirty="0"/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1100" dirty="0" smtClean="0">
                <a:hlinkClick r:id="rId2"/>
              </a:rPr>
              <a:t>http://commons.wikimedia.org/wiki/File:Skopas_menade_pushkin.jpg?uselang=cs</a:t>
            </a: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1100" dirty="0" smtClean="0">
                <a:hlinkClick r:id="rId3"/>
              </a:rPr>
              <a:t>http://commons.wikimedia.org/wiki/File:Brogi,_Giacomo_%281822-1881%29_-_n._3163_-_Firenze_-_Galleria_-_Niobida_figlio.jpg?uselang=cs</a:t>
            </a:r>
            <a:endParaRPr lang="cs-CZ" sz="1100" dirty="0" smtClean="0"/>
          </a:p>
          <a:p>
            <a:pPr lvl="1" eaLnBrk="1" hangingPunct="1">
              <a:buFont typeface="+mj-lt"/>
              <a:buAutoNum type="arabicPeriod"/>
              <a:defRPr/>
            </a:pPr>
            <a:r>
              <a:rPr lang="cs-CZ" sz="800" dirty="0" smtClean="0">
                <a:hlinkClick r:id="rId4"/>
              </a:rPr>
              <a:t>http://commons.wikimedia.org/wiki/File:Neustrelitz-goetter2-niobe.jpg?uselang=cs</a:t>
            </a:r>
            <a:endParaRPr lang="cs-CZ" sz="600" dirty="0" smtClean="0"/>
          </a:p>
          <a:p>
            <a:pPr eaLnBrk="1" hangingPunct="1">
              <a:buFont typeface="+mj-lt"/>
              <a:buAutoNum type="arabicPeriod"/>
              <a:defRPr/>
            </a:pP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endParaRPr lang="cs-CZ" sz="11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b="1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643</TotalTime>
  <Words>262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Georgia</vt:lpstr>
      <vt:lpstr>Wingdings 2</vt:lpstr>
      <vt:lpstr>Wingdings</vt:lpstr>
      <vt:lpstr>Calibri</vt:lpstr>
      <vt:lpstr>Administrativní</vt:lpstr>
      <vt:lpstr>Snímek 1</vt:lpstr>
      <vt:lpstr>STAROVĚKÉ ŘECKO </vt:lpstr>
      <vt:lpstr>SKOPÁS Z OSTROVA PARU</vt:lpstr>
      <vt:lpstr>DÍLO</vt:lpstr>
      <vt:lpstr>NIOBÉ</vt:lpstr>
      <vt:lpstr>BĚSÍCÍ MAINADA</vt:lpstr>
      <vt:lpstr>OTÁZKY</vt:lpstr>
      <vt:lpstr>ZDROJE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</dc:title>
  <dc:creator>spravce</dc:creator>
  <cp:lastModifiedBy>Dum</cp:lastModifiedBy>
  <cp:revision>69</cp:revision>
  <dcterms:created xsi:type="dcterms:W3CDTF">2012-10-08T12:06:22Z</dcterms:created>
  <dcterms:modified xsi:type="dcterms:W3CDTF">2014-05-24T13:53:23Z</dcterms:modified>
</cp:coreProperties>
</file>