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91" r:id="rId2"/>
    <p:sldId id="292" r:id="rId3"/>
    <p:sldId id="259" r:id="rId4"/>
    <p:sldId id="293" r:id="rId5"/>
    <p:sldId id="260" r:id="rId6"/>
    <p:sldId id="265" r:id="rId7"/>
    <p:sldId id="279" r:id="rId8"/>
    <p:sldId id="288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Přímá spojnice 26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ál 28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29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A586C-8A07-41D7-B988-38C2E1839CD5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6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CA8394A-CE01-4B5C-B561-43D6D994FD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14930-5C89-4387-A99D-383EF76748D3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8ABD0-9904-4A23-92AA-A591DF37AF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8" name="Obdélník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Přímá spojnice 29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ál 30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31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5618C-32D8-4928-87CB-8D240D83B10B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7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FD7468D-7C56-4CFE-B45D-FE8CC080F1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3F665-D2D1-4636-9985-584023A6F574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C09CB-0671-4748-9908-EA6284A3A4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8" name="Obdélník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1" name="Obdélník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2" name="Obdélník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Přímá spojnice 28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Ovál 30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ál 31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8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7400A-151D-448F-A993-398D5723E676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9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1C6BBC3-31AC-47EE-B126-D9F60F5D13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BC5A1-A9D5-48B7-A015-2662B8977A0E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C54FA-A226-40D4-8EE8-25F3EEB15D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3" name="Obdélník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4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5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E723F-B4AB-4AE4-A5B9-394E289FEB2F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9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418516A-7C16-4222-8BFE-48F9B49FB0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8" name="Obdélník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Přímá spojnice 28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ál 2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3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E4886E7-AE39-486D-A439-A765C9A47A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C7438-28BC-4B8F-9473-CE86B122E9BF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19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Obdélník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8" name="Obdélník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ál 2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ál 30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Zástupný symbol pro číslo snímku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3CB84-A8E7-4034-A5B6-7FFA613EDB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Zástupný symbol pro datum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D4F90-1C05-4A08-B144-DB560399AE8D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FBADD-677C-4416-A3BA-AFCDC95013C0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1B40F-F490-49A4-9BBC-D7A682CCFB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5" name="Obdélník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6" name="Obdélník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7" name="Obdélník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Přímá spojnice 27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vál 28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ál 29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B3BC1-99A3-4504-9D74-87FC049409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9DC9F-3034-400C-8778-B2E0CDAAD05D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1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27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2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102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cs-CZ" smtClean="0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F508B50-BCF0-42B0-AC67-A3CA4F727E95}" type="datetimeFigureOut">
              <a:rPr lang="cs-CZ"/>
              <a:pPr>
                <a:defRPr/>
              </a:pPr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Ová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á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1DBEAB0-9C30-4E80-835B-EF18219F78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  <a:endParaRPr lang="en-US" altLang="cs-CZ" smtClean="0"/>
          </a:p>
        </p:txBody>
      </p:sp>
      <p:sp>
        <p:nvSpPr>
          <p:cNvPr id="10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  <p:sldLayoutId id="2147484307" r:id="rId9"/>
    <p:sldLayoutId id="2147484308" r:id="rId10"/>
    <p:sldLayoutId id="214748430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64544B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64544B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726056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4C5A6A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08DA0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poxyomenos02_pushkin.jpg?uselang=cs" TargetMode="External"/><Relationship Id="rId2" Type="http://schemas.openxmlformats.org/officeDocument/2006/relationships/hyperlink" Target="http://commons.wikimedia.org/wiki/File:Apoxyomenos01_pushkin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Louvre,_Socrates-Sculpture.jpg?uselang=cs" TargetMode="External"/><Relationship Id="rId5" Type="http://schemas.openxmlformats.org/officeDocument/2006/relationships/hyperlink" Target="http://commons.wikimedia.org/wiki/File:Aristoteles_Louvre.jpg?uselang=cs" TargetMode="External"/><Relationship Id="rId4" Type="http://schemas.openxmlformats.org/officeDocument/2006/relationships/hyperlink" Target="http://commons.wikimedia.org/wiki/File:Apoxyomenos_Pio-Clementino_Inv1185_n2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13315" name="Picture 2" descr="C:\Users\Dášenka\Downloads\OPVK_hor_zakladni_logolink_RGB_cz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950" y="115888"/>
            <a:ext cx="8959850" cy="1958975"/>
          </a:xfrm>
          <a:noFill/>
        </p:spPr>
      </p:pic>
      <p:sp>
        <p:nvSpPr>
          <p:cNvPr id="6" name="TextovéPole 5"/>
          <p:cNvSpPr txBox="1"/>
          <p:nvPr/>
        </p:nvSpPr>
        <p:spPr>
          <a:xfrm>
            <a:off x="1500188" y="2571750"/>
            <a:ext cx="6072187" cy="20367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cs-CZ" sz="2800" b="1" cap="all" spc="250" dirty="0" err="1">
                <a:solidFill>
                  <a:srgbClr val="93A29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SOCHAŘSké</a:t>
            </a:r>
            <a:r>
              <a:rPr lang="cs-CZ" sz="2800" b="1" cap="all" spc="250" dirty="0">
                <a:solidFill>
                  <a:srgbClr val="93A29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 osobnosti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cs-CZ" sz="2800" b="1" cap="all" spc="250" dirty="0">
                <a:solidFill>
                  <a:srgbClr val="93A29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2. KLASICKÉ OBDOBÍ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defRPr/>
            </a:pPr>
            <a:r>
              <a:rPr lang="cs-CZ" sz="3900" b="1" cap="all" spc="2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/>
              </a:rPr>
              <a:t>lýsIppos</a:t>
            </a:r>
            <a:endParaRPr lang="cs-CZ" sz="3900" b="1" cap="all" spc="2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/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7" name="TextovéPole 3"/>
          <p:cNvSpPr txBox="1">
            <a:spLocks noChangeArrowheads="1"/>
          </p:cNvSpPr>
          <p:nvPr/>
        </p:nvSpPr>
        <p:spPr bwMode="auto">
          <a:xfrm>
            <a:off x="323528" y="4509120"/>
            <a:ext cx="744306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cs-CZ" dirty="0"/>
              <a:t>Autor: Mgr. </a:t>
            </a:r>
            <a:r>
              <a:rPr lang="cs-CZ" dirty="0" err="1"/>
              <a:t>et</a:t>
            </a:r>
            <a:r>
              <a:rPr lang="cs-CZ" dirty="0"/>
              <a:t> Bc. Dagmar Klásková</a:t>
            </a:r>
          </a:p>
          <a:p>
            <a:r>
              <a:rPr lang="cs-CZ" dirty="0"/>
              <a:t>Škola: Střední umělecká škola v Ostravě</a:t>
            </a:r>
          </a:p>
          <a:p>
            <a:r>
              <a:rPr lang="cs-CZ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</a:t>
            </a:r>
            <a:r>
              <a:rPr lang="cs-CZ" dirty="0"/>
              <a:t> </a:t>
            </a:r>
          </a:p>
          <a:p>
            <a:r>
              <a:rPr lang="cs-CZ" dirty="0"/>
              <a:t>Název projektu: Zlepšení podmínek pro vzdělávání na SUŠ, Ostrava</a:t>
            </a:r>
          </a:p>
          <a:p>
            <a:r>
              <a:rPr lang="cs-CZ" dirty="0"/>
              <a:t>Číslo a název šablony klíčové aktivity: III/2 Inovace a zkvalitnění výuky </a:t>
            </a:r>
            <a:endParaRPr lang="cs-CZ" dirty="0" smtClean="0"/>
          </a:p>
          <a:p>
            <a:r>
              <a:rPr lang="cs-CZ" dirty="0" smtClean="0"/>
              <a:t>prostřednictvím </a:t>
            </a:r>
            <a:r>
              <a:rPr lang="cs-CZ" dirty="0"/>
              <a:t>ICT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0188" y="2571750"/>
            <a:ext cx="6400800" cy="25209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SOCHAŘSké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osobnosti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KLASICKÉ OBDOBÍ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39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lýsIppos</a:t>
            </a:r>
            <a:endParaRPr lang="cs-CZ" sz="39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142875" y="714375"/>
            <a:ext cx="8858250" cy="1752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STAROVĚKÉ</a:t>
            </a:r>
            <a:br>
              <a:rPr lang="cs-CZ" dirty="0" smtClean="0"/>
            </a:br>
            <a:r>
              <a:rPr lang="cs-CZ" dirty="0" smtClean="0"/>
              <a:t>ŘECKO</a:t>
            </a:r>
            <a:br>
              <a:rPr lang="cs-CZ" dirty="0" smtClean="0"/>
            </a:b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>
                <a:solidFill>
                  <a:srgbClr val="64544B"/>
                </a:solidFill>
              </a:rPr>
              <a:t>LÝSIPPOS</a:t>
            </a:r>
          </a:p>
        </p:txBody>
      </p:sp>
      <p:sp>
        <p:nvSpPr>
          <p:cNvPr id="2457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80975" y="2033588"/>
            <a:ext cx="8963025" cy="4824412"/>
          </a:xfrm>
        </p:spPr>
        <p:txBody>
          <a:bodyPr/>
          <a:lstStyle/>
          <a:p>
            <a:pPr>
              <a:defRPr/>
            </a:pPr>
            <a:r>
              <a:rPr lang="cs-CZ" altLang="cs-CZ" sz="2400" b="1" dirty="0" smtClean="0"/>
              <a:t>dvorní sochař Alexandra Velikého</a:t>
            </a:r>
          </a:p>
          <a:p>
            <a:pPr marL="0" indent="0">
              <a:buFont typeface="Wingdings 2" pitchFamily="18" charset="2"/>
              <a:buNone/>
              <a:defRPr/>
            </a:pPr>
            <a:endParaRPr lang="cs-CZ" altLang="cs-CZ" sz="2400" dirty="0" smtClean="0"/>
          </a:p>
          <a:p>
            <a:pPr>
              <a:defRPr/>
            </a:pPr>
            <a:r>
              <a:rPr lang="cs-CZ" altLang="cs-CZ" sz="2400" b="1" dirty="0" smtClean="0"/>
              <a:t>jediný směl  oficiálně portrétovat Alexandra Velikého</a:t>
            </a:r>
          </a:p>
          <a:p>
            <a:pPr>
              <a:defRPr/>
            </a:pPr>
            <a:endParaRPr lang="cs-CZ" altLang="cs-CZ" sz="2400" dirty="0" smtClean="0"/>
          </a:p>
          <a:p>
            <a:pPr>
              <a:defRPr/>
            </a:pPr>
            <a:r>
              <a:rPr lang="cs-CZ" altLang="cs-CZ" sz="2400" dirty="0" smtClean="0"/>
              <a:t>inspiroval se tvorbou athénské školy, zejména Skopovou a </a:t>
            </a:r>
            <a:r>
              <a:rPr lang="cs-CZ" altLang="cs-CZ" sz="2400" dirty="0" err="1" smtClean="0"/>
              <a:t>Praxitelovou</a:t>
            </a:r>
            <a:r>
              <a:rPr lang="cs-CZ" altLang="cs-CZ" sz="2400" dirty="0" smtClean="0"/>
              <a:t>, odléval z bronzu</a:t>
            </a:r>
          </a:p>
          <a:p>
            <a:pPr>
              <a:defRPr/>
            </a:pPr>
            <a:endParaRPr lang="cs-CZ" altLang="cs-CZ" sz="1000" dirty="0" smtClean="0"/>
          </a:p>
          <a:p>
            <a:pPr lvl="1" eaLnBrk="1" hangingPunct="1">
              <a:buFont typeface="Wingdings" pitchFamily="2" charset="2"/>
              <a:buNone/>
              <a:defRPr/>
            </a:pPr>
            <a:endParaRPr lang="cs-CZ" alt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3600" b="1" dirty="0" smtClean="0"/>
              <a:t>DÍLO</a:t>
            </a:r>
            <a:endParaRPr lang="cs-CZ" dirty="0"/>
          </a:p>
        </p:txBody>
      </p:sp>
      <p:sp>
        <p:nvSpPr>
          <p:cNvPr id="16387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49300" y="2097088"/>
            <a:ext cx="8502650" cy="4572000"/>
          </a:xfrm>
        </p:spPr>
        <p:txBody>
          <a:bodyPr/>
          <a:lstStyle/>
          <a:p>
            <a:r>
              <a:rPr lang="cs-CZ" altLang="cs-CZ" sz="2400" b="1" i="1" smtClean="0"/>
              <a:t>Apoxyoménos</a:t>
            </a:r>
            <a:r>
              <a:rPr lang="cs-CZ" altLang="cs-CZ" sz="2400" smtClean="0"/>
              <a:t> (atlet oškrabující si z těla olej a písek) </a:t>
            </a:r>
          </a:p>
          <a:p>
            <a:pPr lvl="1"/>
            <a:r>
              <a:rPr lang="cs-CZ" altLang="cs-CZ" sz="2400" smtClean="0"/>
              <a:t>vytvořil nový kánon 1:8</a:t>
            </a:r>
          </a:p>
          <a:p>
            <a:pPr lvl="1"/>
            <a:r>
              <a:rPr lang="cs-CZ" altLang="cs-CZ" sz="2400" smtClean="0"/>
              <a:t>kontrapost je uvolněnější</a:t>
            </a:r>
          </a:p>
          <a:p>
            <a:pPr lvl="1"/>
            <a:r>
              <a:rPr lang="cs-CZ" altLang="cs-CZ" sz="2400" smtClean="0"/>
              <a:t>mnohapohledovost </a:t>
            </a:r>
          </a:p>
          <a:p>
            <a:pPr lvl="1"/>
            <a:r>
              <a:rPr lang="cs-CZ" altLang="cs-CZ" sz="2400" smtClean="0"/>
              <a:t>podrobnější podání anatomie</a:t>
            </a:r>
          </a:p>
          <a:p>
            <a:pPr lvl="1"/>
            <a:r>
              <a:rPr lang="cs-CZ" altLang="cs-CZ" sz="2400" smtClean="0"/>
              <a:t>záznam duševního stavu v obličeji</a:t>
            </a:r>
          </a:p>
          <a:p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DALŠÍ DÍLA</a:t>
            </a:r>
            <a:endParaRPr lang="cs-CZ" dirty="0" smtClean="0">
              <a:solidFill>
                <a:srgbClr val="64544B"/>
              </a:solidFill>
            </a:endParaRPr>
          </a:p>
        </p:txBody>
      </p:sp>
      <p:sp>
        <p:nvSpPr>
          <p:cNvPr id="1741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4800" y="1773238"/>
            <a:ext cx="8842375" cy="4392612"/>
          </a:xfrm>
        </p:spPr>
        <p:txBody>
          <a:bodyPr/>
          <a:lstStyle/>
          <a:p>
            <a:r>
              <a:rPr lang="cs-CZ" altLang="cs-CZ" sz="2800" b="1" i="1" smtClean="0"/>
              <a:t>Sedící Arés Ludovísiů</a:t>
            </a:r>
            <a:endParaRPr lang="cs-CZ" altLang="cs-CZ" sz="2000" b="1" smtClean="0"/>
          </a:p>
          <a:p>
            <a:pPr lvl="1"/>
            <a:r>
              <a:rPr lang="cs-CZ" altLang="cs-CZ" sz="2400" b="1" smtClean="0"/>
              <a:t>naznačený pohyb, který se může kdykoliv rozvinout do plného projevu</a:t>
            </a:r>
            <a:endParaRPr lang="cs-CZ" altLang="cs-CZ" sz="1800" smtClean="0"/>
          </a:p>
          <a:p>
            <a:r>
              <a:rPr lang="cs-CZ" altLang="cs-CZ" sz="2800" b="1" smtClean="0"/>
              <a:t>podobizny </a:t>
            </a:r>
            <a:r>
              <a:rPr lang="cs-CZ" altLang="cs-CZ" sz="2800" b="1" i="1" smtClean="0"/>
              <a:t>Alexandra Velikého</a:t>
            </a:r>
            <a:endParaRPr lang="cs-CZ" altLang="cs-CZ" sz="2000" b="1" smtClean="0"/>
          </a:p>
          <a:p>
            <a:pPr lvl="1"/>
            <a:r>
              <a:rPr lang="cs-CZ" altLang="cs-CZ" sz="2400" smtClean="0"/>
              <a:t>vytvořil </a:t>
            </a:r>
            <a:r>
              <a:rPr lang="cs-CZ" altLang="cs-CZ" sz="2400" b="1" smtClean="0"/>
              <a:t>typ portrétu pozdějších helénistických vládců</a:t>
            </a:r>
            <a:r>
              <a:rPr lang="cs-CZ" altLang="cs-CZ" sz="2400" smtClean="0"/>
              <a:t> </a:t>
            </a:r>
            <a:endParaRPr lang="cs-CZ" altLang="cs-CZ" sz="1800" smtClean="0"/>
          </a:p>
          <a:p>
            <a:r>
              <a:rPr lang="cs-CZ" altLang="cs-CZ" sz="2800" i="1" smtClean="0"/>
              <a:t>jezdecké podobizny Alexandra Velikého</a:t>
            </a:r>
            <a:endParaRPr lang="cs-CZ" altLang="cs-CZ" sz="2000" smtClean="0"/>
          </a:p>
          <a:p>
            <a:r>
              <a:rPr lang="cs-CZ" altLang="cs-CZ" sz="2800" b="1" smtClean="0"/>
              <a:t>podobizny</a:t>
            </a:r>
            <a:r>
              <a:rPr lang="cs-CZ" altLang="cs-CZ" sz="2800" smtClean="0"/>
              <a:t> </a:t>
            </a:r>
            <a:r>
              <a:rPr lang="cs-CZ" altLang="cs-CZ" sz="2800" i="1" smtClean="0"/>
              <a:t>Sókrata, Euripida a Aristotela</a:t>
            </a:r>
            <a:endParaRPr lang="cs-CZ" altLang="cs-CZ" sz="2000" smtClean="0"/>
          </a:p>
          <a:p>
            <a:pPr eaLnBrk="1" hangingPunct="1"/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F:\1. rocnik\RECKO\rec.soch a mal\Apoxyomenos_Pio-Clementino_Inv1185_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4743450"/>
            <a:ext cx="29972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40200" y="188913"/>
            <a:ext cx="5416550" cy="758825"/>
          </a:xfrm>
        </p:spPr>
        <p:txBody>
          <a:bodyPr/>
          <a:lstStyle/>
          <a:p>
            <a:pPr>
              <a:defRPr/>
            </a:pPr>
            <a:r>
              <a:rPr lang="cs-CZ" b="1" dirty="0" smtClean="0"/>
              <a:t>APOXYOMÉNOS</a:t>
            </a:r>
            <a:endParaRPr lang="cs-CZ" dirty="0"/>
          </a:p>
        </p:txBody>
      </p:sp>
      <p:sp>
        <p:nvSpPr>
          <p:cNvPr id="1843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18437" name="Picture 5" descr="F:\1. rocnik\RECKO\rec.soch a mal\Apoxyomenos01_pushk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5675" y="1412875"/>
            <a:ext cx="3298825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F:\1. rocnik\RECKO\rec.soch a mal\Apoxyomenos02_pushk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1338" y="0"/>
            <a:ext cx="4838701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ovéPole 2"/>
          <p:cNvSpPr txBox="1">
            <a:spLocks noChangeArrowheads="1"/>
          </p:cNvSpPr>
          <p:nvPr/>
        </p:nvSpPr>
        <p:spPr bwMode="auto">
          <a:xfrm>
            <a:off x="4319588" y="1685925"/>
            <a:ext cx="10747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800"/>
              <a:t>Obrázek odkaz č.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smtClean="0"/>
              <a:t>SOKRATES </a:t>
            </a:r>
            <a:r>
              <a:rPr lang="cs-CZ" b="1" dirty="0" smtClean="0"/>
              <a:t>a ARISTOTELES</a:t>
            </a:r>
            <a:endParaRPr lang="cs-CZ" b="1" dirty="0"/>
          </a:p>
        </p:txBody>
      </p:sp>
      <p:sp>
        <p:nvSpPr>
          <p:cNvPr id="1945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endParaRPr lang="cs-CZ" altLang="cs-CZ" smtClean="0"/>
          </a:p>
        </p:txBody>
      </p:sp>
      <p:pic>
        <p:nvPicPr>
          <p:cNvPr id="19460" name="Picture 4" descr="F:\1. rocnik\RECKO\rec.soch a mal\Aristoteles_Louv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4438" y="1412875"/>
            <a:ext cx="3868737" cy="530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F:\1. rocnik\RECKO\rec.soch a mal\Louvre,_Socrates-Sculp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1412875"/>
            <a:ext cx="3535362" cy="530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ovéPole 2"/>
          <p:cNvSpPr txBox="1">
            <a:spLocks noChangeArrowheads="1"/>
          </p:cNvSpPr>
          <p:nvPr/>
        </p:nvSpPr>
        <p:spPr bwMode="auto">
          <a:xfrm>
            <a:off x="7818438" y="6670675"/>
            <a:ext cx="10747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800"/>
              <a:t>Obrázek odkaz č. 2</a:t>
            </a:r>
          </a:p>
        </p:txBody>
      </p:sp>
      <p:sp>
        <p:nvSpPr>
          <p:cNvPr id="19463" name="TextovéPole 3"/>
          <p:cNvSpPr txBox="1">
            <a:spLocks noChangeArrowheads="1"/>
          </p:cNvSpPr>
          <p:nvPr/>
        </p:nvSpPr>
        <p:spPr bwMode="auto">
          <a:xfrm>
            <a:off x="3040063" y="6670675"/>
            <a:ext cx="10747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800"/>
              <a:t>Obrázek odkaz č.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64544B"/>
                </a:solidFill>
              </a:rPr>
              <a:t>OTÁZKY</a:t>
            </a:r>
          </a:p>
        </p:txBody>
      </p:sp>
      <p:sp>
        <p:nvSpPr>
          <p:cNvPr id="2048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288" y="1989138"/>
            <a:ext cx="8504237" cy="3786187"/>
          </a:xfrm>
        </p:spPr>
        <p:txBody>
          <a:bodyPr/>
          <a:lstStyle/>
          <a:p>
            <a:pPr marL="514350" indent="-514350" eaLnBrk="1" hangingPunct="1">
              <a:buFont typeface="Georgia" pitchFamily="18" charset="0"/>
              <a:buAutoNum type="arabicPeriod"/>
            </a:pPr>
            <a:r>
              <a:rPr lang="cs-CZ" altLang="cs-CZ" smtClean="0"/>
              <a:t>Jak se jmenuje dvorní sochař Alexandra Velikého?</a:t>
            </a:r>
          </a:p>
          <a:p>
            <a:pPr marL="514350" indent="-514350" eaLnBrk="1" hangingPunct="1">
              <a:buFont typeface="Georgia" pitchFamily="18" charset="0"/>
              <a:buAutoNum type="arabicPeriod"/>
            </a:pPr>
            <a:r>
              <a:rPr lang="cs-CZ" altLang="cs-CZ" smtClean="0"/>
              <a:t>Co dělá socha Apoxyoména?</a:t>
            </a:r>
          </a:p>
          <a:p>
            <a:pPr marL="514350" indent="-514350" eaLnBrk="1" hangingPunct="1">
              <a:buFont typeface="Georgia" pitchFamily="18" charset="0"/>
              <a:buAutoNum type="arabicPeriod"/>
            </a:pPr>
            <a:r>
              <a:rPr lang="cs-CZ" altLang="cs-CZ" smtClean="0"/>
              <a:t>Jaký kánon vytvořil Lýsippos?</a:t>
            </a:r>
          </a:p>
          <a:p>
            <a:pPr marL="514350" indent="-514350" eaLnBrk="1" hangingPunct="1">
              <a:buFont typeface="Georgia" pitchFamily="18" charset="0"/>
              <a:buAutoNum type="arabicPeriod"/>
            </a:pPr>
            <a:endParaRPr lang="cs-CZ" altLang="cs-CZ" smtClean="0"/>
          </a:p>
          <a:p>
            <a:pPr marL="514350" indent="-514350" eaLnBrk="1" hangingPunct="1">
              <a:buFont typeface="Georgia" pitchFamily="18" charset="0"/>
              <a:buAutoNum type="arabicPeriod"/>
            </a:pPr>
            <a:endParaRPr lang="cs-CZ" alt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8675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388" y="1484313"/>
            <a:ext cx="8504237" cy="551815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r>
              <a:rPr lang="cs-CZ" sz="1100" dirty="0"/>
              <a:t>Literatura:</a:t>
            </a:r>
          </a:p>
          <a:p>
            <a:pPr>
              <a:defRPr/>
            </a:pPr>
            <a:r>
              <a:rPr lang="cs-CZ" sz="1100" dirty="0"/>
              <a:t>BALEKA, J.: Výtvarné umění, výkladový  slovník. Praha: </a:t>
            </a:r>
            <a:r>
              <a:rPr lang="cs-CZ" sz="1100" dirty="0" err="1"/>
              <a:t>Akademia</a:t>
            </a:r>
            <a:r>
              <a:rPr lang="cs-CZ" sz="1100" dirty="0"/>
              <a:t>, 1997.</a:t>
            </a:r>
          </a:p>
          <a:p>
            <a:pPr>
              <a:defRPr/>
            </a:pPr>
            <a:r>
              <a:rPr lang="cs-CZ" sz="1100" dirty="0"/>
              <a:t>BLAŽÍČEK, O.: Slovník pojmů  z dějin umění. Praha: Odeon, 1991.</a:t>
            </a:r>
          </a:p>
          <a:p>
            <a:pPr>
              <a:defRPr/>
            </a:pPr>
            <a:r>
              <a:rPr lang="cs-CZ" sz="1100" dirty="0"/>
              <a:t>LISOVÝ, I.: Přehled dějin starověku. Ostrava: FF OU, 2010. </a:t>
            </a:r>
          </a:p>
          <a:p>
            <a:pPr>
              <a:defRPr/>
            </a:pPr>
            <a:r>
              <a:rPr lang="cs-CZ" sz="1100" dirty="0"/>
              <a:t>MRÁZ, B.: Dějiny výtvarné kultury  I. Praha: IDEA SERVIS, 1998. </a:t>
            </a:r>
          </a:p>
          <a:p>
            <a:pPr>
              <a:defRPr/>
            </a:pPr>
            <a:r>
              <a:rPr lang="cs-CZ" sz="1100" dirty="0"/>
              <a:t>KOL. autorů: Slovník antické kultury. Praha: Nakl. Svoboda, 1974</a:t>
            </a:r>
            <a:r>
              <a:rPr lang="cs-CZ" sz="1100" dirty="0" smtClean="0"/>
              <a:t>.</a:t>
            </a:r>
          </a:p>
          <a:p>
            <a:pPr>
              <a:defRPr/>
            </a:pPr>
            <a:endParaRPr lang="cs-CZ" sz="1100" b="1" dirty="0"/>
          </a:p>
          <a:p>
            <a:pPr eaLnBrk="1" hangingPunct="1">
              <a:defRPr/>
            </a:pPr>
            <a:r>
              <a:rPr lang="cs-CZ" sz="1100" b="1" dirty="0" smtClean="0"/>
              <a:t>Zdroje:</a:t>
            </a:r>
          </a:p>
          <a:p>
            <a:pPr eaLnBrk="1" hangingPunct="1">
              <a:defRPr/>
            </a:pPr>
            <a:r>
              <a:rPr lang="cs-CZ" sz="1100" b="1" dirty="0" smtClean="0"/>
              <a:t>Staženo 10. 1. 2013</a:t>
            </a:r>
          </a:p>
          <a:p>
            <a:pPr eaLnBrk="1" hangingPunct="1">
              <a:defRPr/>
            </a:pPr>
            <a:endParaRPr lang="cs-CZ" sz="1100" b="1" dirty="0"/>
          </a:p>
          <a:p>
            <a:pPr eaLnBrk="1" hangingPunct="1">
              <a:buFont typeface="+mj-lt"/>
              <a:buAutoNum type="arabicPeriod"/>
              <a:defRPr/>
            </a:pPr>
            <a:r>
              <a:rPr lang="cs-CZ" sz="1100" dirty="0" smtClean="0">
                <a:hlinkClick r:id="rId2"/>
              </a:rPr>
              <a:t>http://commons.wikimedia.org/wiki/File:Apoxyomenos01_pushkin.jpg?uselang=cs</a:t>
            </a:r>
            <a:endParaRPr lang="cs-CZ" sz="1100" dirty="0" smtClean="0"/>
          </a:p>
          <a:p>
            <a:pPr lvl="1" eaLnBrk="1" hangingPunct="1">
              <a:buFont typeface="+mj-lt"/>
              <a:buAutoNum type="arabicPeriod"/>
              <a:defRPr/>
            </a:pPr>
            <a:r>
              <a:rPr lang="cs-CZ" sz="800" dirty="0" smtClean="0">
                <a:hlinkClick r:id="rId3"/>
              </a:rPr>
              <a:t>http://commons.wikimedia.org/wiki/File:Apoxyomenos02_pushkin.jpg?uselang=cs</a:t>
            </a:r>
            <a:endParaRPr lang="cs-CZ" sz="800" dirty="0" smtClean="0"/>
          </a:p>
          <a:p>
            <a:pPr lvl="1" eaLnBrk="1" hangingPunct="1">
              <a:buFont typeface="+mj-lt"/>
              <a:buAutoNum type="arabicPeriod"/>
              <a:defRPr/>
            </a:pPr>
            <a:r>
              <a:rPr lang="cs-CZ" sz="800" dirty="0" smtClean="0">
                <a:hlinkClick r:id="rId4"/>
              </a:rPr>
              <a:t>http://commons.wikimedia.org/wiki/File:Apoxyomenos_Pio-Clementino_Inv1185_n2.jpg?uselang=cs</a:t>
            </a:r>
            <a:endParaRPr lang="cs-CZ" sz="600" dirty="0" smtClean="0"/>
          </a:p>
          <a:p>
            <a:pPr eaLnBrk="1" hangingPunct="1">
              <a:buFont typeface="+mj-lt"/>
              <a:buAutoNum type="arabicPeriod"/>
              <a:defRPr/>
            </a:pPr>
            <a:r>
              <a:rPr lang="cs-CZ" sz="1100" dirty="0" smtClean="0">
                <a:hlinkClick r:id="rId5"/>
              </a:rPr>
              <a:t>http://commons.wikimedia.org/wiki/File:Aristoteles_Louvre.jpg?uselang=cs</a:t>
            </a: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r>
              <a:rPr lang="cs-CZ" sz="1100" dirty="0" smtClean="0">
                <a:hlinkClick r:id="rId6"/>
              </a:rPr>
              <a:t>http://commons.wikimedia.org/wiki/File:Louvre,_Socrates-Sculpture.jpg?uselang=cs</a:t>
            </a: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eaLnBrk="1" hangingPunct="1">
              <a:buFont typeface="+mj-lt"/>
              <a:buAutoNum type="arabicPeriod"/>
              <a:defRPr/>
            </a:pPr>
            <a:endParaRPr lang="cs-CZ" sz="1100" dirty="0" smtClean="0"/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b="1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  <a:p>
            <a:pPr eaLnBrk="1" hangingPunct="1">
              <a:defRPr/>
            </a:pPr>
            <a:endParaRPr lang="cs-CZ" sz="1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668</TotalTime>
  <Words>248</Words>
  <Application>Microsoft Office PowerPoint</Application>
  <PresentationFormat>Předvádění na obrazovce (4:3)</PresentationFormat>
  <Paragraphs>75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Snímek 1</vt:lpstr>
      <vt:lpstr>STAROVĚKÉ ŘECKO </vt:lpstr>
      <vt:lpstr>LÝSIPPOS</vt:lpstr>
      <vt:lpstr>DÍLO</vt:lpstr>
      <vt:lpstr>DALŠÍ DÍLA</vt:lpstr>
      <vt:lpstr>APOXYOMÉNOS</vt:lpstr>
      <vt:lpstr>SOKRATES a ARISTOTELES</vt:lpstr>
      <vt:lpstr>OTÁZKY</vt:lpstr>
      <vt:lpstr>ZDROJE</vt:lpstr>
    </vt:vector>
  </TitlesOfParts>
  <Company>sus-ostrava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STAROVĚKÁ ŘECKÁ ARCHITEKTURA</dc:title>
  <dc:creator>spravce</dc:creator>
  <cp:lastModifiedBy>spravce2</cp:lastModifiedBy>
  <cp:revision>71</cp:revision>
  <dcterms:created xsi:type="dcterms:W3CDTF">2012-10-08T12:06:22Z</dcterms:created>
  <dcterms:modified xsi:type="dcterms:W3CDTF">2014-05-28T19:25:01Z</dcterms:modified>
</cp:coreProperties>
</file>