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4" r:id="rId1"/>
  </p:sldMasterIdLst>
  <p:sldIdLst>
    <p:sldId id="295" r:id="rId2"/>
    <p:sldId id="296" r:id="rId3"/>
    <p:sldId id="257" r:id="rId4"/>
    <p:sldId id="277" r:id="rId5"/>
    <p:sldId id="291" r:id="rId6"/>
    <p:sldId id="289" r:id="rId7"/>
    <p:sldId id="290" r:id="rId8"/>
    <p:sldId id="281" r:id="rId9"/>
    <p:sldId id="287" r:id="rId10"/>
    <p:sldId id="288" r:id="rId11"/>
    <p:sldId id="278" r:id="rId12"/>
    <p:sldId id="282" r:id="rId13"/>
    <p:sldId id="283" r:id="rId14"/>
    <p:sldId id="284" r:id="rId15"/>
    <p:sldId id="292" r:id="rId16"/>
    <p:sldId id="285" r:id="rId17"/>
    <p:sldId id="259" r:id="rId18"/>
    <p:sldId id="286" r:id="rId19"/>
    <p:sldId id="293" r:id="rId20"/>
    <p:sldId id="264" r:id="rId21"/>
    <p:sldId id="297" r:id="rId22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19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>
              <a:cs typeface="+mn-cs"/>
            </a:endParaRPr>
          </a:p>
        </p:txBody>
      </p:sp>
      <p:sp>
        <p:nvSpPr>
          <p:cNvPr id="5" name="Obdélník 20"/>
          <p:cNvSpPr>
            <a:spLocks noChangeArrowheads="1"/>
          </p:cNvSpPr>
          <p:nvPr/>
        </p:nvSpPr>
        <p:spPr bwMode="white">
          <a:xfrm>
            <a:off x="8991600" y="3175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>
              <a:cs typeface="+mn-cs"/>
            </a:endParaRPr>
          </a:p>
        </p:txBody>
      </p:sp>
      <p:sp>
        <p:nvSpPr>
          <p:cNvPr id="6" name="Obdélník 23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>
              <a:cs typeface="+mn-cs"/>
            </a:endParaRPr>
          </a:p>
        </p:txBody>
      </p:sp>
      <p:sp>
        <p:nvSpPr>
          <p:cNvPr id="7" name="Obdélník 24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>
              <a:cs typeface="+mn-cs"/>
            </a:endParaRPr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1" name="Přímá spojnice 26"/>
          <p:cNvSpPr>
            <a:spLocks noChangeShapeType="1"/>
          </p:cNvSpPr>
          <p:nvPr/>
        </p:nvSpPr>
        <p:spPr bwMode="auto">
          <a:xfrm>
            <a:off x="155575" y="241935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cs typeface="+mn-cs"/>
            </a:endParaRPr>
          </a:p>
        </p:txBody>
      </p:sp>
      <p:sp>
        <p:nvSpPr>
          <p:cNvPr id="13" name="Ovál 28"/>
          <p:cNvSpPr/>
          <p:nvPr/>
        </p:nvSpPr>
        <p:spPr>
          <a:xfrm>
            <a:off x="4267200" y="211455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4" name="Ovál 29"/>
          <p:cNvSpPr/>
          <p:nvPr/>
        </p:nvSpPr>
        <p:spPr>
          <a:xfrm>
            <a:off x="4362450" y="2209800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5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A8F5EA-DE34-4DAD-A156-A6D1197ACEDB}" type="datetimeFigureOut">
              <a:rPr lang="cs-CZ"/>
              <a:pPr>
                <a:defRPr/>
              </a:pPr>
              <a:t>28.5.2014</a:t>
            </a:fld>
            <a:endParaRPr lang="cs-CZ"/>
          </a:p>
        </p:txBody>
      </p:sp>
      <p:sp>
        <p:nvSpPr>
          <p:cNvPr id="16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7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868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708CE9E9-E47F-45E0-A9BB-15836F9DC05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ED0F4B-0ADF-41C6-BCE5-13488FB8D0CF}" type="datetimeFigureOut">
              <a:rPr lang="cs-CZ"/>
              <a:pPr>
                <a:defRPr/>
              </a:pPr>
              <a:t>28.5.2014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2450" y="1027113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69EA6D-E6D3-4C15-9B11-185D25B6CD9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1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>
              <a:cs typeface="+mn-cs"/>
            </a:endParaRPr>
          </a:p>
        </p:txBody>
      </p:sp>
      <p:sp>
        <p:nvSpPr>
          <p:cNvPr id="5" name="Obdélník 20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>
              <a:cs typeface="+mn-cs"/>
            </a:endParaRPr>
          </a:p>
        </p:txBody>
      </p:sp>
      <p:sp>
        <p:nvSpPr>
          <p:cNvPr id="6" name="Obdélník 23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>
              <a:cs typeface="+mn-cs"/>
            </a:endParaRPr>
          </a:p>
        </p:txBody>
      </p:sp>
      <p:sp>
        <p:nvSpPr>
          <p:cNvPr id="7" name="Obdélník 24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>
              <a:cs typeface="+mn-cs"/>
            </a:endParaRPr>
          </a:p>
        </p:txBody>
      </p:sp>
      <p:sp>
        <p:nvSpPr>
          <p:cNvPr id="8" name="Obdélník 25"/>
          <p:cNvSpPr>
            <a:spLocks noChangeArrowheads="1"/>
          </p:cNvSpPr>
          <p:nvPr/>
        </p:nvSpPr>
        <p:spPr bwMode="white">
          <a:xfrm>
            <a:off x="152400" y="2286000"/>
            <a:ext cx="8832850" cy="3048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>
              <a:cs typeface="+mn-cs"/>
            </a:endParaRPr>
          </a:p>
        </p:txBody>
      </p:sp>
      <p:sp>
        <p:nvSpPr>
          <p:cNvPr id="9" name="Obdélník 26"/>
          <p:cNvSpPr>
            <a:spLocks noChangeArrowheads="1"/>
          </p:cNvSpPr>
          <p:nvPr/>
        </p:nvSpPr>
        <p:spPr bwMode="auto">
          <a:xfrm>
            <a:off x="155575" y="142875"/>
            <a:ext cx="8832850" cy="21399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>
              <a:cs typeface="+mn-cs"/>
            </a:endParaRPr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cs typeface="+mn-cs"/>
            </a:endParaRPr>
          </a:p>
        </p:txBody>
      </p:sp>
      <p:sp>
        <p:nvSpPr>
          <p:cNvPr id="12" name="Přímá spojnice 29"/>
          <p:cNvSpPr>
            <a:spLocks noChangeShapeType="1"/>
          </p:cNvSpPr>
          <p:nvPr/>
        </p:nvSpPr>
        <p:spPr bwMode="auto">
          <a:xfrm>
            <a:off x="152400" y="2438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3" name="Ovál 30"/>
          <p:cNvSpPr/>
          <p:nvPr/>
        </p:nvSpPr>
        <p:spPr>
          <a:xfrm>
            <a:off x="4267200" y="211455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4" name="Ovál 31"/>
          <p:cNvSpPr/>
          <p:nvPr/>
        </p:nvSpPr>
        <p:spPr>
          <a:xfrm>
            <a:off x="4362450" y="2209800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6" name="Zástupný symbol pro datum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E0B432-D801-48BF-BA23-EC9CE6F8B39B}" type="datetimeFigureOut">
              <a:rPr lang="cs-CZ"/>
              <a:pPr>
                <a:defRPr/>
              </a:pPr>
              <a:t>28.5.2014</a:t>
            </a:fld>
            <a:endParaRPr lang="cs-CZ"/>
          </a:p>
        </p:txBody>
      </p:sp>
      <p:sp>
        <p:nvSpPr>
          <p:cNvPr id="17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868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D2026053-5648-4153-A331-90329C06ED1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nice 19"/>
          <p:cNvSpPr>
            <a:spLocks noChangeShapeType="1"/>
          </p:cNvSpPr>
          <p:nvPr/>
        </p:nvSpPr>
        <p:spPr bwMode="auto">
          <a:xfrm flipV="1">
            <a:off x="4562475" y="1576388"/>
            <a:ext cx="9525" cy="4818062"/>
          </a:xfrm>
          <a:prstGeom prst="line">
            <a:avLst/>
          </a:prstGeom>
          <a:noFill/>
          <a:ln w="9525" algn="ctr">
            <a:solidFill>
              <a:schemeClr val="tx2"/>
            </a:solidFill>
            <a:prstDash val="sysDash"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10325"/>
            <a:ext cx="30448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6E945F-C1EC-4FA3-9631-8B7B098FE9D1}" type="datetimeFigureOut">
              <a:rPr lang="cs-CZ"/>
              <a:pPr>
                <a:defRPr/>
              </a:pPr>
              <a:t>28.5.2014</a:t>
            </a:fld>
            <a:endParaRPr lang="cs-CZ"/>
          </a:p>
        </p:txBody>
      </p:sp>
      <p:sp>
        <p:nvSpPr>
          <p:cNvPr id="7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EF7A97-848D-4404-B31C-80CAD8E9CB0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19"/>
          <p:cNvSpPr>
            <a:spLocks noChangeShapeType="1"/>
          </p:cNvSpPr>
          <p:nvPr/>
        </p:nvSpPr>
        <p:spPr bwMode="auto">
          <a:xfrm flipV="1">
            <a:off x="4572000" y="2200275"/>
            <a:ext cx="0" cy="4187825"/>
          </a:xfrm>
          <a:prstGeom prst="line">
            <a:avLst/>
          </a:prstGeom>
          <a:noFill/>
          <a:ln w="9525" algn="ctr">
            <a:solidFill>
              <a:schemeClr val="tx2"/>
            </a:solidFill>
            <a:prstDash val="sysDash"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8" name="Obdélník 20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>
              <a:cs typeface="+mn-cs"/>
            </a:endParaRPr>
          </a:p>
        </p:txBody>
      </p:sp>
      <p:sp>
        <p:nvSpPr>
          <p:cNvPr id="9" name="Obdélník 23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>
              <a:cs typeface="+mn-cs"/>
            </a:endParaRPr>
          </a:p>
        </p:txBody>
      </p:sp>
      <p:sp>
        <p:nvSpPr>
          <p:cNvPr id="10" name="Obdélník 24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>
              <a:cs typeface="+mn-cs"/>
            </a:endParaRPr>
          </a:p>
        </p:txBody>
      </p:sp>
      <p:sp>
        <p:nvSpPr>
          <p:cNvPr id="11" name="Obdélník 2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>
              <a:cs typeface="+mn-cs"/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152400" y="1371600"/>
            <a:ext cx="8832850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050" y="6391275"/>
            <a:ext cx="8832850" cy="31115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4" name="Přímá spojnice 28"/>
          <p:cNvSpPr>
            <a:spLocks noChangeShapeType="1"/>
          </p:cNvSpPr>
          <p:nvPr/>
        </p:nvSpPr>
        <p:spPr bwMode="auto">
          <a:xfrm>
            <a:off x="152400" y="1279525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cs typeface="+mn-cs"/>
            </a:endParaRPr>
          </a:p>
        </p:txBody>
      </p:sp>
      <p:sp>
        <p:nvSpPr>
          <p:cNvPr id="16" name="Ovál 30"/>
          <p:cNvSpPr/>
          <p:nvPr/>
        </p:nvSpPr>
        <p:spPr>
          <a:xfrm>
            <a:off x="4267200" y="955675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7" name="Ovál 31"/>
          <p:cNvSpPr/>
          <p:nvPr/>
        </p:nvSpPr>
        <p:spPr>
          <a:xfrm>
            <a:off x="4362450" y="1050925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8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C67BC4-7CD2-4D8F-A74E-31C267CD31B0}" type="datetimeFigureOut">
              <a:rPr lang="cs-CZ"/>
              <a:pPr>
                <a:defRPr/>
              </a:pPr>
              <a:t>28.5.2014</a:t>
            </a:fld>
            <a:endParaRPr lang="cs-CZ"/>
          </a:p>
        </p:txBody>
      </p:sp>
      <p:sp>
        <p:nvSpPr>
          <p:cNvPr id="19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10325"/>
            <a:ext cx="35814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0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988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79384FD4-17EB-46B8-A977-71388B1410C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D39B34-DA30-4953-90AF-CF6B298E3955}" type="datetimeFigureOut">
              <a:rPr lang="cs-CZ"/>
              <a:pPr>
                <a:defRPr/>
              </a:pPr>
              <a:t>28.5.2014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63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D77534-D5AB-49C5-B3F9-F195CF7989D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9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>
              <a:cs typeface="+mn-cs"/>
            </a:endParaRPr>
          </a:p>
        </p:txBody>
      </p:sp>
      <p:sp>
        <p:nvSpPr>
          <p:cNvPr id="3" name="Obdélník 20"/>
          <p:cNvSpPr>
            <a:spLocks noChangeArrowheads="1"/>
          </p:cNvSpPr>
          <p:nvPr/>
        </p:nvSpPr>
        <p:spPr bwMode="white">
          <a:xfrm>
            <a:off x="0" y="0"/>
            <a:ext cx="9144000" cy="1555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>
              <a:cs typeface="+mn-cs"/>
            </a:endParaRPr>
          </a:p>
        </p:txBody>
      </p:sp>
      <p:sp>
        <p:nvSpPr>
          <p:cNvPr id="4" name="Obdélník 23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>
              <a:cs typeface="+mn-cs"/>
            </a:endParaRPr>
          </a:p>
        </p:txBody>
      </p:sp>
      <p:sp>
        <p:nvSpPr>
          <p:cNvPr id="5" name="Obdélník 24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>
              <a:cs typeface="+mn-cs"/>
            </a:endParaRPr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7" name="Obdélník 6"/>
          <p:cNvSpPr>
            <a:spLocks noChangeArrowheads="1"/>
          </p:cNvSpPr>
          <p:nvPr/>
        </p:nvSpPr>
        <p:spPr bwMode="auto">
          <a:xfrm>
            <a:off x="152400" y="15875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cs typeface="+mn-cs"/>
            </a:endParaRPr>
          </a:p>
        </p:txBody>
      </p:sp>
      <p:sp>
        <p:nvSpPr>
          <p:cNvPr id="8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699F67-23CE-469C-870F-25D3D63390CC}" type="datetimeFigureOut">
              <a:rPr lang="cs-CZ"/>
              <a:pPr>
                <a:defRPr/>
              </a:pPr>
              <a:t>28.5.2014</a:t>
            </a:fld>
            <a:endParaRPr lang="cs-CZ"/>
          </a:p>
        </p:txBody>
      </p:sp>
      <p:sp>
        <p:nvSpPr>
          <p:cNvPr id="9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5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7C0E6924-02CB-498C-AF76-37BA65CEB45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52400" y="152400"/>
            <a:ext cx="8832850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6" name="Obdélník 20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>
              <a:cs typeface="+mn-cs"/>
            </a:endParaRPr>
          </a:p>
        </p:txBody>
      </p:sp>
      <p:sp>
        <p:nvSpPr>
          <p:cNvPr id="7" name="Obdélník 23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>
              <a:cs typeface="+mn-cs"/>
            </a:endParaRPr>
          </a:p>
        </p:txBody>
      </p:sp>
      <p:sp>
        <p:nvSpPr>
          <p:cNvPr id="8" name="Obdélník 24"/>
          <p:cNvSpPr>
            <a:spLocks noChangeArrowheads="1"/>
          </p:cNvSpPr>
          <p:nvPr/>
        </p:nvSpPr>
        <p:spPr bwMode="white">
          <a:xfrm>
            <a:off x="0" y="0"/>
            <a:ext cx="9144000" cy="1190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>
              <a:cs typeface="+mn-cs"/>
            </a:endParaRPr>
          </a:p>
        </p:txBody>
      </p:sp>
      <p:sp>
        <p:nvSpPr>
          <p:cNvPr id="9" name="Obdélník 25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>
              <a:cs typeface="+mn-cs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cs typeface="+mn-cs"/>
            </a:endParaRPr>
          </a:p>
        </p:txBody>
      </p:sp>
      <p:sp>
        <p:nvSpPr>
          <p:cNvPr id="12" name="Přímá spojnice 28"/>
          <p:cNvSpPr>
            <a:spLocks noChangeShapeType="1"/>
          </p:cNvSpPr>
          <p:nvPr/>
        </p:nvSpPr>
        <p:spPr bwMode="auto">
          <a:xfrm>
            <a:off x="152400" y="533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3" name="Ovál 2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4" name="Ovál 30"/>
          <p:cNvSpPr/>
          <p:nvPr/>
        </p:nvSpPr>
        <p:spPr>
          <a:xfrm>
            <a:off x="1390650" y="323850"/>
            <a:ext cx="419100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6" name="Zástupný symbol pro číslo snímku 6"/>
          <p:cNvSpPr>
            <a:spLocks noGrp="1"/>
          </p:cNvSpPr>
          <p:nvPr>
            <p:ph type="sldNum" sz="quarter" idx="10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8216DE74-7765-4DAD-BCBD-492A89651D9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7" name="Zástupný symbol pro datum 4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B35B14-3AC3-499F-BFFA-ECDD5B1CA866}" type="datetimeFigureOut">
              <a:rPr lang="cs-CZ"/>
              <a:pPr>
                <a:defRPr/>
              </a:pPr>
              <a:t>28.5.2014</a:t>
            </a:fld>
            <a:endParaRPr lang="cs-CZ"/>
          </a:p>
        </p:txBody>
      </p:sp>
      <p:sp>
        <p:nvSpPr>
          <p:cNvPr id="18" name="Zástupný symbol pro zápatí 5"/>
          <p:cNvSpPr>
            <a:spLocks noGrp="1"/>
          </p:cNvSpPr>
          <p:nvPr>
            <p:ph type="ftr" sz="quarter" idx="12"/>
          </p:nvPr>
        </p:nvSpPr>
        <p:spPr>
          <a:xfrm>
            <a:off x="301625" y="6410325"/>
            <a:ext cx="3382963" cy="36671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nice 19"/>
          <p:cNvSpPr>
            <a:spLocks noChangeShapeType="1"/>
          </p:cNvSpPr>
          <p:nvPr/>
        </p:nvSpPr>
        <p:spPr bwMode="auto">
          <a:xfrm>
            <a:off x="152400" y="533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6" name="Obdélník 20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>
              <a:cs typeface="+mn-cs"/>
            </a:endParaRPr>
          </a:p>
        </p:txBody>
      </p:sp>
      <p:sp>
        <p:nvSpPr>
          <p:cNvPr id="7" name="Obdélník 23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>
              <a:cs typeface="+mn-cs"/>
            </a:endParaRPr>
          </a:p>
        </p:txBody>
      </p:sp>
      <p:sp>
        <p:nvSpPr>
          <p:cNvPr id="8" name="Obdélník 24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>
              <a:cs typeface="+mn-cs"/>
            </a:endParaRPr>
          </a:p>
        </p:txBody>
      </p:sp>
      <p:sp>
        <p:nvSpPr>
          <p:cNvPr id="9" name="Obdélník 25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>
              <a:cs typeface="+mn-cs"/>
            </a:endParaRPr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2850" cy="301625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cs typeface="+mn-cs"/>
            </a:endParaRPr>
          </a:p>
        </p:txBody>
      </p:sp>
      <p:sp>
        <p:nvSpPr>
          <p:cNvPr id="13" name="Ovál 2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4" name="Ovál 30"/>
          <p:cNvSpPr/>
          <p:nvPr/>
        </p:nvSpPr>
        <p:spPr>
          <a:xfrm>
            <a:off x="1390650" y="323850"/>
            <a:ext cx="419100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6" name="Zástupný symbol pro číslo snímku 6"/>
          <p:cNvSpPr>
            <a:spLocks noGrp="1"/>
          </p:cNvSpPr>
          <p:nvPr>
            <p:ph type="sldNum" sz="quarter" idx="10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03CD1D-B091-4DB6-A751-A4694A0E169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7" name="Zástupný symbol pro datum 4"/>
          <p:cNvSpPr>
            <a:spLocks noGrp="1"/>
          </p:cNvSpPr>
          <p:nvPr>
            <p:ph type="dt" sz="half" idx="11"/>
          </p:nvPr>
        </p:nvSpPr>
        <p:spPr>
          <a:xfrm>
            <a:off x="5788025" y="6405563"/>
            <a:ext cx="30448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6FA467-7CE0-42CE-A8E0-E9EBB7B7D85F}" type="datetimeFigureOut">
              <a:rPr lang="cs-CZ"/>
              <a:pPr>
                <a:defRPr/>
              </a:pPr>
              <a:t>28.5.2014</a:t>
            </a:fld>
            <a:endParaRPr lang="cs-CZ"/>
          </a:p>
        </p:txBody>
      </p:sp>
      <p:sp>
        <p:nvSpPr>
          <p:cNvPr id="18" name="Zástupný symbol pro zápatí 5"/>
          <p:cNvSpPr>
            <a:spLocks noGrp="1"/>
          </p:cNvSpPr>
          <p:nvPr>
            <p:ph type="ftr" sz="quarter" idx="12"/>
          </p:nvPr>
        </p:nvSpPr>
        <p:spPr>
          <a:xfrm>
            <a:off x="301625" y="6410325"/>
            <a:ext cx="3584575" cy="36671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23B8B8-8105-461D-A574-177214A9217B}" type="datetimeFigureOut">
              <a:rPr lang="cs-CZ"/>
              <a:pPr>
                <a:defRPr/>
              </a:pPr>
              <a:t>28.5.2014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0C90A6-7667-421E-9CF1-EC095445037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19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>
              <a:cs typeface="+mn-cs"/>
            </a:endParaRPr>
          </a:p>
        </p:txBody>
      </p:sp>
      <p:sp>
        <p:nvSpPr>
          <p:cNvPr id="5" name="Obdélník 20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>
              <a:cs typeface="+mn-cs"/>
            </a:endParaRPr>
          </a:p>
        </p:txBody>
      </p:sp>
      <p:sp>
        <p:nvSpPr>
          <p:cNvPr id="6" name="Obdélník 23"/>
          <p:cNvSpPr>
            <a:spLocks noChangeArrowheads="1"/>
          </p:cNvSpPr>
          <p:nvPr/>
        </p:nvSpPr>
        <p:spPr bwMode="white">
          <a:xfrm>
            <a:off x="0" y="0"/>
            <a:ext cx="9144000" cy="1555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>
              <a:cs typeface="+mn-cs"/>
            </a:endParaRPr>
          </a:p>
        </p:txBody>
      </p:sp>
      <p:sp>
        <p:nvSpPr>
          <p:cNvPr id="7" name="Obdélník 24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>
              <a:cs typeface="+mn-cs"/>
            </a:endParaRP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cs typeface="+mn-cs"/>
            </a:endParaRPr>
          </a:p>
        </p:txBody>
      </p:sp>
      <p:sp>
        <p:nvSpPr>
          <p:cNvPr id="10" name="Přímá spojnice 27"/>
          <p:cNvSpPr>
            <a:spLocks noChangeShapeType="1"/>
          </p:cNvSpPr>
          <p:nvPr/>
        </p:nvSpPr>
        <p:spPr bwMode="auto">
          <a:xfrm rot="5400000">
            <a:off x="4021137" y="3278188"/>
            <a:ext cx="6245225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1" name="Ovál 28"/>
          <p:cNvSpPr/>
          <p:nvPr/>
        </p:nvSpPr>
        <p:spPr>
          <a:xfrm>
            <a:off x="6838950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2" name="Ovál 29"/>
          <p:cNvSpPr/>
          <p:nvPr/>
        </p:nvSpPr>
        <p:spPr>
          <a:xfrm>
            <a:off x="6934200" y="3021013"/>
            <a:ext cx="420688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3" name="Zástupný symbol pro číslo snímku 5"/>
          <p:cNvSpPr>
            <a:spLocks noGrp="1"/>
          </p:cNvSpPr>
          <p:nvPr>
            <p:ph type="sldNum" sz="quarter" idx="10"/>
          </p:nvPr>
        </p:nvSpPr>
        <p:spPr>
          <a:xfrm>
            <a:off x="6915150" y="3009900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51A1C3-DFBC-4CCB-AC0C-0BC397694D1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4" name="Zástupný symbol pro datum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199B20-6579-46D9-8A67-314B55558215}" type="datetimeFigureOut">
              <a:rPr lang="cs-CZ"/>
              <a:pPr>
                <a:defRPr/>
              </a:pPr>
              <a:t>28.5.2014</a:t>
            </a:fld>
            <a:endParaRPr lang="cs-CZ"/>
          </a:p>
        </p:txBody>
      </p:sp>
      <p:sp>
        <p:nvSpPr>
          <p:cNvPr id="15" name="Zástupný symbol pro zápatí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>
              <a:cs typeface="+mn-cs"/>
            </a:endParaRPr>
          </a:p>
        </p:txBody>
      </p:sp>
      <p:sp>
        <p:nvSpPr>
          <p:cNvPr id="1027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8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>
              <a:cs typeface="+mn-cs"/>
            </a:endParaRPr>
          </a:p>
        </p:txBody>
      </p:sp>
      <p:sp>
        <p:nvSpPr>
          <p:cNvPr id="102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>
              <a:cs typeface="+mn-cs"/>
            </a:endParaRPr>
          </a:p>
        </p:txBody>
      </p:sp>
      <p:sp>
        <p:nvSpPr>
          <p:cNvPr id="102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>
              <a:cs typeface="+mn-cs"/>
            </a:endParaRPr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5563"/>
            <a:ext cx="3044825" cy="3651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  <a:cs typeface="+mn-cs"/>
              </a:defRPr>
            </a:lvl1pPr>
          </a:lstStyle>
          <a:p>
            <a:pPr>
              <a:defRPr/>
            </a:pPr>
            <a:fld id="{37049F6A-17B2-4750-97C6-E680CEEA21C5}" type="datetimeFigureOut">
              <a:rPr lang="cs-CZ"/>
              <a:pPr>
                <a:defRPr/>
              </a:pPr>
              <a:t>28.5.2014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325"/>
            <a:ext cx="3581400" cy="366713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cs typeface="+mn-cs"/>
            </a:endParaRP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350"/>
            <a:ext cx="8832850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2" name="Ovál 11"/>
          <p:cNvSpPr/>
          <p:nvPr/>
        </p:nvSpPr>
        <p:spPr>
          <a:xfrm>
            <a:off x="4267200" y="955675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5" name="Ovál 14"/>
          <p:cNvSpPr/>
          <p:nvPr/>
        </p:nvSpPr>
        <p:spPr>
          <a:xfrm>
            <a:off x="4362450" y="1050925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39813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  <a:cs typeface="+mn-cs"/>
              </a:defRPr>
            </a:lvl1pPr>
          </a:lstStyle>
          <a:p>
            <a:pPr>
              <a:defRPr/>
            </a:pPr>
            <a:fld id="{20227FE0-B192-4957-BE88-67E8F8D5F69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38" name="Zástupný symbol pro nadpis 21"/>
          <p:cNvSpPr>
            <a:spLocks noGrp="1"/>
          </p:cNvSpPr>
          <p:nvPr>
            <p:ph type="title"/>
          </p:nvPr>
        </p:nvSpPr>
        <p:spPr bwMode="auto">
          <a:xfrm>
            <a:off x="301625" y="228600"/>
            <a:ext cx="8534400" cy="75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Kliknutím lze upravit styl.</a:t>
            </a:r>
            <a:endParaRPr lang="en-US" altLang="cs-CZ" smtClean="0"/>
          </a:p>
        </p:txBody>
      </p:sp>
      <p:sp>
        <p:nvSpPr>
          <p:cNvPr id="1039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301625" y="1524000"/>
            <a:ext cx="8534400" cy="4598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Kliknutím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  <a:endParaRPr lang="en-US" altLang="cs-CZ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21" r:id="rId1"/>
    <p:sldLayoutId id="2147484322" r:id="rId2"/>
    <p:sldLayoutId id="2147484323" r:id="rId3"/>
    <p:sldLayoutId id="2147484324" r:id="rId4"/>
    <p:sldLayoutId id="2147484325" r:id="rId5"/>
    <p:sldLayoutId id="2147484326" r:id="rId6"/>
    <p:sldLayoutId id="2147484327" r:id="rId7"/>
    <p:sldLayoutId id="2147484328" r:id="rId8"/>
    <p:sldLayoutId id="2147484329" r:id="rId9"/>
    <p:sldLayoutId id="2147484330" r:id="rId10"/>
    <p:sldLayoutId id="214748433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300" kern="1200">
          <a:solidFill>
            <a:srgbClr val="64544B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64544B"/>
          </a:solidFill>
          <a:latin typeface="Georgia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64544B"/>
          </a:solidFill>
          <a:latin typeface="Georgia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64544B"/>
          </a:solidFill>
          <a:latin typeface="Georgia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64544B"/>
          </a:solidFill>
          <a:latin typeface="Georgia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300">
          <a:solidFill>
            <a:srgbClr val="64544B"/>
          </a:solidFill>
          <a:latin typeface="Georgia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300">
          <a:solidFill>
            <a:srgbClr val="64544B"/>
          </a:solidFill>
          <a:latin typeface="Georgia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300">
          <a:solidFill>
            <a:srgbClr val="64544B"/>
          </a:solidFill>
          <a:latin typeface="Georgia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300">
          <a:solidFill>
            <a:srgbClr val="64544B"/>
          </a:solidFill>
          <a:latin typeface="Georgia" pitchFamily="18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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325" indent="-228600" algn="l" rtl="0" eaLnBrk="0" fontAlgn="base" hangingPunct="0">
        <a:spcBef>
          <a:spcPct val="20000"/>
        </a:spcBef>
        <a:spcAft>
          <a:spcPct val="0"/>
        </a:spcAft>
        <a:buClr>
          <a:srgbClr val="726056"/>
        </a:buClr>
        <a:buSzPct val="75000"/>
        <a:buFont typeface="Wingdings 2" pitchFamily="18" charset="2"/>
        <a:buChar char="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0" fontAlgn="base" hangingPunct="0">
        <a:spcBef>
          <a:spcPct val="20000"/>
        </a:spcBef>
        <a:spcAft>
          <a:spcPct val="0"/>
        </a:spcAft>
        <a:buClr>
          <a:srgbClr val="4C5A6A"/>
        </a:buClr>
        <a:buSzPct val="70000"/>
        <a:buFont typeface="Wingdings" pitchFamily="2" charset="2"/>
        <a:buChar char="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ct val="20000"/>
        </a:spcBef>
        <a:spcAft>
          <a:spcPct val="0"/>
        </a:spcAft>
        <a:buClr>
          <a:srgbClr val="808DA0"/>
        </a:buClr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Category:Sleeping_Hermaphroditus" TargetMode="External"/><Relationship Id="rId13" Type="http://schemas.openxmlformats.org/officeDocument/2006/relationships/hyperlink" Target="http://commons.wikimedia.org/wiki/File:Barberini_Faun_front_Glyptothek_Munich_218_n1.jpg?uselang=cs" TargetMode="External"/><Relationship Id="rId18" Type="http://schemas.openxmlformats.org/officeDocument/2006/relationships/hyperlink" Target="http://commons.wikimedia.org/wiki/Laocoon_group" TargetMode="External"/><Relationship Id="rId3" Type="http://schemas.openxmlformats.org/officeDocument/2006/relationships/hyperlink" Target="http://commons.wikimedia.org/wiki/File:Ac.nike.jpg" TargetMode="External"/><Relationship Id="rId21" Type="http://schemas.openxmlformats.org/officeDocument/2006/relationships/hyperlink" Target="http://commons.wikimedia.org/w/index.php?search=FARNESE+BULL&amp;title=Special:Search" TargetMode="External"/><Relationship Id="rId7" Type="http://schemas.openxmlformats.org/officeDocument/2006/relationships/hyperlink" Target="http://commons.wikimedia.org/wiki/File:Venus_de_Milo_Louvre_Ma399_n11.jpg" TargetMode="External"/><Relationship Id="rId12" Type="http://schemas.openxmlformats.org/officeDocument/2006/relationships/hyperlink" Target="http://commons.wikimedia.org/wiki/Category:Barberini_Faun?uselang=cs" TargetMode="External"/><Relationship Id="rId17" Type="http://schemas.openxmlformats.org/officeDocument/2006/relationships/hyperlink" Target="http://commons.wikimedia.org/wiki/File:Rome_2011_344.JPG?uselang=cs" TargetMode="External"/><Relationship Id="rId25" Type="http://schemas.openxmlformats.org/officeDocument/2006/relationships/hyperlink" Target="http://commons.wikimedia.org/wiki/File:Pergamonaltarartemis.jpg" TargetMode="External"/><Relationship Id="rId2" Type="http://schemas.openxmlformats.org/officeDocument/2006/relationships/hyperlink" Target="http://commons.wikimedia.org/wiki/File:Boy_splinter_pushkin.jpg" TargetMode="External"/><Relationship Id="rId16" Type="http://schemas.openxmlformats.org/officeDocument/2006/relationships/hyperlink" Target="http://commons.wikimedia.org/wiki/File:Dying_GaulDSCF6738.jpg?uselang=cs" TargetMode="External"/><Relationship Id="rId20" Type="http://schemas.openxmlformats.org/officeDocument/2006/relationships/hyperlink" Target="http://commons.wikimedia.org/wiki/File:Laoconte-cabeza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Venus_de_Milo_Louvre_Ma399_n6.jpg" TargetMode="External"/><Relationship Id="rId11" Type="http://schemas.openxmlformats.org/officeDocument/2006/relationships/hyperlink" Target="http://commons.wikimedia.org/wiki/File:Hermafrodita_2.JPG" TargetMode="External"/><Relationship Id="rId24" Type="http://schemas.openxmlformats.org/officeDocument/2006/relationships/hyperlink" Target="http://commons.wikimedia.org/wiki/File:Pergamon_Altar_Gigantomachy_frieze_section_1.JPG" TargetMode="External"/><Relationship Id="rId5" Type="http://schemas.openxmlformats.org/officeDocument/2006/relationships/hyperlink" Target="http://commons.wikimedia.org/wiki/File:Wenuszmt.jpg" TargetMode="External"/><Relationship Id="rId15" Type="http://schemas.openxmlformats.org/officeDocument/2006/relationships/hyperlink" Target="http://commons.wikimedia.org/wiki/Category:Dying_Gaul_(Musei_Capitolini)?uselang=cs" TargetMode="External"/><Relationship Id="rId23" Type="http://schemas.openxmlformats.org/officeDocument/2006/relationships/hyperlink" Target="http://commons.wikimedia.org/wiki/File:Pergamon_Museum_Berlin_p1.jpg?uselang=cs" TargetMode="External"/><Relationship Id="rId10" Type="http://schemas.openxmlformats.org/officeDocument/2006/relationships/hyperlink" Target="http://commons.wikimedia.org/wiki/File:Hermaphrodite_endormi_face.jpg" TargetMode="External"/><Relationship Id="rId19" Type="http://schemas.openxmlformats.org/officeDocument/2006/relationships/hyperlink" Target="http://commons.wikimedia.org/wiki/File:Gruppo_del_laocoonte,_02.JPG" TargetMode="External"/><Relationship Id="rId4" Type="http://schemas.openxmlformats.org/officeDocument/2006/relationships/hyperlink" Target="http://commons.wikimedia.org/wiki/File:Wing_victory_Samothrace_Louvre_Ma2369.jpg" TargetMode="External"/><Relationship Id="rId9" Type="http://schemas.openxmlformats.org/officeDocument/2006/relationships/hyperlink" Target="http://commons.wikimedia.org/wiki/File:Hermafrodita_1.JPG" TargetMode="External"/><Relationship Id="rId14" Type="http://schemas.openxmlformats.org/officeDocument/2006/relationships/hyperlink" Target="http://commons.wikimedia.org/wiki/File:Barberinischer_Faun-Detail_Gesicht.JPG?uselang=cs" TargetMode="External"/><Relationship Id="rId22" Type="http://schemas.openxmlformats.org/officeDocument/2006/relationships/hyperlink" Target="http://commons.wikimedia.org/wiki/File:Farnese_Bull_MAN_Napoli_Inv6002_n08.jpg" TargetMode="Externa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File:Statue_Maussollos_BM_Sc1000_n4.jpg" TargetMode="External"/><Relationship Id="rId3" Type="http://schemas.openxmlformats.org/officeDocument/2006/relationships/hyperlink" Target="http://commons.wikimedia.org/w/index.php?title=Special:Search&amp;profile=default&amp;search=Pergamon+Altar&amp;fulltext=Search&amp;uselang=cs" TargetMode="External"/><Relationship Id="rId7" Type="http://schemas.openxmlformats.org/officeDocument/2006/relationships/hyperlink" Target="http://commons.wikimedia.org/wiki/File:Faun_pushkin01.JPG" TargetMode="External"/><Relationship Id="rId2" Type="http://schemas.openxmlformats.org/officeDocument/2006/relationships/hyperlink" Target="http://commons.wikimedia.org/wiki/Category:Hellenistic_sculpture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Borghese_Hermaphroditus_Louvre_Ma231.jpg" TargetMode="External"/><Relationship Id="rId5" Type="http://schemas.openxmlformats.org/officeDocument/2006/relationships/hyperlink" Target="http://commons.wikimedia.org/wiki/File:Aphrodite_of_Milos_at_the_Louvre_Museum_in_Paris.jpg" TargetMode="External"/><Relationship Id="rId10" Type="http://schemas.openxmlformats.org/officeDocument/2006/relationships/hyperlink" Target="http://commons.wikimedia.org/wiki/File:Rome-MuseeCapitole-GladiateurBlesse.jpg?uselang=cs" TargetMode="External"/><Relationship Id="rId4" Type="http://schemas.openxmlformats.org/officeDocument/2006/relationships/hyperlink" Target="http://commons.wikimedia.org/wiki/File:Old_woman_BM_GR1852.3-27.9.jpg" TargetMode="External"/><Relationship Id="rId9" Type="http://schemas.openxmlformats.org/officeDocument/2006/relationships/hyperlink" Target="http://commons.wikimedia.org/wiki/File:Aleksander-d-store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pic>
        <p:nvPicPr>
          <p:cNvPr id="13315" name="Picture 2" descr="C:\Users\Dášenka\Downloads\OPVK_hor_zakladni_logolink_RGB_cz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07950" y="115888"/>
            <a:ext cx="8959850" cy="1958975"/>
          </a:xfrm>
        </p:spPr>
      </p:pic>
      <p:sp>
        <p:nvSpPr>
          <p:cNvPr id="6" name="TextovéPole 5"/>
          <p:cNvSpPr txBox="1"/>
          <p:nvPr/>
        </p:nvSpPr>
        <p:spPr>
          <a:xfrm>
            <a:off x="2286000" y="2643188"/>
            <a:ext cx="4572000" cy="17303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ct val="20000"/>
              </a:spcBef>
              <a:spcAft>
                <a:spcPts val="0"/>
              </a:spcAft>
              <a:buClr>
                <a:srgbClr val="93A299"/>
              </a:buClr>
              <a:buSzPct val="85000"/>
              <a:defRPr/>
            </a:pPr>
            <a:r>
              <a:rPr lang="cs-CZ" sz="2600" b="1" cap="all" spc="250" dirty="0">
                <a:solidFill>
                  <a:srgbClr val="93A29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/>
                <a:cs typeface="+mn-cs"/>
              </a:rPr>
              <a:t>SOCHAŘSTVÍ</a:t>
            </a:r>
          </a:p>
          <a:p>
            <a:pPr algn="ctr" fontAlgn="auto">
              <a:spcBef>
                <a:spcPct val="20000"/>
              </a:spcBef>
              <a:spcAft>
                <a:spcPts val="0"/>
              </a:spcAft>
              <a:buClr>
                <a:srgbClr val="93A299"/>
              </a:buClr>
              <a:buSzPct val="85000"/>
              <a:defRPr/>
            </a:pPr>
            <a:r>
              <a:rPr lang="cs-CZ" sz="2600" b="1" cap="all" spc="250" dirty="0">
                <a:solidFill>
                  <a:srgbClr val="93A29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/>
                <a:cs typeface="+mn-cs"/>
              </a:rPr>
              <a:t>HÉLENISTICKÉ</a:t>
            </a:r>
          </a:p>
          <a:p>
            <a:pPr algn="ctr" fontAlgn="auto">
              <a:spcBef>
                <a:spcPct val="20000"/>
              </a:spcBef>
              <a:spcAft>
                <a:spcPts val="0"/>
              </a:spcAft>
              <a:buClr>
                <a:srgbClr val="93A299"/>
              </a:buClr>
              <a:buSzPct val="85000"/>
              <a:defRPr/>
            </a:pPr>
            <a:r>
              <a:rPr lang="cs-CZ" sz="2600" b="1" cap="all" spc="250" dirty="0">
                <a:solidFill>
                  <a:srgbClr val="93A29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/>
                <a:cs typeface="+mn-cs"/>
              </a:rPr>
              <a:t>3.–1. st. př. n. l.</a:t>
            </a:r>
          </a:p>
          <a:p>
            <a:pPr>
              <a:defRPr/>
            </a:pPr>
            <a:endParaRPr lang="cs-CZ" dirty="0"/>
          </a:p>
        </p:txBody>
      </p:sp>
      <p:sp>
        <p:nvSpPr>
          <p:cNvPr id="7" name="TextovéPole 3"/>
          <p:cNvSpPr txBox="1">
            <a:spLocks noChangeArrowheads="1"/>
          </p:cNvSpPr>
          <p:nvPr/>
        </p:nvSpPr>
        <p:spPr bwMode="auto">
          <a:xfrm>
            <a:off x="539552" y="4437112"/>
            <a:ext cx="7443063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r>
              <a:rPr lang="cs-CZ" dirty="0"/>
              <a:t>Autor: Mgr. </a:t>
            </a:r>
            <a:r>
              <a:rPr lang="cs-CZ" dirty="0" err="1"/>
              <a:t>et</a:t>
            </a:r>
            <a:r>
              <a:rPr lang="cs-CZ" dirty="0"/>
              <a:t> Bc. Dagmar Klásková</a:t>
            </a:r>
          </a:p>
          <a:p>
            <a:r>
              <a:rPr lang="cs-CZ" dirty="0"/>
              <a:t>Škola: Střední umělecká škola v Ostravě</a:t>
            </a:r>
          </a:p>
          <a:p>
            <a:r>
              <a:rPr lang="cs-CZ" dirty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Číslo projektu: CZ.1.07./1.5.00/34.0938</a:t>
            </a:r>
            <a:r>
              <a:rPr lang="cs-CZ" dirty="0"/>
              <a:t> </a:t>
            </a:r>
          </a:p>
          <a:p>
            <a:r>
              <a:rPr lang="cs-CZ" dirty="0"/>
              <a:t>Název projektu: Zlepšení podmínek pro vzdělávání na SUŠ, Ostrava</a:t>
            </a:r>
          </a:p>
          <a:p>
            <a:r>
              <a:rPr lang="cs-CZ" dirty="0"/>
              <a:t>Číslo a název šablony klíčové aktivity: III/2 Inovace a zkvalitnění výuky </a:t>
            </a:r>
            <a:endParaRPr lang="cs-CZ" dirty="0" smtClean="0"/>
          </a:p>
          <a:p>
            <a:r>
              <a:rPr lang="cs-CZ" dirty="0" smtClean="0"/>
              <a:t>prostřednictvím </a:t>
            </a:r>
            <a:r>
              <a:rPr lang="cs-CZ" dirty="0"/>
              <a:t>ICT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350" y="2636838"/>
            <a:ext cx="6400800" cy="1752600"/>
          </a:xfrm>
        </p:spPr>
        <p:txBody>
          <a:bodyPr rtlCol="0">
            <a:normAutofit fontScale="925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SOCHAŘSTVÍ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HÉLENISTICKÉ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3.–1. st. př. n. l.</a:t>
            </a:r>
          </a:p>
        </p:txBody>
      </p:sp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142875" y="714375"/>
            <a:ext cx="8858250" cy="17526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STAROVĚKÉ</a:t>
            </a:r>
            <a:br>
              <a:rPr lang="cs-CZ" dirty="0" smtClean="0"/>
            </a:br>
            <a:r>
              <a:rPr lang="cs-CZ" dirty="0" smtClean="0"/>
              <a:t>ŘECKO</a:t>
            </a:r>
            <a:br>
              <a:rPr lang="cs-CZ" dirty="0" smtClean="0"/>
            </a:br>
            <a:endPara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b="1" smtClean="0">
                <a:solidFill>
                  <a:srgbClr val="64544B"/>
                </a:solidFill>
              </a:rPr>
              <a:t>HÉLENISTICKÉ OBDOBÍ</a:t>
            </a:r>
            <a:endParaRPr lang="cs-CZ" altLang="cs-CZ" smtClean="0">
              <a:solidFill>
                <a:srgbClr val="64544B"/>
              </a:solidFill>
            </a:endParaRPr>
          </a:p>
        </p:txBody>
      </p:sp>
      <p:sp>
        <p:nvSpPr>
          <p:cNvPr id="14339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850" y="1844675"/>
            <a:ext cx="9056688" cy="4572000"/>
          </a:xfrm>
        </p:spPr>
        <p:txBody>
          <a:bodyPr/>
          <a:lstStyle/>
          <a:p>
            <a:pPr>
              <a:defRPr/>
            </a:pPr>
            <a:r>
              <a:rPr lang="cs-CZ" sz="2800" b="1" dirty="0"/>
              <a:t>realistické tendence spějí až k </a:t>
            </a:r>
            <a:r>
              <a:rPr lang="cs-CZ" sz="2800" b="1" dirty="0" smtClean="0"/>
              <a:t>naturalismu;</a:t>
            </a:r>
          </a:p>
          <a:p>
            <a:pPr marL="0" indent="0">
              <a:buFont typeface="Wingdings 2" pitchFamily="18" charset="2"/>
              <a:buNone/>
              <a:defRPr/>
            </a:pPr>
            <a:endParaRPr lang="cs-CZ" sz="2800" dirty="0"/>
          </a:p>
          <a:p>
            <a:pPr>
              <a:defRPr/>
            </a:pPr>
            <a:r>
              <a:rPr lang="cs-CZ" sz="2800" b="1" dirty="0"/>
              <a:t>snaha o co největší intenzitu plastického účinku (ve tvarech, pohybu a materiálu</a:t>
            </a:r>
            <a:r>
              <a:rPr lang="cs-CZ" sz="2800" b="1" dirty="0" smtClean="0"/>
              <a:t>);</a:t>
            </a:r>
          </a:p>
          <a:p>
            <a:pPr marL="0" indent="0">
              <a:buFont typeface="Wingdings 2" pitchFamily="18" charset="2"/>
              <a:buNone/>
              <a:defRPr/>
            </a:pPr>
            <a:endParaRPr lang="cs-CZ" sz="2800" dirty="0"/>
          </a:p>
          <a:p>
            <a:pPr>
              <a:defRPr/>
            </a:pPr>
            <a:r>
              <a:rPr lang="cs-CZ" sz="2800" b="1" dirty="0"/>
              <a:t>zachycení moudrosti (u filosofů), </a:t>
            </a:r>
            <a:r>
              <a:rPr lang="cs-CZ" sz="2800" b="1" dirty="0" smtClean="0"/>
              <a:t>vnitřních; prožitků </a:t>
            </a:r>
            <a:r>
              <a:rPr lang="cs-CZ" sz="2800" b="1" dirty="0"/>
              <a:t>a niterné podstaty člověka</a:t>
            </a:r>
            <a:endParaRPr lang="cs-CZ" sz="2800" dirty="0"/>
          </a:p>
          <a:p>
            <a:pPr marL="0" indent="0">
              <a:buFont typeface="Wingdings 2" pitchFamily="18" charset="2"/>
              <a:buNone/>
              <a:defRPr/>
            </a:pPr>
            <a:endParaRPr lang="cs-CZ" sz="2000" dirty="0"/>
          </a:p>
          <a:p>
            <a:pPr lvl="2" eaLnBrk="1" hangingPunct="1">
              <a:buFont typeface="Wingdings 2" pitchFamily="18" charset="2"/>
              <a:buNone/>
              <a:defRPr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734425" cy="4572000"/>
          </a:xfrm>
        </p:spPr>
        <p:txBody>
          <a:bodyPr/>
          <a:lstStyle/>
          <a:p>
            <a:pPr>
              <a:defRPr/>
            </a:pPr>
            <a:r>
              <a:rPr lang="cs-CZ" sz="2800" b="1" dirty="0"/>
              <a:t>projevy „baroka“</a:t>
            </a:r>
            <a:r>
              <a:rPr lang="cs-CZ" sz="2800" dirty="0"/>
              <a:t> </a:t>
            </a:r>
            <a:endParaRPr lang="cs-CZ" sz="2000" dirty="0"/>
          </a:p>
          <a:p>
            <a:pPr lvl="1">
              <a:defRPr/>
            </a:pPr>
            <a:r>
              <a:rPr lang="cs-CZ" sz="2400" dirty="0"/>
              <a:t>témata: drastické náměty mučení a umírání, zájem o smrt</a:t>
            </a:r>
            <a:endParaRPr lang="cs-CZ" sz="1800" dirty="0"/>
          </a:p>
          <a:p>
            <a:pPr lvl="1">
              <a:defRPr/>
            </a:pPr>
            <a:r>
              <a:rPr lang="cs-CZ" sz="2400" b="1" i="1" dirty="0"/>
              <a:t>Socha umírajícího Kelta </a:t>
            </a:r>
            <a:endParaRPr lang="cs-CZ" sz="1800" b="1" dirty="0"/>
          </a:p>
          <a:p>
            <a:pPr lvl="1">
              <a:defRPr/>
            </a:pPr>
            <a:r>
              <a:rPr lang="cs-CZ" sz="2400" b="1" i="1" dirty="0"/>
              <a:t>Sousoší Kelta zabíjejícího se nad svou mrtvou manželkou</a:t>
            </a:r>
            <a:r>
              <a:rPr lang="cs-CZ" sz="2400" i="1" dirty="0"/>
              <a:t>, </a:t>
            </a:r>
            <a:r>
              <a:rPr lang="cs-CZ" sz="2400" dirty="0"/>
              <a:t>zachycení kontrastu</a:t>
            </a:r>
            <a:endParaRPr lang="cs-CZ" sz="1800" dirty="0"/>
          </a:p>
          <a:p>
            <a:pPr>
              <a:defRPr/>
            </a:pPr>
            <a:r>
              <a:rPr lang="cs-CZ" sz="2800" b="1" dirty="0"/>
              <a:t>projevy „rokoka“</a:t>
            </a:r>
            <a:r>
              <a:rPr lang="cs-CZ" sz="2800" dirty="0"/>
              <a:t> –</a:t>
            </a:r>
            <a:endParaRPr lang="cs-CZ" sz="2000" dirty="0"/>
          </a:p>
          <a:p>
            <a:pPr lvl="1">
              <a:defRPr/>
            </a:pPr>
            <a:r>
              <a:rPr lang="cs-CZ" sz="2400" dirty="0"/>
              <a:t>erotické motivy</a:t>
            </a:r>
            <a:endParaRPr lang="cs-CZ" sz="1800" dirty="0"/>
          </a:p>
          <a:p>
            <a:pPr lvl="1">
              <a:defRPr/>
            </a:pPr>
            <a:r>
              <a:rPr lang="cs-CZ" sz="2400" b="1" i="1" dirty="0" err="1"/>
              <a:t>Éros</a:t>
            </a:r>
            <a:r>
              <a:rPr lang="cs-CZ" sz="2400" b="1" i="1" dirty="0"/>
              <a:t> a Pan</a:t>
            </a:r>
            <a:endParaRPr lang="cs-CZ" sz="1800" b="1" dirty="0"/>
          </a:p>
          <a:p>
            <a:pPr lvl="2">
              <a:defRPr/>
            </a:pPr>
            <a:r>
              <a:rPr lang="cs-CZ" dirty="0"/>
              <a:t>kontrast krásy a svěžesti ženské postavy se zvířeckostí Pana</a:t>
            </a:r>
            <a:endParaRPr lang="cs-CZ" sz="1600" dirty="0"/>
          </a:p>
          <a:p>
            <a:pPr marL="0" indent="0">
              <a:buFont typeface="Wingdings 2" pitchFamily="18" charset="2"/>
              <a:buNone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11413" y="260350"/>
            <a:ext cx="8534400" cy="758825"/>
          </a:xfrm>
        </p:spPr>
        <p:txBody>
          <a:bodyPr/>
          <a:lstStyle/>
          <a:p>
            <a:pPr>
              <a:defRPr/>
            </a:pPr>
            <a:r>
              <a:rPr lang="cs-CZ" sz="2000" b="1" dirty="0" smtClean="0"/>
              <a:t>UMÍRAJÍCÍ KELT</a:t>
            </a:r>
            <a:endParaRPr lang="cs-CZ" sz="2000" b="1" dirty="0"/>
          </a:p>
        </p:txBody>
      </p:sp>
      <p:sp>
        <p:nvSpPr>
          <p:cNvPr id="17411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endParaRPr lang="cs-CZ" altLang="cs-CZ" smtClean="0"/>
          </a:p>
        </p:txBody>
      </p:sp>
      <p:pic>
        <p:nvPicPr>
          <p:cNvPr id="17412" name="Picture 3" descr="F:\1. rocnik\RECKO\rec.soch a mal\GAL UM.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40200" y="2997200"/>
            <a:ext cx="4867275" cy="367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Picture 4" descr="F:\1. rocnik\RECKO\rec.soch a mal\GAL 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950" y="404813"/>
            <a:ext cx="3997325" cy="2249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4" name="Picture 5" descr="F:\1. rocnik\RECKO\rec.soch a mal\Dying_GaulDSCF673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5175" y="2852738"/>
            <a:ext cx="2682875" cy="357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5" name="TextovéPole 2"/>
          <p:cNvSpPr txBox="1">
            <a:spLocks noChangeArrowheads="1"/>
          </p:cNvSpPr>
          <p:nvPr/>
        </p:nvSpPr>
        <p:spPr bwMode="auto">
          <a:xfrm>
            <a:off x="4284663" y="2386013"/>
            <a:ext cx="1282700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1000"/>
              <a:t>Obrázek odkaz č. 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68538" y="188913"/>
            <a:ext cx="8534400" cy="758825"/>
          </a:xfrm>
        </p:spPr>
        <p:txBody>
          <a:bodyPr/>
          <a:lstStyle/>
          <a:p>
            <a:pPr>
              <a:defRPr/>
            </a:pPr>
            <a:r>
              <a:rPr lang="cs-CZ" sz="2000" b="1" dirty="0" smtClean="0"/>
              <a:t>FAUN BARBERINI</a:t>
            </a:r>
            <a:endParaRPr lang="cs-CZ" sz="2000" b="1" dirty="0"/>
          </a:p>
        </p:txBody>
      </p:sp>
      <p:sp>
        <p:nvSpPr>
          <p:cNvPr id="18435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endParaRPr lang="cs-CZ" altLang="cs-CZ" smtClean="0"/>
          </a:p>
        </p:txBody>
      </p:sp>
      <p:pic>
        <p:nvPicPr>
          <p:cNvPr id="18436" name="Picture 2" descr="F:\1. rocnik\RECKO\rec.soch a mal\Barberini_Faun_front_Glyptothek_Munich_218_n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3850" y="-603250"/>
            <a:ext cx="4784725" cy="7748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Picture 3" descr="F:\1. rocnik\RECKO\rec.soch a mal\Barberinischer_Faun-Detail_Gesich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7900" y="1052513"/>
            <a:ext cx="3960813" cy="528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8" name="TextovéPole 2"/>
          <p:cNvSpPr txBox="1">
            <a:spLocks noChangeArrowheads="1"/>
          </p:cNvSpPr>
          <p:nvPr/>
        </p:nvSpPr>
        <p:spPr bwMode="auto">
          <a:xfrm>
            <a:off x="4760913" y="6376988"/>
            <a:ext cx="1282700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1000"/>
              <a:t>Obrázek odkaz č. 5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1836738" y="260350"/>
            <a:ext cx="8534401" cy="758825"/>
          </a:xfrm>
        </p:spPr>
        <p:txBody>
          <a:bodyPr/>
          <a:lstStyle/>
          <a:p>
            <a:pPr>
              <a:defRPr/>
            </a:pPr>
            <a:r>
              <a:rPr lang="cs-CZ" sz="2000" b="1" dirty="0" smtClean="0"/>
              <a:t>SPÍCÍ HERMAFRODIT</a:t>
            </a:r>
            <a:endParaRPr lang="cs-CZ" sz="2000" b="1" dirty="0"/>
          </a:p>
        </p:txBody>
      </p:sp>
      <p:pic>
        <p:nvPicPr>
          <p:cNvPr id="19459" name="Picture 2" descr="F:\1. rocnik\RECKO\rec.soch a mal\Hermafrodit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2713" y="1628775"/>
            <a:ext cx="4759326" cy="380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Picture 3" descr="F:\1. rocnik\RECKO\rec.soch a mal\Hermafrodita_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463" y="2924175"/>
            <a:ext cx="4770437" cy="3817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Picture 4" descr="F:\1. rocnik\RECKO\rec.soch a mal\Hermaphrodite_endormi_face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5003800" y="115888"/>
            <a:ext cx="3662363" cy="2747962"/>
          </a:xfrm>
        </p:spPr>
      </p:pic>
      <p:sp>
        <p:nvSpPr>
          <p:cNvPr id="19462" name="TextovéPole 2"/>
          <p:cNvSpPr txBox="1">
            <a:spLocks noChangeArrowheads="1"/>
          </p:cNvSpPr>
          <p:nvPr/>
        </p:nvSpPr>
        <p:spPr bwMode="auto">
          <a:xfrm>
            <a:off x="3363913" y="5441950"/>
            <a:ext cx="1282700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1000"/>
              <a:t>Obrázek odkaz č. 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850" y="333375"/>
            <a:ext cx="8534400" cy="758825"/>
          </a:xfrm>
        </p:spPr>
        <p:txBody>
          <a:bodyPr/>
          <a:lstStyle/>
          <a:p>
            <a:pPr>
              <a:defRPr/>
            </a:pPr>
            <a:endParaRPr lang="cs-CZ" b="1" dirty="0"/>
          </a:p>
        </p:txBody>
      </p:sp>
      <p:sp>
        <p:nvSpPr>
          <p:cNvPr id="2048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11188" y="1700213"/>
            <a:ext cx="8266112" cy="4572000"/>
          </a:xfrm>
        </p:spPr>
        <p:txBody>
          <a:bodyPr/>
          <a:lstStyle/>
          <a:p>
            <a:r>
              <a:rPr lang="cs-CZ" altLang="cs-CZ" sz="2800" b="1" smtClean="0"/>
              <a:t>období Venuší (Afrodit)</a:t>
            </a:r>
            <a:endParaRPr lang="cs-CZ" altLang="cs-CZ" sz="2000" smtClean="0"/>
          </a:p>
          <a:p>
            <a:pPr lvl="1"/>
            <a:r>
              <a:rPr lang="cs-CZ" altLang="cs-CZ" sz="2400" smtClean="0"/>
              <a:t>nové dynamické podání těla ve spirálovém natočení</a:t>
            </a:r>
            <a:endParaRPr lang="cs-CZ" altLang="cs-CZ" sz="1800" smtClean="0"/>
          </a:p>
          <a:p>
            <a:pPr lvl="1"/>
            <a:r>
              <a:rPr lang="cs-CZ" altLang="cs-CZ" sz="2400" b="1" smtClean="0"/>
              <a:t> </a:t>
            </a:r>
            <a:r>
              <a:rPr lang="cs-CZ" altLang="cs-CZ" sz="2400" b="1" i="1" smtClean="0"/>
              <a:t>Afrodíta (Venuše) Mélská</a:t>
            </a:r>
            <a:r>
              <a:rPr lang="cs-CZ" altLang="cs-CZ" sz="2400" b="1" smtClean="0"/>
              <a:t> </a:t>
            </a:r>
            <a:r>
              <a:rPr lang="cs-CZ" altLang="cs-CZ" sz="2400" smtClean="0"/>
              <a:t>– dlouho platila za ideál ženské krásy</a:t>
            </a:r>
            <a:endParaRPr lang="cs-CZ" altLang="cs-CZ" sz="1800" smtClean="0"/>
          </a:p>
          <a:p>
            <a:pPr lvl="1"/>
            <a:r>
              <a:rPr lang="cs-CZ" altLang="cs-CZ" sz="2400" i="1" smtClean="0"/>
              <a:t>Afrodíté z Rhodu</a:t>
            </a:r>
            <a:endParaRPr lang="cs-CZ" altLang="cs-CZ" sz="1800" smtClean="0"/>
          </a:p>
          <a:p>
            <a:r>
              <a:rPr lang="cs-CZ" altLang="cs-CZ" sz="2800" b="1" smtClean="0"/>
              <a:t>zobrazování dětí, starých lidí a nemocných</a:t>
            </a:r>
            <a:endParaRPr lang="cs-CZ" altLang="cs-CZ" sz="2000" smtClean="0"/>
          </a:p>
          <a:p>
            <a:pPr lvl="1"/>
            <a:r>
              <a:rPr lang="cs-CZ" altLang="cs-CZ" sz="2400" b="1" i="1" smtClean="0"/>
              <a:t>Chlapec vytahující si trn z paty</a:t>
            </a:r>
            <a:endParaRPr lang="cs-CZ" altLang="cs-CZ" sz="1800" b="1" smtClean="0"/>
          </a:p>
          <a:p>
            <a:pPr lvl="1"/>
            <a:r>
              <a:rPr lang="cs-CZ" altLang="cs-CZ" sz="2400" b="1" smtClean="0"/>
              <a:t>Chlapec (bojující) s husou</a:t>
            </a:r>
            <a:endParaRPr lang="cs-CZ" altLang="cs-CZ" sz="1800" b="1" smtClean="0"/>
          </a:p>
          <a:p>
            <a:pPr lvl="1"/>
            <a:r>
              <a:rPr lang="cs-CZ" altLang="cs-CZ" sz="2400" smtClean="0"/>
              <a:t>trpaslice - terakotová soška</a:t>
            </a:r>
            <a:endParaRPr lang="cs-CZ" altLang="cs-CZ" sz="1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sz="3200" b="1" dirty="0" smtClean="0"/>
              <a:t>VENUŠE MÉLSKÁ</a:t>
            </a:r>
            <a:endParaRPr lang="cs-CZ" sz="3200" b="1" dirty="0"/>
          </a:p>
        </p:txBody>
      </p:sp>
      <p:pic>
        <p:nvPicPr>
          <p:cNvPr id="21507" name="Picture 2" descr="F:\1. rocnik\RECKO\rec.soch a mal\MELOS APHRODIT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188913"/>
            <a:ext cx="2324100" cy="635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Picture 3" descr="F:\1. rocnik\RECKO\rec.soch a mal\MELOS APHRODITE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588" y="206375"/>
            <a:ext cx="2273300" cy="635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Picture 4" descr="F:\1. rocnik\RECKO\rec.soch a mal\Venus_de_Milo_Louvre_Ma399_n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90925" y="1600200"/>
            <a:ext cx="2011363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0" name="Picture 5" descr="F:\1. rocnik\RECKO\rec.soch a mal\Venus_de_Milo_Louvr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5" cstate="print"/>
          <a:srcRect/>
          <a:stretch>
            <a:fillRect/>
          </a:stretch>
        </p:blipFill>
        <p:spPr>
          <a:xfrm>
            <a:off x="3348038" y="3789363"/>
            <a:ext cx="2592387" cy="2592387"/>
          </a:xfrm>
        </p:spPr>
      </p:pic>
      <p:sp>
        <p:nvSpPr>
          <p:cNvPr id="21511" name="TextovéPole 2"/>
          <p:cNvSpPr txBox="1">
            <a:spLocks noChangeArrowheads="1"/>
          </p:cNvSpPr>
          <p:nvPr/>
        </p:nvSpPr>
        <p:spPr bwMode="auto">
          <a:xfrm>
            <a:off x="2579688" y="6415088"/>
            <a:ext cx="1282700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1000"/>
              <a:t>Obrázek odkaz č. 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>
              <a:defRPr/>
            </a:pPr>
            <a:r>
              <a:rPr lang="cs-CZ" sz="2000" b="1" dirty="0" smtClean="0"/>
              <a:t>CHLAPEC VYTAHUJÍCÍ SI TRN Z PATY</a:t>
            </a:r>
            <a:endParaRPr lang="cs-CZ" sz="2000" b="1" dirty="0"/>
          </a:p>
        </p:txBody>
      </p:sp>
      <p:pic>
        <p:nvPicPr>
          <p:cNvPr id="22531" name="Picture 2" descr="F:\1. rocnik\RECKO\rec.soch a mal\Boy_splinter_pushkin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68313" y="1484313"/>
            <a:ext cx="3638550" cy="4537075"/>
          </a:xfrm>
        </p:spPr>
      </p:pic>
      <p:pic>
        <p:nvPicPr>
          <p:cNvPr id="22532" name="Picture 3" descr="F:\1. rocnik\RECKO\rec.soch a mal\Little_boy_greek_sculpture_wrestling_a_goos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538" y="2060575"/>
            <a:ext cx="4402137" cy="295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4451350" y="5300663"/>
            <a:ext cx="4252913" cy="4000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sz="2000" b="1" dirty="0">
                <a:latin typeface="+mj-lt"/>
                <a:cs typeface="+mn-cs"/>
              </a:rPr>
              <a:t>CHLAPEC BOJUJÍCÍ S HUSOU</a:t>
            </a:r>
          </a:p>
        </p:txBody>
      </p:sp>
      <p:sp>
        <p:nvSpPr>
          <p:cNvPr id="22534" name="TextovéPole 2"/>
          <p:cNvSpPr txBox="1">
            <a:spLocks noChangeArrowheads="1"/>
          </p:cNvSpPr>
          <p:nvPr/>
        </p:nvSpPr>
        <p:spPr bwMode="auto">
          <a:xfrm>
            <a:off x="468313" y="6021388"/>
            <a:ext cx="1282700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1000"/>
              <a:t>Obrázek odkaz č. 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altLang="cs-CZ" b="1" smtClean="0">
              <a:solidFill>
                <a:schemeClr val="tx1"/>
              </a:solidFill>
            </a:endParaRPr>
          </a:p>
        </p:txBody>
      </p:sp>
      <p:sp>
        <p:nvSpPr>
          <p:cNvPr id="18435" name="Zástupný symbol pro obsah 2"/>
          <p:cNvSpPr>
            <a:spLocks noGrp="1"/>
          </p:cNvSpPr>
          <p:nvPr>
            <p:ph sz="quarter" idx="1"/>
          </p:nvPr>
        </p:nvSpPr>
        <p:spPr>
          <a:xfrm>
            <a:off x="900113" y="1916113"/>
            <a:ext cx="8734425" cy="4710112"/>
          </a:xfrm>
        </p:spPr>
        <p:txBody>
          <a:bodyPr/>
          <a:lstStyle/>
          <a:p>
            <a:pPr>
              <a:defRPr/>
            </a:pPr>
            <a:r>
              <a:rPr lang="cs-CZ" sz="2800" b="1" dirty="0" smtClean="0"/>
              <a:t>portrét</a:t>
            </a:r>
            <a:endParaRPr lang="cs-CZ" sz="2000" dirty="0" smtClean="0"/>
          </a:p>
          <a:p>
            <a:pPr lvl="1">
              <a:defRPr/>
            </a:pPr>
            <a:r>
              <a:rPr lang="cs-CZ" sz="2400" i="1" dirty="0" err="1" smtClean="0"/>
              <a:t>Sofoklés</a:t>
            </a:r>
            <a:endParaRPr lang="cs-CZ" sz="1800" dirty="0" smtClean="0"/>
          </a:p>
          <a:p>
            <a:pPr lvl="1">
              <a:defRPr/>
            </a:pPr>
            <a:r>
              <a:rPr lang="cs-CZ" sz="2400" i="1" dirty="0" err="1" smtClean="0"/>
              <a:t>Démosthénes</a:t>
            </a:r>
            <a:r>
              <a:rPr lang="cs-CZ" sz="2400" i="1" dirty="0" smtClean="0"/>
              <a:t> </a:t>
            </a:r>
            <a:r>
              <a:rPr lang="cs-CZ" sz="2400" dirty="0" smtClean="0"/>
              <a:t>– herec, dramatik a básník</a:t>
            </a:r>
            <a:endParaRPr lang="cs-CZ" sz="1800" dirty="0" smtClean="0"/>
          </a:p>
          <a:p>
            <a:pPr marL="274638" lvl="1" indent="0">
              <a:buFont typeface="Wingdings" pitchFamily="2" charset="2"/>
              <a:buNone/>
              <a:defRPr/>
            </a:pPr>
            <a:endParaRPr lang="cs-CZ" dirty="0" smtClean="0"/>
          </a:p>
          <a:p>
            <a:pPr>
              <a:defRPr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1650" y="188913"/>
            <a:ext cx="8534400" cy="758825"/>
          </a:xfrm>
        </p:spPr>
        <p:txBody>
          <a:bodyPr/>
          <a:lstStyle/>
          <a:p>
            <a:pPr>
              <a:defRPr/>
            </a:pPr>
            <a:r>
              <a:rPr lang="cs-CZ" sz="3600" b="1" dirty="0" smtClean="0"/>
              <a:t>NIKÉ SAMOTHRÁCKÁ</a:t>
            </a:r>
            <a:endParaRPr lang="cs-CZ" sz="3600" b="1" dirty="0"/>
          </a:p>
        </p:txBody>
      </p:sp>
      <p:sp>
        <p:nvSpPr>
          <p:cNvPr id="24579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850" y="1844675"/>
            <a:ext cx="8504238" cy="4572000"/>
          </a:xfrm>
        </p:spPr>
        <p:txBody>
          <a:bodyPr/>
          <a:lstStyle/>
          <a:p>
            <a:pPr lvl="1"/>
            <a:r>
              <a:rPr lang="cs-CZ" altLang="cs-CZ" sz="2800" b="1" smtClean="0"/>
              <a:t>jemná ve všech detailech, se složitou drapérií</a:t>
            </a:r>
            <a:endParaRPr lang="cs-CZ" altLang="cs-CZ" sz="2800" smtClean="0"/>
          </a:p>
          <a:p>
            <a:pPr lvl="1"/>
            <a:r>
              <a:rPr lang="cs-CZ" altLang="cs-CZ" sz="2800" smtClean="0"/>
              <a:t>2. stol. př. n. l.</a:t>
            </a:r>
          </a:p>
          <a:p>
            <a:pPr lvl="1"/>
            <a:r>
              <a:rPr lang="cs-CZ" altLang="cs-CZ" sz="2800" b="1" smtClean="0"/>
              <a:t>patří k nejkrásnějším helénistickým dílům</a:t>
            </a:r>
            <a:endParaRPr lang="cs-CZ" altLang="cs-CZ" sz="2800" smtClean="0"/>
          </a:p>
          <a:p>
            <a:pPr lvl="1"/>
            <a:r>
              <a:rPr lang="cs-CZ" altLang="cs-CZ" sz="2800" smtClean="0"/>
              <a:t>v Louvru</a:t>
            </a:r>
          </a:p>
          <a:p>
            <a:pPr lvl="1"/>
            <a:r>
              <a:rPr lang="cs-CZ" altLang="cs-CZ" sz="2800" smtClean="0"/>
              <a:t>kontrast mezi pevným ženským tělem a hebkostí látky</a:t>
            </a:r>
          </a:p>
          <a:p>
            <a:endParaRPr lang="cs-CZ" alt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850" y="333375"/>
            <a:ext cx="8534400" cy="758825"/>
          </a:xfrm>
        </p:spPr>
        <p:txBody>
          <a:bodyPr/>
          <a:lstStyle/>
          <a:p>
            <a:pPr>
              <a:defRPr/>
            </a:pPr>
            <a:endParaRPr lang="cs-CZ" b="1" dirty="0"/>
          </a:p>
        </p:txBody>
      </p:sp>
      <p:sp>
        <p:nvSpPr>
          <p:cNvPr id="2560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endParaRPr lang="cs-CZ" altLang="cs-CZ" smtClean="0"/>
          </a:p>
        </p:txBody>
      </p:sp>
      <p:pic>
        <p:nvPicPr>
          <p:cNvPr id="25604" name="Picture 7" descr="F:\1. rocnik\RECKO\rec.soch a mal\Ac.nik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7400" y="2590800"/>
            <a:ext cx="3327400" cy="443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5" name="Picture 8" descr="F:\1. rocnik\RECKO\rec.soch a mal\Niki_tis_Samothraki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9763" y="188913"/>
            <a:ext cx="4851401" cy="645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6" name="Picture 9" descr="F:\1. rocnik\RECKO\rec.soch a mal\Samothrace_Louvre_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60863" y="193675"/>
            <a:ext cx="3451225" cy="229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7" name="TextovéPole 2"/>
          <p:cNvSpPr txBox="1">
            <a:spLocks noChangeArrowheads="1"/>
          </p:cNvSpPr>
          <p:nvPr/>
        </p:nvSpPr>
        <p:spPr bwMode="auto">
          <a:xfrm>
            <a:off x="4379913" y="6092825"/>
            <a:ext cx="1282700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1000"/>
              <a:t>Obrázek odkaz č. 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50" y="222250"/>
            <a:ext cx="8534400" cy="758825"/>
          </a:xfrm>
        </p:spPr>
        <p:txBody>
          <a:bodyPr/>
          <a:lstStyle/>
          <a:p>
            <a:pPr>
              <a:defRPr/>
            </a:pPr>
            <a:r>
              <a:rPr lang="cs-CZ" sz="3600" b="1" dirty="0" smtClean="0"/>
              <a:t>SOUSOŠÍ</a:t>
            </a:r>
            <a:endParaRPr lang="cs-CZ" sz="3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pPr>
              <a:defRPr/>
            </a:pPr>
            <a:r>
              <a:rPr lang="cs-CZ" b="1" dirty="0" smtClean="0"/>
              <a:t>Složeno z</a:t>
            </a:r>
            <a:r>
              <a:rPr lang="cs-CZ" b="1" dirty="0"/>
              <a:t> mnoha </a:t>
            </a:r>
            <a:r>
              <a:rPr lang="cs-CZ" b="1" dirty="0" smtClean="0"/>
              <a:t>postav;</a:t>
            </a:r>
            <a:endParaRPr lang="cs-CZ" dirty="0"/>
          </a:p>
          <a:p>
            <a:pPr>
              <a:defRPr/>
            </a:pPr>
            <a:r>
              <a:rPr lang="cs-CZ" dirty="0"/>
              <a:t>kompozice sousoší podtrhovaly vrcholný </a:t>
            </a:r>
            <a:r>
              <a:rPr lang="cs-CZ" dirty="0" smtClean="0"/>
              <a:t>děj;</a:t>
            </a:r>
            <a:endParaRPr lang="cs-CZ" dirty="0"/>
          </a:p>
          <a:p>
            <a:pPr>
              <a:defRPr/>
            </a:pPr>
            <a:r>
              <a:rPr lang="cs-CZ" b="1" dirty="0"/>
              <a:t>trojúhelníková </a:t>
            </a:r>
            <a:r>
              <a:rPr lang="cs-CZ" b="1" dirty="0" smtClean="0"/>
              <a:t>kompozice.</a:t>
            </a:r>
            <a:endParaRPr lang="cs-CZ" dirty="0"/>
          </a:p>
          <a:p>
            <a:pPr>
              <a:defRPr/>
            </a:pPr>
            <a:r>
              <a:rPr lang="cs-CZ" dirty="0"/>
              <a:t>K nejznámějším sousoší </a:t>
            </a:r>
            <a:r>
              <a:rPr lang="cs-CZ" b="1" i="1" dirty="0" err="1">
                <a:solidFill>
                  <a:srgbClr val="C00000"/>
                </a:solidFill>
              </a:rPr>
              <a:t>Láokoón</a:t>
            </a:r>
            <a:r>
              <a:rPr lang="cs-CZ" i="1" dirty="0"/>
              <a:t> </a:t>
            </a:r>
            <a:r>
              <a:rPr lang="cs-CZ" dirty="0"/>
              <a:t>(trojský kněz a jeho dva synové zápasí s hady, které seslal Apollón). Dynamický pohyb, tváře všech postav odrážejí bolestný výraz.</a:t>
            </a:r>
          </a:p>
          <a:p>
            <a:pPr>
              <a:defRPr/>
            </a:pPr>
            <a:r>
              <a:rPr lang="cs-CZ" dirty="0"/>
              <a:t>sousoší  </a:t>
            </a:r>
            <a:r>
              <a:rPr lang="cs-CZ" b="1" i="1" dirty="0" err="1">
                <a:solidFill>
                  <a:srgbClr val="C00000"/>
                </a:solidFill>
              </a:rPr>
              <a:t>Farnéský</a:t>
            </a:r>
            <a:r>
              <a:rPr lang="cs-CZ" b="1" i="1" dirty="0">
                <a:solidFill>
                  <a:srgbClr val="C00000"/>
                </a:solidFill>
              </a:rPr>
              <a:t> býk </a:t>
            </a:r>
            <a:endParaRPr lang="cs-CZ" b="1" dirty="0">
              <a:solidFill>
                <a:srgbClr val="C00000"/>
              </a:solidFill>
            </a:endParaRPr>
          </a:p>
          <a:p>
            <a:pPr marL="0" indent="0">
              <a:buFont typeface="Wingdings 2" pitchFamily="18" charset="2"/>
              <a:buNone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90800" y="260350"/>
            <a:ext cx="8534400" cy="758825"/>
          </a:xfrm>
        </p:spPr>
        <p:txBody>
          <a:bodyPr/>
          <a:lstStyle/>
          <a:p>
            <a:pPr>
              <a:defRPr/>
            </a:pPr>
            <a:r>
              <a:rPr lang="cs-CZ" b="1" dirty="0" smtClean="0"/>
              <a:t>LAOKOÓN</a:t>
            </a:r>
            <a:endParaRPr lang="cs-CZ" b="1" dirty="0"/>
          </a:p>
        </p:txBody>
      </p:sp>
      <p:sp>
        <p:nvSpPr>
          <p:cNvPr id="27651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endParaRPr lang="cs-CZ" altLang="cs-CZ" smtClean="0"/>
          </a:p>
        </p:txBody>
      </p:sp>
      <p:pic>
        <p:nvPicPr>
          <p:cNvPr id="27652" name="Picture 2" descr="F:\1. rocnik\RECKO\rec.soch a mal\Gruppo_del_laocoonte,_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765175"/>
            <a:ext cx="4608512" cy="562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3" name="Picture 3" descr="F:\1. rocnik\RECKO\rec.soch a mal\Laocoon_group_closeup_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59363" y="2195513"/>
            <a:ext cx="3689350" cy="2767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4" name="TextovéPole 2"/>
          <p:cNvSpPr txBox="1">
            <a:spLocks noChangeArrowheads="1"/>
          </p:cNvSpPr>
          <p:nvPr/>
        </p:nvSpPr>
        <p:spPr bwMode="auto">
          <a:xfrm>
            <a:off x="5029200" y="5157788"/>
            <a:ext cx="1282700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1000"/>
              <a:t>Obrázek odkaz č. 7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0825" y="260350"/>
            <a:ext cx="8534400" cy="758825"/>
          </a:xfrm>
        </p:spPr>
        <p:txBody>
          <a:bodyPr/>
          <a:lstStyle/>
          <a:p>
            <a:pPr>
              <a:defRPr/>
            </a:pPr>
            <a:r>
              <a:rPr lang="cs-CZ" sz="3600" b="1" dirty="0" smtClean="0"/>
              <a:t>FARNÉSKÝ BÝK</a:t>
            </a:r>
            <a:endParaRPr lang="cs-CZ" sz="3600" dirty="0"/>
          </a:p>
        </p:txBody>
      </p:sp>
      <p:sp>
        <p:nvSpPr>
          <p:cNvPr id="28675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227763" y="1527175"/>
            <a:ext cx="2578100" cy="4572000"/>
          </a:xfrm>
        </p:spPr>
        <p:txBody>
          <a:bodyPr/>
          <a:lstStyle/>
          <a:p>
            <a:endParaRPr lang="cs-CZ" altLang="cs-CZ" smtClean="0"/>
          </a:p>
        </p:txBody>
      </p:sp>
      <p:pic>
        <p:nvPicPr>
          <p:cNvPr id="28676" name="Picture 5" descr="F:\1. rocnik\RECKO\rec.soch a mal\Farnese_Bull_MAN_Napoli_Inv6002_n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1268413"/>
            <a:ext cx="4092575" cy="5113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7" name="Picture 6" descr="F:\1. rocnik\RECKO\rec.soch a mal\Farnese_Bull_MAN_Napoli_Inv6002_n0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46625" y="1268413"/>
            <a:ext cx="4217988" cy="5062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8" name="TextovéPole 2"/>
          <p:cNvSpPr txBox="1">
            <a:spLocks noChangeArrowheads="1"/>
          </p:cNvSpPr>
          <p:nvPr/>
        </p:nvSpPr>
        <p:spPr bwMode="auto">
          <a:xfrm>
            <a:off x="3924300" y="6424613"/>
            <a:ext cx="1282700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1000"/>
              <a:t>Obrázek odkaz č. 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altLang="cs-CZ" b="1" smtClean="0">
              <a:solidFill>
                <a:srgbClr val="64544B"/>
              </a:solidFill>
            </a:endParaRPr>
          </a:p>
        </p:txBody>
      </p:sp>
      <p:sp>
        <p:nvSpPr>
          <p:cNvPr id="29699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07950" y="1484313"/>
            <a:ext cx="8963025" cy="4824412"/>
          </a:xfrm>
        </p:spPr>
        <p:txBody>
          <a:bodyPr/>
          <a:lstStyle/>
          <a:p>
            <a:r>
              <a:rPr lang="cs-CZ" altLang="cs-CZ" sz="2800" u="sng" smtClean="0"/>
              <a:t>Obrovským reliéfním dílem byl</a:t>
            </a:r>
            <a:r>
              <a:rPr lang="cs-CZ" altLang="cs-CZ" sz="2800" smtClean="0"/>
              <a:t> </a:t>
            </a:r>
            <a:endParaRPr lang="cs-CZ" altLang="cs-CZ" sz="2000" smtClean="0"/>
          </a:p>
          <a:p>
            <a:r>
              <a:rPr lang="cs-CZ" altLang="cs-CZ" sz="2800" b="1" i="1" smtClean="0"/>
              <a:t>Diův oltář v Pergamu</a:t>
            </a:r>
            <a:r>
              <a:rPr lang="cs-CZ" altLang="cs-CZ" sz="2800" b="1" smtClean="0"/>
              <a:t> </a:t>
            </a:r>
            <a:r>
              <a:rPr lang="cs-CZ" altLang="cs-CZ" sz="2800" smtClean="0"/>
              <a:t>(Malá Asie)</a:t>
            </a:r>
            <a:endParaRPr lang="cs-CZ" altLang="cs-CZ" sz="2000" smtClean="0"/>
          </a:p>
          <a:p>
            <a:pPr lvl="1"/>
            <a:r>
              <a:rPr lang="cs-CZ" altLang="cs-CZ" sz="2400" smtClean="0"/>
              <a:t>oslava vítězství nad Gally</a:t>
            </a:r>
            <a:endParaRPr lang="cs-CZ" altLang="cs-CZ" sz="1800" smtClean="0"/>
          </a:p>
          <a:p>
            <a:pPr lvl="1"/>
            <a:r>
              <a:rPr lang="cs-CZ" altLang="cs-CZ" sz="2400" b="1" smtClean="0"/>
              <a:t>vlysy s gigantomachií </a:t>
            </a:r>
            <a:endParaRPr lang="cs-CZ" altLang="cs-CZ" sz="1800" smtClean="0"/>
          </a:p>
          <a:p>
            <a:pPr lvl="1"/>
            <a:r>
              <a:rPr lang="cs-CZ" altLang="cs-CZ" sz="2400" b="1" smtClean="0"/>
              <a:t>prudké pohyby postav</a:t>
            </a:r>
            <a:endParaRPr lang="cs-CZ" altLang="cs-CZ" sz="1800" smtClean="0"/>
          </a:p>
          <a:p>
            <a:pPr lvl="1"/>
            <a:r>
              <a:rPr lang="cs-CZ" altLang="cs-CZ" sz="2400" b="1" smtClean="0"/>
              <a:t>dramatické napětí = vířivě stočené drapérie</a:t>
            </a:r>
            <a:r>
              <a:rPr lang="cs-CZ" altLang="cs-CZ" sz="2400" smtClean="0"/>
              <a:t>, </a:t>
            </a:r>
            <a:r>
              <a:rPr lang="cs-CZ" altLang="cs-CZ" sz="2400" b="1" smtClean="0"/>
              <a:t>výrazně podané svaly a krouživý pohyb napjatých těl</a:t>
            </a:r>
            <a:endParaRPr lang="cs-CZ" altLang="cs-CZ" sz="1800" smtClean="0"/>
          </a:p>
          <a:p>
            <a:pPr lvl="1"/>
            <a:r>
              <a:rPr lang="cs-CZ" altLang="cs-CZ" sz="2400" smtClean="0"/>
              <a:t>dramatický styl helénistického “baroka“</a:t>
            </a:r>
            <a:endParaRPr lang="cs-CZ" altLang="cs-CZ" sz="1800" smtClean="0"/>
          </a:p>
          <a:p>
            <a:r>
              <a:rPr lang="cs-CZ" altLang="cs-CZ" sz="2800" smtClean="0"/>
              <a:t> </a:t>
            </a:r>
            <a:endParaRPr lang="cs-CZ" altLang="cs-CZ" sz="2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323850" y="188913"/>
            <a:ext cx="9831388" cy="758825"/>
          </a:xfrm>
        </p:spPr>
        <p:txBody>
          <a:bodyPr/>
          <a:lstStyle/>
          <a:p>
            <a:pPr>
              <a:defRPr/>
            </a:pPr>
            <a:r>
              <a:rPr lang="cs-CZ" sz="2400" b="1" dirty="0" smtClean="0"/>
              <a:t>DIŮV OLTÁŘ V PERGAMSKÉM MUZEU, BERLÍN</a:t>
            </a:r>
            <a:endParaRPr lang="cs-CZ" sz="2400" b="1" dirty="0"/>
          </a:p>
        </p:txBody>
      </p:sp>
      <p:sp>
        <p:nvSpPr>
          <p:cNvPr id="3072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endParaRPr lang="cs-CZ" altLang="cs-CZ" smtClean="0"/>
          </a:p>
        </p:txBody>
      </p:sp>
      <p:pic>
        <p:nvPicPr>
          <p:cNvPr id="30724" name="Picture 4" descr="F:\1. rocnik\RECKO\rec.soch a mal\Pergamon_Museum_Berlin_p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813" y="1700213"/>
            <a:ext cx="9153526" cy="394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5" name="TextovéPole 2"/>
          <p:cNvSpPr txBox="1">
            <a:spLocks noChangeArrowheads="1"/>
          </p:cNvSpPr>
          <p:nvPr/>
        </p:nvSpPr>
        <p:spPr bwMode="auto">
          <a:xfrm>
            <a:off x="7524750" y="5656263"/>
            <a:ext cx="1282700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1000"/>
              <a:t>Obrázek odkaz č. 9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pic>
        <p:nvPicPr>
          <p:cNvPr id="31747" name="Picture 2" descr="F:\1. rocnik\RECKO\rec.soch a mal\Pergamonmuseum_-_Antikensammlung_-_Pergamonaltar_41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-252413" y="981075"/>
            <a:ext cx="6000751" cy="4500563"/>
          </a:xfrm>
        </p:spPr>
      </p:pic>
      <p:pic>
        <p:nvPicPr>
          <p:cNvPr id="31748" name="Picture 3" descr="F:\1. rocnik\RECKO\rec.soch a mal\Pergamonaltarartemi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59475" y="1052513"/>
            <a:ext cx="3048000" cy="2073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9" name="Picture 4" descr="F:\1. rocnik\RECKO\rec.soch a mal\Pergamon_Altar_Gigantomachy_frieze_section_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59475" y="3284538"/>
            <a:ext cx="3017838" cy="226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50" name="TextovéPole 2"/>
          <p:cNvSpPr txBox="1">
            <a:spLocks noChangeArrowheads="1"/>
          </p:cNvSpPr>
          <p:nvPr/>
        </p:nvSpPr>
        <p:spPr bwMode="auto">
          <a:xfrm>
            <a:off x="7680325" y="6021388"/>
            <a:ext cx="1282700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1000"/>
              <a:t>Obrázek odkaz č. 9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1747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07950" y="857232"/>
            <a:ext cx="8504238" cy="5518150"/>
          </a:xfrm>
        </p:spPr>
        <p:txBody>
          <a:bodyPr/>
          <a:lstStyle/>
          <a:p>
            <a:pPr marL="0" indent="0">
              <a:buFont typeface="Wingdings 2" pitchFamily="18" charset="2"/>
              <a:buNone/>
              <a:defRPr/>
            </a:pPr>
            <a:r>
              <a:rPr lang="cs-CZ" sz="900" dirty="0"/>
              <a:t>Literatura:</a:t>
            </a:r>
          </a:p>
          <a:p>
            <a:pPr>
              <a:defRPr/>
            </a:pPr>
            <a:r>
              <a:rPr lang="cs-CZ" sz="900" dirty="0"/>
              <a:t>BALEKA, J.: Výtvarné umění, výkladový slovník. Praha: </a:t>
            </a:r>
            <a:r>
              <a:rPr lang="cs-CZ" sz="900" dirty="0" err="1"/>
              <a:t>Akademia</a:t>
            </a:r>
            <a:r>
              <a:rPr lang="cs-CZ" sz="900" dirty="0"/>
              <a:t>, 1997.</a:t>
            </a:r>
          </a:p>
          <a:p>
            <a:pPr>
              <a:defRPr/>
            </a:pPr>
            <a:r>
              <a:rPr lang="cs-CZ" sz="900" dirty="0"/>
              <a:t>BLAŽÍČEK, O.: Slovník pojmů  z dějin  umění. Praha: Odeon, 1991.</a:t>
            </a:r>
          </a:p>
          <a:p>
            <a:pPr>
              <a:defRPr/>
            </a:pPr>
            <a:r>
              <a:rPr lang="cs-CZ" sz="900" dirty="0"/>
              <a:t>LISOVÝ, I.: Přehled dějin starověku. Ostrava: FF OU, 2010. </a:t>
            </a:r>
          </a:p>
          <a:p>
            <a:pPr>
              <a:defRPr/>
            </a:pPr>
            <a:r>
              <a:rPr lang="cs-CZ" sz="900" dirty="0"/>
              <a:t>MRÁZ, B.: Dějiny výtvarné kultury I. Praha: IDEA SERVIS, 1998. </a:t>
            </a:r>
          </a:p>
          <a:p>
            <a:pPr>
              <a:defRPr/>
            </a:pPr>
            <a:r>
              <a:rPr lang="cs-CZ" sz="900" dirty="0"/>
              <a:t>KOL. autorů: Slovník antické kultury. Praha: Nakl. Svoboda, 1974.</a:t>
            </a:r>
            <a:endParaRPr lang="cs-CZ" sz="900" b="1" dirty="0"/>
          </a:p>
          <a:p>
            <a:pPr eaLnBrk="1" hangingPunct="1">
              <a:defRPr/>
            </a:pPr>
            <a:endParaRPr lang="cs-CZ" altLang="cs-CZ" sz="1100" b="1" dirty="0" smtClean="0"/>
          </a:p>
          <a:p>
            <a:pPr marL="0" indent="0" eaLnBrk="1" hangingPunct="1">
              <a:buFont typeface="Wingdings 2" pitchFamily="18" charset="2"/>
              <a:buNone/>
              <a:defRPr/>
            </a:pPr>
            <a:r>
              <a:rPr lang="cs-CZ" altLang="cs-CZ" sz="1100" b="1" dirty="0" smtClean="0"/>
              <a:t>Zdroje:</a:t>
            </a:r>
            <a:endParaRPr lang="cs-CZ" altLang="cs-CZ" sz="1100" b="1" dirty="0"/>
          </a:p>
          <a:p>
            <a:pPr eaLnBrk="1" hangingPunct="1">
              <a:buFont typeface="+mj-lt"/>
              <a:buAutoNum type="arabicPeriod"/>
              <a:defRPr/>
            </a:pPr>
            <a:r>
              <a:rPr lang="cs-CZ" altLang="cs-CZ" sz="1100" dirty="0">
                <a:hlinkClick r:id="rId2"/>
              </a:rPr>
              <a:t>h</a:t>
            </a:r>
            <a:r>
              <a:rPr lang="cs-CZ" altLang="cs-CZ" sz="800" dirty="0">
                <a:hlinkClick r:id="rId2"/>
              </a:rPr>
              <a:t>ttp://</a:t>
            </a:r>
            <a:r>
              <a:rPr lang="cs-CZ" altLang="cs-CZ" sz="800" dirty="0" smtClean="0">
                <a:hlinkClick r:id="rId2"/>
              </a:rPr>
              <a:t>commons.wikimedia.org/wiki/File:Boy_splinter_pushkin.jpg</a:t>
            </a:r>
            <a:endParaRPr lang="cs-CZ" altLang="cs-CZ" sz="800" dirty="0" smtClean="0"/>
          </a:p>
          <a:p>
            <a:pPr eaLnBrk="1" hangingPunct="1">
              <a:buFont typeface="+mj-lt"/>
              <a:buAutoNum type="arabicPeriod"/>
              <a:defRPr/>
            </a:pPr>
            <a:r>
              <a:rPr lang="cs-CZ" altLang="cs-CZ" sz="800" dirty="0">
                <a:hlinkClick r:id="rId3"/>
              </a:rPr>
              <a:t>http://</a:t>
            </a:r>
            <a:r>
              <a:rPr lang="cs-CZ" altLang="cs-CZ" sz="800" dirty="0" smtClean="0">
                <a:hlinkClick r:id="rId3"/>
              </a:rPr>
              <a:t>commons.wikimedia.org/wiki/File:Ac.nike.jpg</a:t>
            </a:r>
            <a:endParaRPr lang="cs-CZ" altLang="cs-CZ" sz="800" dirty="0" smtClean="0"/>
          </a:p>
          <a:p>
            <a:pPr lvl="1" eaLnBrk="1" hangingPunct="1">
              <a:buFont typeface="+mj-lt"/>
              <a:buAutoNum type="arabicPeriod"/>
              <a:defRPr/>
            </a:pPr>
            <a:r>
              <a:rPr lang="cs-CZ" altLang="cs-CZ" sz="800" dirty="0">
                <a:hlinkClick r:id="rId4"/>
              </a:rPr>
              <a:t>http://</a:t>
            </a:r>
            <a:r>
              <a:rPr lang="cs-CZ" altLang="cs-CZ" sz="800" dirty="0" smtClean="0">
                <a:hlinkClick r:id="rId4"/>
              </a:rPr>
              <a:t>commons.wikimedia.org/wiki/File:Wing_victory_Samothrace_Louvre_Ma2369.jpg</a:t>
            </a:r>
            <a:endParaRPr lang="cs-CZ" altLang="cs-CZ" sz="800" dirty="0" smtClean="0"/>
          </a:p>
          <a:p>
            <a:pPr lvl="1" eaLnBrk="1" hangingPunct="1">
              <a:buFont typeface="+mj-lt"/>
              <a:buAutoNum type="arabicPeriod"/>
              <a:defRPr/>
            </a:pPr>
            <a:r>
              <a:rPr lang="cs-CZ" altLang="cs-CZ" sz="800" dirty="0"/>
              <a:t>http://</a:t>
            </a:r>
            <a:r>
              <a:rPr lang="cs-CZ" altLang="cs-CZ" sz="800" dirty="0" smtClean="0"/>
              <a:t>commons.wikimedia.org/wiki/File:Niki_tis_Samothrakis.jpg</a:t>
            </a:r>
          </a:p>
          <a:p>
            <a:pPr marL="0" indent="0" eaLnBrk="1" hangingPunct="1">
              <a:buFont typeface="Wingdings 2" pitchFamily="18" charset="2"/>
              <a:buNone/>
              <a:defRPr/>
            </a:pPr>
            <a:r>
              <a:rPr lang="cs-CZ" altLang="cs-CZ" sz="800" dirty="0" smtClean="0">
                <a:hlinkClick r:id="rId5"/>
              </a:rPr>
              <a:t>3. http</a:t>
            </a:r>
            <a:r>
              <a:rPr lang="cs-CZ" altLang="cs-CZ" sz="800" dirty="0">
                <a:hlinkClick r:id="rId5"/>
              </a:rPr>
              <a:t>://</a:t>
            </a:r>
            <a:r>
              <a:rPr lang="cs-CZ" altLang="cs-CZ" sz="800" dirty="0" smtClean="0">
                <a:hlinkClick r:id="rId5"/>
              </a:rPr>
              <a:t>commons.wikimedia.org/wiki/File:Wenuszmt.jpg</a:t>
            </a:r>
            <a:endParaRPr lang="cs-CZ" altLang="cs-CZ" sz="800" dirty="0" smtClean="0"/>
          </a:p>
          <a:p>
            <a:pPr eaLnBrk="1" hangingPunct="1">
              <a:defRPr/>
            </a:pPr>
            <a:r>
              <a:rPr lang="cs-CZ" altLang="cs-CZ" sz="800" dirty="0">
                <a:hlinkClick r:id="rId6"/>
              </a:rPr>
              <a:t>http://commons.wikimedia.org/wiki/File:Venus_de_Milo_Louvre_Ma399_n6.jpg</a:t>
            </a:r>
            <a:endParaRPr lang="cs-CZ" altLang="cs-CZ" sz="800" dirty="0"/>
          </a:p>
          <a:p>
            <a:pPr eaLnBrk="1" hangingPunct="1">
              <a:defRPr/>
            </a:pPr>
            <a:r>
              <a:rPr lang="cs-CZ" altLang="cs-CZ" sz="800" dirty="0">
                <a:hlinkClick r:id="rId7"/>
              </a:rPr>
              <a:t>http://</a:t>
            </a:r>
            <a:r>
              <a:rPr lang="cs-CZ" altLang="cs-CZ" sz="800" dirty="0" smtClean="0">
                <a:hlinkClick r:id="rId7"/>
              </a:rPr>
              <a:t>commons.wikimedia.org/wiki/File:Venus_de_Milo_Louvre_Ma399_n11.jpg</a:t>
            </a:r>
            <a:endParaRPr lang="cs-CZ" altLang="cs-CZ" sz="800" dirty="0" smtClean="0"/>
          </a:p>
          <a:p>
            <a:pPr eaLnBrk="1" hangingPunct="1">
              <a:defRPr/>
            </a:pPr>
            <a:r>
              <a:rPr lang="cs-CZ" altLang="cs-CZ" sz="800" dirty="0" smtClean="0"/>
              <a:t>4. </a:t>
            </a:r>
            <a:r>
              <a:rPr lang="cs-CZ" altLang="cs-CZ" sz="800" dirty="0">
                <a:hlinkClick r:id="rId8"/>
              </a:rPr>
              <a:t>http://</a:t>
            </a:r>
            <a:r>
              <a:rPr lang="cs-CZ" altLang="cs-CZ" sz="800" dirty="0" smtClean="0">
                <a:hlinkClick r:id="rId8"/>
              </a:rPr>
              <a:t>commons.wikimedia.org/wiki/Category:Sleeping_Hermaphroditus</a:t>
            </a:r>
            <a:endParaRPr lang="cs-CZ" altLang="cs-CZ" sz="800" dirty="0" smtClean="0"/>
          </a:p>
          <a:p>
            <a:pPr lvl="1" eaLnBrk="1" hangingPunct="1">
              <a:defRPr/>
            </a:pPr>
            <a:r>
              <a:rPr lang="cs-CZ" altLang="cs-CZ" sz="800" dirty="0">
                <a:hlinkClick r:id="rId9"/>
              </a:rPr>
              <a:t>http://</a:t>
            </a:r>
            <a:r>
              <a:rPr lang="cs-CZ" altLang="cs-CZ" sz="800" dirty="0" smtClean="0">
                <a:hlinkClick r:id="rId9"/>
              </a:rPr>
              <a:t>commons.wikimedia.org/wiki/File:Hermafrodita_1.JPG</a:t>
            </a:r>
            <a:endParaRPr lang="cs-CZ" altLang="cs-CZ" sz="800" dirty="0" smtClean="0"/>
          </a:p>
          <a:p>
            <a:pPr lvl="1" eaLnBrk="1" hangingPunct="1">
              <a:defRPr/>
            </a:pPr>
            <a:r>
              <a:rPr lang="cs-CZ" altLang="cs-CZ" sz="800" dirty="0">
                <a:hlinkClick r:id="rId10"/>
              </a:rPr>
              <a:t>http://</a:t>
            </a:r>
            <a:r>
              <a:rPr lang="cs-CZ" altLang="cs-CZ" sz="800" dirty="0" smtClean="0">
                <a:hlinkClick r:id="rId10"/>
              </a:rPr>
              <a:t>commons.wikimedia.org/wiki/File:Hermaphrodite_endormi_face.jpg</a:t>
            </a:r>
            <a:endParaRPr lang="cs-CZ" altLang="cs-CZ" sz="800" dirty="0" smtClean="0"/>
          </a:p>
          <a:p>
            <a:pPr lvl="1" eaLnBrk="1" hangingPunct="1">
              <a:defRPr/>
            </a:pPr>
            <a:r>
              <a:rPr lang="cs-CZ" altLang="cs-CZ" sz="800" dirty="0">
                <a:hlinkClick r:id="rId11"/>
              </a:rPr>
              <a:t>http://</a:t>
            </a:r>
            <a:r>
              <a:rPr lang="cs-CZ" altLang="cs-CZ" sz="800" dirty="0" smtClean="0">
                <a:hlinkClick r:id="rId11"/>
              </a:rPr>
              <a:t>commons.wikimedia.org/wiki/File:Hermafrodita_2.JPG</a:t>
            </a:r>
            <a:endParaRPr lang="cs-CZ" altLang="cs-CZ" sz="800" dirty="0" smtClean="0"/>
          </a:p>
          <a:p>
            <a:pPr eaLnBrk="1" hangingPunct="1">
              <a:defRPr/>
            </a:pPr>
            <a:r>
              <a:rPr lang="cs-CZ" altLang="cs-CZ" sz="800" dirty="0" smtClean="0"/>
              <a:t>5. </a:t>
            </a:r>
            <a:r>
              <a:rPr lang="cs-CZ" altLang="cs-CZ" sz="800" dirty="0">
                <a:hlinkClick r:id="rId12"/>
              </a:rPr>
              <a:t>http://</a:t>
            </a:r>
            <a:r>
              <a:rPr lang="cs-CZ" altLang="cs-CZ" sz="800" dirty="0" smtClean="0">
                <a:hlinkClick r:id="rId12"/>
              </a:rPr>
              <a:t>commons.wikimedia.org/wiki/Category:Barberini_Faun?uselang=cs</a:t>
            </a:r>
            <a:endParaRPr lang="cs-CZ" altLang="cs-CZ" sz="800" dirty="0" smtClean="0"/>
          </a:p>
          <a:p>
            <a:pPr lvl="1" eaLnBrk="1" hangingPunct="1">
              <a:defRPr/>
            </a:pPr>
            <a:r>
              <a:rPr lang="cs-CZ" altLang="cs-CZ" sz="800" dirty="0">
                <a:hlinkClick r:id="rId13"/>
              </a:rPr>
              <a:t>http://</a:t>
            </a:r>
            <a:r>
              <a:rPr lang="cs-CZ" altLang="cs-CZ" sz="800" dirty="0" smtClean="0">
                <a:hlinkClick r:id="rId13"/>
              </a:rPr>
              <a:t>commons.wikimedia.org/wiki/File:Barberini_Faun_front_Glyptothek_Munich_218_n1.jpg?uselang=cs</a:t>
            </a:r>
            <a:endParaRPr lang="cs-CZ" altLang="cs-CZ" sz="800" dirty="0" smtClean="0"/>
          </a:p>
          <a:p>
            <a:pPr lvl="1" eaLnBrk="1" hangingPunct="1">
              <a:defRPr/>
            </a:pPr>
            <a:r>
              <a:rPr lang="cs-CZ" altLang="cs-CZ" sz="800" dirty="0">
                <a:hlinkClick r:id="rId14"/>
              </a:rPr>
              <a:t>http://commons.wikimedia.org/wiki/File:Barberinischer_Faun-Detail_Gesicht.JPG?uselang=cs</a:t>
            </a:r>
            <a:endParaRPr lang="cs-CZ" altLang="cs-CZ" sz="800" dirty="0"/>
          </a:p>
          <a:p>
            <a:pPr lvl="1" eaLnBrk="1" hangingPunct="1">
              <a:defRPr/>
            </a:pPr>
            <a:endParaRPr lang="cs-CZ" altLang="cs-CZ" sz="800" dirty="0"/>
          </a:p>
          <a:p>
            <a:pPr marL="0" indent="0" eaLnBrk="1" hangingPunct="1">
              <a:buFont typeface="Wingdings 2" pitchFamily="18" charset="2"/>
              <a:buNone/>
              <a:defRPr/>
            </a:pPr>
            <a:r>
              <a:rPr lang="cs-CZ" altLang="cs-CZ" sz="800" dirty="0" smtClean="0"/>
              <a:t>6. </a:t>
            </a:r>
            <a:r>
              <a:rPr lang="cs-CZ" altLang="cs-CZ" sz="800" dirty="0">
                <a:hlinkClick r:id="rId15"/>
              </a:rPr>
              <a:t>http://commons.wikimedia.org/wiki/Category:Dying_Gaul_%</a:t>
            </a:r>
            <a:r>
              <a:rPr lang="cs-CZ" altLang="cs-CZ" sz="800" dirty="0" smtClean="0">
                <a:hlinkClick r:id="rId15"/>
              </a:rPr>
              <a:t>28Musei_Capitolini%29?uselang=cs</a:t>
            </a:r>
            <a:endParaRPr lang="cs-CZ" altLang="cs-CZ" sz="800" dirty="0" smtClean="0"/>
          </a:p>
          <a:p>
            <a:pPr lvl="1" eaLnBrk="1" hangingPunct="1">
              <a:defRPr/>
            </a:pPr>
            <a:r>
              <a:rPr lang="cs-CZ" altLang="cs-CZ" sz="800" dirty="0">
                <a:hlinkClick r:id="rId16"/>
              </a:rPr>
              <a:t>http://</a:t>
            </a:r>
            <a:r>
              <a:rPr lang="cs-CZ" altLang="cs-CZ" sz="800" dirty="0" smtClean="0">
                <a:hlinkClick r:id="rId16"/>
              </a:rPr>
              <a:t>commons.wikimedia.org/wiki/File:Dying_GaulDSCF6738.jpg?uselang=cs</a:t>
            </a:r>
            <a:endParaRPr lang="cs-CZ" altLang="cs-CZ" sz="800" dirty="0" smtClean="0"/>
          </a:p>
          <a:p>
            <a:pPr lvl="1" eaLnBrk="1" hangingPunct="1">
              <a:defRPr/>
            </a:pPr>
            <a:r>
              <a:rPr lang="cs-CZ" altLang="cs-CZ" sz="800" dirty="0">
                <a:hlinkClick r:id="rId17"/>
              </a:rPr>
              <a:t>http://</a:t>
            </a:r>
            <a:r>
              <a:rPr lang="cs-CZ" altLang="cs-CZ" sz="800" dirty="0" smtClean="0">
                <a:hlinkClick r:id="rId17"/>
              </a:rPr>
              <a:t>commons.wikimedia.org/wiki/File:Rome_2011_344.JPG?uselang=cs</a:t>
            </a:r>
            <a:endParaRPr lang="cs-CZ" altLang="cs-CZ" sz="800" dirty="0"/>
          </a:p>
          <a:p>
            <a:pPr eaLnBrk="1" hangingPunct="1">
              <a:defRPr/>
            </a:pPr>
            <a:r>
              <a:rPr lang="cs-CZ" altLang="cs-CZ" sz="800" dirty="0" smtClean="0"/>
              <a:t>7. </a:t>
            </a:r>
            <a:r>
              <a:rPr lang="cs-CZ" altLang="cs-CZ" sz="800" dirty="0">
                <a:hlinkClick r:id="rId18"/>
              </a:rPr>
              <a:t>http://</a:t>
            </a:r>
            <a:r>
              <a:rPr lang="cs-CZ" altLang="cs-CZ" sz="800" dirty="0" smtClean="0">
                <a:hlinkClick r:id="rId18"/>
              </a:rPr>
              <a:t>commons.wikimedia.org/wiki/Laocoon_group</a:t>
            </a:r>
            <a:endParaRPr lang="cs-CZ" altLang="cs-CZ" sz="800" dirty="0" smtClean="0"/>
          </a:p>
          <a:p>
            <a:pPr eaLnBrk="1" hangingPunct="1">
              <a:defRPr/>
            </a:pPr>
            <a:r>
              <a:rPr lang="cs-CZ" altLang="cs-CZ" sz="800" dirty="0">
                <a:hlinkClick r:id="rId18"/>
              </a:rPr>
              <a:t>http://commons.wikimedia.org/wiki/Laocoon_group</a:t>
            </a:r>
            <a:endParaRPr lang="cs-CZ" altLang="cs-CZ" sz="800" dirty="0"/>
          </a:p>
          <a:p>
            <a:pPr eaLnBrk="1" hangingPunct="1">
              <a:defRPr/>
            </a:pPr>
            <a:r>
              <a:rPr lang="cs-CZ" altLang="cs-CZ" sz="800" dirty="0">
                <a:hlinkClick r:id="rId19"/>
              </a:rPr>
              <a:t>http://commons.wikimedia.org/wiki/File:Gruppo_del_laocoonte,_02.JPG</a:t>
            </a:r>
            <a:endParaRPr lang="cs-CZ" altLang="cs-CZ" sz="800" dirty="0"/>
          </a:p>
          <a:p>
            <a:pPr eaLnBrk="1" hangingPunct="1">
              <a:defRPr/>
            </a:pPr>
            <a:r>
              <a:rPr lang="cs-CZ" altLang="cs-CZ" sz="800" dirty="0">
                <a:hlinkClick r:id="rId20"/>
              </a:rPr>
              <a:t>http://</a:t>
            </a:r>
            <a:r>
              <a:rPr lang="cs-CZ" altLang="cs-CZ" sz="800" dirty="0" smtClean="0">
                <a:hlinkClick r:id="rId20"/>
              </a:rPr>
              <a:t>commons.wikimedia.org/wiki/File:Laoconte-cabeza.jpg</a:t>
            </a:r>
            <a:endParaRPr lang="cs-CZ" altLang="cs-CZ" sz="800" dirty="0"/>
          </a:p>
          <a:p>
            <a:pPr eaLnBrk="1" hangingPunct="1">
              <a:defRPr/>
            </a:pPr>
            <a:r>
              <a:rPr lang="cs-CZ" altLang="cs-CZ" sz="800" dirty="0" smtClean="0"/>
              <a:t>8. </a:t>
            </a:r>
            <a:r>
              <a:rPr lang="cs-CZ" altLang="cs-CZ" sz="800" dirty="0">
                <a:hlinkClick r:id="rId21"/>
              </a:rPr>
              <a:t>http://</a:t>
            </a:r>
            <a:r>
              <a:rPr lang="cs-CZ" altLang="cs-CZ" sz="800" dirty="0" smtClean="0">
                <a:hlinkClick r:id="rId21"/>
              </a:rPr>
              <a:t>commons.wikimedia.org/w/index.php?search=FARNESE+BULL&amp;title=Special%3ASearch</a:t>
            </a:r>
            <a:endParaRPr lang="cs-CZ" altLang="cs-CZ" sz="800" dirty="0" smtClean="0"/>
          </a:p>
          <a:p>
            <a:pPr lvl="1" eaLnBrk="1" hangingPunct="1">
              <a:defRPr/>
            </a:pPr>
            <a:r>
              <a:rPr lang="cs-CZ" altLang="cs-CZ" sz="800" dirty="0">
                <a:hlinkClick r:id="rId22"/>
              </a:rPr>
              <a:t>http://</a:t>
            </a:r>
            <a:r>
              <a:rPr lang="cs-CZ" altLang="cs-CZ" sz="800" dirty="0" smtClean="0">
                <a:hlinkClick r:id="rId22"/>
              </a:rPr>
              <a:t>commons.wikimedia.org/wiki/File:Farnese_Bull_MAN_Napoli_Inv6002_n08.jpg</a:t>
            </a:r>
            <a:endParaRPr lang="cs-CZ" altLang="cs-CZ" sz="800" dirty="0"/>
          </a:p>
          <a:p>
            <a:pPr eaLnBrk="1" hangingPunct="1">
              <a:defRPr/>
            </a:pPr>
            <a:r>
              <a:rPr lang="cs-CZ" altLang="cs-CZ" sz="800" dirty="0" smtClean="0"/>
              <a:t>9. </a:t>
            </a:r>
            <a:r>
              <a:rPr lang="cs-CZ" altLang="cs-CZ" sz="800" dirty="0">
                <a:hlinkClick r:id="rId23"/>
              </a:rPr>
              <a:t>http://</a:t>
            </a:r>
            <a:r>
              <a:rPr lang="cs-CZ" altLang="cs-CZ" sz="800" dirty="0" smtClean="0">
                <a:hlinkClick r:id="rId23"/>
              </a:rPr>
              <a:t>commons.wikimedia.org/wiki/File:Pergamon_Museum_Berlin_p1.jpg?uselang=cs</a:t>
            </a:r>
            <a:endParaRPr lang="cs-CZ" altLang="cs-CZ" sz="800" dirty="0" smtClean="0"/>
          </a:p>
          <a:p>
            <a:pPr eaLnBrk="1" hangingPunct="1">
              <a:defRPr/>
            </a:pPr>
            <a:r>
              <a:rPr lang="cs-CZ" altLang="cs-CZ" sz="800" dirty="0">
                <a:hlinkClick r:id="rId24"/>
              </a:rPr>
              <a:t>http://commons.wikimedia.org/wiki/File:Pergamon_Altar_Gigantomachy_frieze_section_1.JPG</a:t>
            </a:r>
            <a:endParaRPr lang="cs-CZ" altLang="cs-CZ" sz="800" dirty="0"/>
          </a:p>
          <a:p>
            <a:pPr eaLnBrk="1" hangingPunct="1">
              <a:defRPr/>
            </a:pPr>
            <a:r>
              <a:rPr lang="cs-CZ" altLang="cs-CZ" sz="800" dirty="0">
                <a:hlinkClick r:id="rId25"/>
              </a:rPr>
              <a:t>http://commons.wikimedia.org/wiki/File:Pergamonaltarartemis.jpg</a:t>
            </a:r>
            <a:endParaRPr lang="cs-CZ" altLang="cs-CZ" sz="800" dirty="0"/>
          </a:p>
          <a:p>
            <a:pPr marL="0" indent="0" eaLnBrk="1" hangingPunct="1">
              <a:buFont typeface="Wingdings 2" pitchFamily="18" charset="2"/>
              <a:buNone/>
              <a:defRPr/>
            </a:pPr>
            <a:endParaRPr lang="cs-CZ" altLang="cs-CZ" sz="1100" dirty="0"/>
          </a:p>
          <a:p>
            <a:pPr eaLnBrk="1" hangingPunct="1">
              <a:defRPr/>
            </a:pPr>
            <a:endParaRPr lang="cs-CZ" altLang="cs-CZ" sz="1100" dirty="0"/>
          </a:p>
          <a:p>
            <a:pPr eaLnBrk="1" hangingPunct="1">
              <a:defRPr/>
            </a:pPr>
            <a:endParaRPr lang="cs-CZ" altLang="cs-CZ" sz="1100" dirty="0" smtClean="0"/>
          </a:p>
          <a:p>
            <a:pPr eaLnBrk="1" hangingPunct="1">
              <a:defRPr/>
            </a:pPr>
            <a:endParaRPr lang="cs-CZ" altLang="cs-CZ" sz="1100" dirty="0"/>
          </a:p>
          <a:p>
            <a:pPr eaLnBrk="1" hangingPunct="1">
              <a:defRPr/>
            </a:pPr>
            <a:endParaRPr lang="cs-CZ" altLang="cs-CZ" sz="1100" b="1" dirty="0" smtClean="0"/>
          </a:p>
          <a:p>
            <a:pPr eaLnBrk="1" hangingPunct="1">
              <a:defRPr/>
            </a:pPr>
            <a:endParaRPr lang="cs-CZ" altLang="cs-CZ" sz="900" dirty="0" smtClean="0"/>
          </a:p>
          <a:p>
            <a:pPr eaLnBrk="1" hangingPunct="1">
              <a:defRPr/>
            </a:pPr>
            <a:endParaRPr lang="cs-CZ" altLang="cs-CZ" sz="900" dirty="0" smtClean="0"/>
          </a:p>
          <a:p>
            <a:pPr eaLnBrk="1" hangingPunct="1">
              <a:defRPr/>
            </a:pPr>
            <a:endParaRPr lang="cs-CZ" altLang="cs-CZ" sz="900" dirty="0" smtClean="0"/>
          </a:p>
          <a:p>
            <a:pPr eaLnBrk="1" hangingPunct="1">
              <a:defRPr/>
            </a:pPr>
            <a:endParaRPr lang="cs-CZ" altLang="cs-CZ" sz="1100" dirty="0" smtClean="0"/>
          </a:p>
          <a:p>
            <a:pPr eaLnBrk="1" hangingPunct="1">
              <a:defRPr/>
            </a:pPr>
            <a:endParaRPr lang="cs-CZ" altLang="cs-CZ" sz="1100" dirty="0" smtClean="0"/>
          </a:p>
          <a:p>
            <a:pPr eaLnBrk="1" hangingPunct="1">
              <a:defRPr/>
            </a:pPr>
            <a:endParaRPr lang="cs-CZ" altLang="cs-CZ" sz="1100" dirty="0" smtClean="0"/>
          </a:p>
          <a:p>
            <a:pPr eaLnBrk="1" hangingPunct="1">
              <a:defRPr/>
            </a:pPr>
            <a:endParaRPr lang="cs-CZ" altLang="cs-CZ" sz="1100" dirty="0" smtClean="0"/>
          </a:p>
          <a:p>
            <a:pPr eaLnBrk="1" hangingPunct="1">
              <a:defRPr/>
            </a:pPr>
            <a:endParaRPr lang="cs-CZ" altLang="cs-CZ" sz="1100" dirty="0" smtClean="0"/>
          </a:p>
          <a:p>
            <a:pPr eaLnBrk="1" hangingPunct="1">
              <a:defRPr/>
            </a:pPr>
            <a:endParaRPr lang="cs-CZ" altLang="cs-CZ" sz="1100" dirty="0" smtClean="0"/>
          </a:p>
          <a:p>
            <a:pPr eaLnBrk="1" hangingPunct="1">
              <a:defRPr/>
            </a:pPr>
            <a:endParaRPr lang="cs-CZ" altLang="cs-CZ" sz="1100" dirty="0" smtClean="0"/>
          </a:p>
          <a:p>
            <a:pPr eaLnBrk="1" hangingPunct="1">
              <a:defRPr/>
            </a:pPr>
            <a:endParaRPr lang="cs-CZ" altLang="cs-CZ" sz="1100" dirty="0" smtClean="0"/>
          </a:p>
          <a:p>
            <a:pPr eaLnBrk="1" hangingPunct="1">
              <a:defRPr/>
            </a:pPr>
            <a:endParaRPr lang="cs-CZ" altLang="cs-CZ" sz="1100" dirty="0" smtClean="0"/>
          </a:p>
          <a:p>
            <a:pPr eaLnBrk="1" hangingPunct="1">
              <a:defRPr/>
            </a:pPr>
            <a:endParaRPr lang="cs-CZ" altLang="cs-CZ" sz="11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33795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r>
              <a:rPr lang="cs-CZ" sz="1000" smtClean="0"/>
              <a:t>Další zdroje:</a:t>
            </a:r>
          </a:p>
          <a:p>
            <a:pPr eaLnBrk="1" hangingPunct="1"/>
            <a:endParaRPr lang="cs-CZ" altLang="cs-CZ" sz="1000" b="1" smtClean="0">
              <a:hlinkClick r:id="rId2"/>
            </a:endParaRPr>
          </a:p>
          <a:p>
            <a:pPr eaLnBrk="1" hangingPunct="1"/>
            <a:r>
              <a:rPr lang="cs-CZ" altLang="cs-CZ" sz="1000" b="1" smtClean="0">
                <a:hlinkClick r:id="rId2"/>
              </a:rPr>
              <a:t>http://commons.wikimedia.org/wiki/Category:Hellenistic_sculpture</a:t>
            </a:r>
            <a:endParaRPr lang="cs-CZ" altLang="cs-CZ" sz="1000" b="1" smtClean="0"/>
          </a:p>
          <a:p>
            <a:pPr eaLnBrk="1" hangingPunct="1"/>
            <a:r>
              <a:rPr lang="cs-CZ" altLang="cs-CZ" sz="1000" b="1" smtClean="0">
                <a:hlinkClick r:id="rId3"/>
              </a:rPr>
              <a:t>http://commons.wikimedia.org/w/index.php?title=Special%3ASearch&amp;profile=default&amp;search=Pergamon+Altar&amp;fulltext=Search&amp;uselang=cs</a:t>
            </a:r>
            <a:endParaRPr lang="cs-CZ" altLang="cs-CZ" sz="1000" b="1" smtClean="0"/>
          </a:p>
          <a:p>
            <a:pPr eaLnBrk="1" hangingPunct="1"/>
            <a:r>
              <a:rPr lang="cs-CZ" altLang="cs-CZ" sz="1000" b="1" smtClean="0"/>
              <a:t>commons.wikimedia.org/wiki/Category:Hellenistic_portraits</a:t>
            </a:r>
          </a:p>
          <a:p>
            <a:pPr eaLnBrk="1" hangingPunct="1"/>
            <a:r>
              <a:rPr lang="cs-CZ" altLang="cs-CZ" sz="1000" smtClean="0">
                <a:hlinkClick r:id="rId4"/>
              </a:rPr>
              <a:t>http://commons.wikimedia.org/wiki/File:Old_woman_BM_GR1852.3-27.9.jpg</a:t>
            </a:r>
            <a:endParaRPr lang="cs-CZ" altLang="cs-CZ" sz="1000" smtClean="0"/>
          </a:p>
          <a:p>
            <a:pPr eaLnBrk="1" hangingPunct="1"/>
            <a:r>
              <a:rPr lang="cs-CZ" altLang="cs-CZ" sz="1000" smtClean="0"/>
              <a:t>commons.wikimedia.org/wiki/File:Wenuszmf.jpg</a:t>
            </a:r>
          </a:p>
          <a:p>
            <a:pPr eaLnBrk="1" hangingPunct="1"/>
            <a:r>
              <a:rPr lang="cs-CZ" altLang="cs-CZ" sz="1000" smtClean="0">
                <a:hlinkClick r:id="rId5"/>
              </a:rPr>
              <a:t>http://commons.wikimedia.org/wiki/File:Aphrodite_of_Milos_at_the_Louvre_Museum_in_Paris.jpg</a:t>
            </a:r>
            <a:endParaRPr lang="cs-CZ" altLang="cs-CZ" sz="1000" smtClean="0"/>
          </a:p>
          <a:p>
            <a:pPr eaLnBrk="1" hangingPunct="1"/>
            <a:r>
              <a:rPr lang="cs-CZ" altLang="cs-CZ" sz="1000" smtClean="0">
                <a:hlinkClick r:id="rId6"/>
              </a:rPr>
              <a:t>http://commons.wikimedia.org/wiki/File:Borghese_Hermaphroditus_Louvre_Ma231.jpg</a:t>
            </a:r>
            <a:endParaRPr lang="cs-CZ" altLang="cs-CZ" sz="1000" smtClean="0"/>
          </a:p>
          <a:p>
            <a:pPr eaLnBrk="1" hangingPunct="1"/>
            <a:r>
              <a:rPr lang="cs-CZ" altLang="cs-CZ" sz="1000" smtClean="0">
                <a:hlinkClick r:id="rId7"/>
              </a:rPr>
              <a:t>http://commons.wikimedia.org/wiki/File:Faun_pushkin01.JPG</a:t>
            </a:r>
            <a:endParaRPr lang="cs-CZ" altLang="cs-CZ" sz="1000" smtClean="0"/>
          </a:p>
          <a:p>
            <a:pPr eaLnBrk="1" hangingPunct="1"/>
            <a:r>
              <a:rPr lang="cs-CZ" altLang="cs-CZ" sz="1000" smtClean="0">
                <a:hlinkClick r:id="rId8"/>
              </a:rPr>
              <a:t>http://commons.wikimedia.org/wiki/File:Statue_Maussollos_BM_Sc1000_n4.jpg</a:t>
            </a:r>
            <a:endParaRPr lang="cs-CZ" altLang="cs-CZ" sz="1000" smtClean="0"/>
          </a:p>
          <a:p>
            <a:pPr eaLnBrk="1" hangingPunct="1"/>
            <a:r>
              <a:rPr lang="cs-CZ" altLang="cs-CZ" sz="1000" smtClean="0">
                <a:hlinkClick r:id="rId9"/>
              </a:rPr>
              <a:t>http://commons.wikimedia.org/wiki/File:Aleksander-d-store.jpg</a:t>
            </a:r>
            <a:endParaRPr lang="cs-CZ" altLang="cs-CZ" sz="1000" smtClean="0"/>
          </a:p>
          <a:p>
            <a:pPr eaLnBrk="1" hangingPunct="1"/>
            <a:r>
              <a:rPr lang="cs-CZ" altLang="cs-CZ" sz="1000" smtClean="0">
                <a:hlinkClick r:id="rId10"/>
              </a:rPr>
              <a:t>http://commons.wikimedia.org/wiki/File:Rome-MuseeCapitole-GladiateurBlesse.jpg?uselang=cs</a:t>
            </a:r>
            <a:endParaRPr lang="cs-CZ" altLang="cs-CZ" sz="1000" smtClean="0"/>
          </a:p>
          <a:p>
            <a:endParaRPr lang="cs-CZ" sz="1000" smtClean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Přehlednost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843</TotalTime>
  <Words>447</Words>
  <Application>Microsoft Office PowerPoint</Application>
  <PresentationFormat>Předvádění na obrazovce (4:3)</PresentationFormat>
  <Paragraphs>144</Paragraphs>
  <Slides>21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2" baseType="lpstr">
      <vt:lpstr>Administrativní</vt:lpstr>
      <vt:lpstr>Snímek 1</vt:lpstr>
      <vt:lpstr>STAROVĚKÉ ŘECKO </vt:lpstr>
      <vt:lpstr>HÉLENISTICKÉ OBDOBÍ</vt:lpstr>
      <vt:lpstr>Snímek 4</vt:lpstr>
      <vt:lpstr>UMÍRAJÍCÍ KELT</vt:lpstr>
      <vt:lpstr>FAUN BARBERINI</vt:lpstr>
      <vt:lpstr>SPÍCÍ HERMAFRODIT</vt:lpstr>
      <vt:lpstr>Snímek 8</vt:lpstr>
      <vt:lpstr>VENUŠE MÉLSKÁ</vt:lpstr>
      <vt:lpstr>CHLAPEC VYTAHUJÍCÍ SI TRN Z PATY</vt:lpstr>
      <vt:lpstr>Snímek 11</vt:lpstr>
      <vt:lpstr>NIKÉ SAMOTHRÁCKÁ</vt:lpstr>
      <vt:lpstr>Snímek 13</vt:lpstr>
      <vt:lpstr>SOUSOŠÍ</vt:lpstr>
      <vt:lpstr>LAOKOÓN</vt:lpstr>
      <vt:lpstr>FARNÉSKÝ BÝK</vt:lpstr>
      <vt:lpstr>Snímek 17</vt:lpstr>
      <vt:lpstr>DIŮV OLTÁŘ V PERGAMSKÉM MUZEU, BERLÍN</vt:lpstr>
      <vt:lpstr>Snímek 19</vt:lpstr>
      <vt:lpstr>ZDROJE</vt:lpstr>
      <vt:lpstr>Snímek 21</vt:lpstr>
    </vt:vector>
  </TitlesOfParts>
  <Company>sus-ostrava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STAROVĚKÁ ŘECKÁ ARCHITEKTURA</dc:title>
  <dc:creator>spravce</dc:creator>
  <cp:lastModifiedBy>spravce2</cp:lastModifiedBy>
  <cp:revision>84</cp:revision>
  <dcterms:created xsi:type="dcterms:W3CDTF">2012-10-08T12:06:22Z</dcterms:created>
  <dcterms:modified xsi:type="dcterms:W3CDTF">2014-05-28T19:28:44Z</dcterms:modified>
</cp:coreProperties>
</file>