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98" r:id="rId1"/>
  </p:sldMasterIdLst>
  <p:notesMasterIdLst>
    <p:notesMasterId r:id="rId41"/>
  </p:notesMasterIdLst>
  <p:sldIdLst>
    <p:sldId id="306" r:id="rId2"/>
    <p:sldId id="308" r:id="rId3"/>
    <p:sldId id="257" r:id="rId4"/>
    <p:sldId id="269" r:id="rId5"/>
    <p:sldId id="270" r:id="rId6"/>
    <p:sldId id="273" r:id="rId7"/>
    <p:sldId id="274" r:id="rId8"/>
    <p:sldId id="271" r:id="rId9"/>
    <p:sldId id="275" r:id="rId10"/>
    <p:sldId id="276" r:id="rId11"/>
    <p:sldId id="277" r:id="rId12"/>
    <p:sldId id="278" r:id="rId13"/>
    <p:sldId id="279" r:id="rId14"/>
    <p:sldId id="280" r:id="rId15"/>
    <p:sldId id="281" r:id="rId16"/>
    <p:sldId id="309" r:id="rId17"/>
    <p:sldId id="310" r:id="rId18"/>
    <p:sldId id="311" r:id="rId19"/>
    <p:sldId id="312" r:id="rId20"/>
    <p:sldId id="282" r:id="rId21"/>
    <p:sldId id="283" r:id="rId22"/>
    <p:sldId id="296" r:id="rId23"/>
    <p:sldId id="292" r:id="rId24"/>
    <p:sldId id="284" r:id="rId25"/>
    <p:sldId id="285" r:id="rId26"/>
    <p:sldId id="294" r:id="rId27"/>
    <p:sldId id="286" r:id="rId28"/>
    <p:sldId id="287" r:id="rId29"/>
    <p:sldId id="288" r:id="rId30"/>
    <p:sldId id="266" r:id="rId31"/>
    <p:sldId id="300" r:id="rId32"/>
    <p:sldId id="301" r:id="rId33"/>
    <p:sldId id="302" r:id="rId34"/>
    <p:sldId id="303" r:id="rId35"/>
    <p:sldId id="304" r:id="rId36"/>
    <p:sldId id="267" r:id="rId37"/>
    <p:sldId id="305" r:id="rId38"/>
    <p:sldId id="299" r:id="rId39"/>
    <p:sldId id="272" r:id="rId4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452C21"/>
    <a:srgbClr val="5C270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38" autoAdjust="0"/>
    <p:restoredTop sz="94700" autoAdjust="0"/>
  </p:normalViewPr>
  <p:slideViewPr>
    <p:cSldViewPr>
      <p:cViewPr varScale="1">
        <p:scale>
          <a:sx n="69" d="100"/>
          <a:sy n="69" d="100"/>
        </p:scale>
        <p:origin x="-141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2286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FB72F6B-929E-4BE3-8C1D-6EDA12587419}" type="datetimeFigureOut">
              <a:rPr lang="cs-CZ"/>
              <a:pPr>
                <a:defRPr/>
              </a:pPr>
              <a:t>28.5.2014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3868D75-371F-44EE-841A-AD9FEF990DE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1741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3CFB00E-3511-4F58-8A46-806CCF7DCF67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1843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F1BF460-EABB-4DA4-B459-45CD022CB0B8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2560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BE65AD-763F-4C83-A8D9-9816329C1B7D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30</a:t>
            </a:fld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2662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B0C6864-7E6E-405E-A437-727A92EABB02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36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5" name="Rounded Rectangle 7"/>
          <p:cNvSpPr/>
          <p:nvPr/>
        </p:nvSpPr>
        <p:spPr>
          <a:xfrm>
            <a:off x="92075" y="101600"/>
            <a:ext cx="8959850" cy="6664325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Rectangle 12"/>
          <p:cNvSpPr/>
          <p:nvPr/>
        </p:nvSpPr>
        <p:spPr>
          <a:xfrm>
            <a:off x="7712075" y="3136900"/>
            <a:ext cx="911225" cy="2074863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Rectangle 13"/>
          <p:cNvSpPr/>
          <p:nvPr/>
        </p:nvSpPr>
        <p:spPr>
          <a:xfrm>
            <a:off x="446088" y="3055938"/>
            <a:ext cx="6946900" cy="2244725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Rectangle 10"/>
          <p:cNvSpPr/>
          <p:nvPr/>
        </p:nvSpPr>
        <p:spPr>
          <a:xfrm>
            <a:off x="541338" y="4559300"/>
            <a:ext cx="6756400" cy="663575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1" name="Rectangle 9"/>
          <p:cNvSpPr/>
          <p:nvPr/>
        </p:nvSpPr>
        <p:spPr>
          <a:xfrm>
            <a:off x="539750" y="3140075"/>
            <a:ext cx="6759575" cy="207645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8D8B10-F221-48F2-9DE4-10BBA828A6CB}" type="datetimeFigureOut">
              <a:rPr lang="cs-CZ"/>
              <a:pPr>
                <a:defRPr/>
              </a:pPr>
              <a:t>28.5.2014</a:t>
            </a:fld>
            <a:endParaRPr lang="cs-CZ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688" y="4625975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fld id="{A670B3E0-F7BD-4D0D-B082-31B7DD7E600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F5335C-90F8-447D-A8A5-A73B57006549}" type="datetimeFigureOut">
              <a:rPr lang="cs-CZ"/>
              <a:pPr>
                <a:defRPr/>
              </a:pPr>
              <a:t>28.5.2014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FF5D0E-60E0-4608-B4EB-2DFE91A4DE6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5" name="Rounded Rectangle 7"/>
          <p:cNvSpPr/>
          <p:nvPr/>
        </p:nvSpPr>
        <p:spPr>
          <a:xfrm>
            <a:off x="92075" y="101600"/>
            <a:ext cx="8959850" cy="6664325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15"/>
          <p:cNvSpPr/>
          <p:nvPr/>
        </p:nvSpPr>
        <p:spPr>
          <a:xfrm>
            <a:off x="568325" y="3048000"/>
            <a:ext cx="8032750" cy="2244725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Rectangle 14"/>
          <p:cNvSpPr/>
          <p:nvPr/>
        </p:nvSpPr>
        <p:spPr>
          <a:xfrm>
            <a:off x="676275" y="4541838"/>
            <a:ext cx="7816850" cy="663575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Rectangle 13"/>
          <p:cNvSpPr/>
          <p:nvPr/>
        </p:nvSpPr>
        <p:spPr>
          <a:xfrm>
            <a:off x="676275" y="3124200"/>
            <a:ext cx="7816850" cy="2078038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446BCA-89E0-43AA-AEED-C4A4B1D0ED97}" type="datetimeFigureOut">
              <a:rPr lang="cs-CZ"/>
              <a:pPr>
                <a:defRPr/>
              </a:pPr>
              <a:t>28.5.2014</a:t>
            </a:fld>
            <a:endParaRPr lang="cs-CZ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846116-32A1-47B6-A090-DEF70D7BB5A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902506-FA00-4046-A0AC-4CF884A897DD}" type="datetimeFigureOut">
              <a:rPr lang="cs-CZ"/>
              <a:pPr>
                <a:defRPr/>
              </a:pPr>
              <a:t>28.5.2014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7DD3E4-E212-4D80-8873-DC0B868D3D4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ED0DAD-8E22-4C88-9A60-7008DD98D1A1}" type="datetimeFigureOut">
              <a:rPr lang="cs-CZ"/>
              <a:pPr>
                <a:defRPr/>
              </a:pPr>
              <a:t>28.5.2014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8CBF15-EB5F-4A8D-BDC5-5C4528C059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AC3E7A-46A4-42FA-B5AC-DDEB2CE7D316}" type="datetimeFigureOut">
              <a:rPr lang="cs-CZ"/>
              <a:pPr>
                <a:defRPr/>
              </a:pPr>
              <a:t>28.5.2014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3C47E6-235C-4392-872C-2D01B63F71A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3" name="Rounded Rectangle 10"/>
          <p:cNvSpPr/>
          <p:nvPr/>
        </p:nvSpPr>
        <p:spPr>
          <a:xfrm>
            <a:off x="92075" y="101600"/>
            <a:ext cx="8959850" cy="6664325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CCD80D-1CDD-432E-8A98-FF57F74FEB82}" type="datetimeFigureOut">
              <a:rPr lang="cs-CZ"/>
              <a:pPr>
                <a:defRPr/>
              </a:pPr>
              <a:t>28.5.2014</a:t>
            </a:fld>
            <a:endParaRPr lang="cs-CZ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CEEBD2-8613-4C1C-B6B9-4F801EA25E5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6" name="Rounded Rectangle 11"/>
          <p:cNvSpPr/>
          <p:nvPr/>
        </p:nvSpPr>
        <p:spPr>
          <a:xfrm>
            <a:off x="92075" y="101600"/>
            <a:ext cx="8959850" cy="6664325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Rectangle 9"/>
          <p:cNvSpPr/>
          <p:nvPr/>
        </p:nvSpPr>
        <p:spPr>
          <a:xfrm>
            <a:off x="676275" y="1643063"/>
            <a:ext cx="2484438" cy="3233737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/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AA2BBA-9B3D-40A1-BBE2-6D36B7C9C9A1}" type="datetimeFigureOut">
              <a:rPr lang="cs-CZ"/>
              <a:pPr>
                <a:defRPr/>
              </a:pPr>
              <a:t>28.5.2014</a:t>
            </a:fld>
            <a:endParaRPr lang="cs-CZ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92F47F-DF13-4280-91B8-CFB89599BFB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6" name="Rounded Rectangle 8"/>
          <p:cNvSpPr/>
          <p:nvPr/>
        </p:nvSpPr>
        <p:spPr>
          <a:xfrm>
            <a:off x="92075" y="101600"/>
            <a:ext cx="8959850" cy="6664325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Rectangle 11"/>
          <p:cNvSpPr/>
          <p:nvPr/>
        </p:nvSpPr>
        <p:spPr>
          <a:xfrm>
            <a:off x="762000" y="5029200"/>
            <a:ext cx="7600950" cy="1203325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Rectangle 12"/>
          <p:cNvSpPr/>
          <p:nvPr/>
        </p:nvSpPr>
        <p:spPr>
          <a:xfrm>
            <a:off x="914400" y="5638800"/>
            <a:ext cx="7327900" cy="452438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Rectangle 10"/>
          <p:cNvSpPr/>
          <p:nvPr/>
        </p:nvSpPr>
        <p:spPr>
          <a:xfrm>
            <a:off x="604838" y="5075238"/>
            <a:ext cx="7947025" cy="1096962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1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A74E6D-01F5-4039-A8CA-4709E21BFFC6}" type="datetimeFigureOut">
              <a:rPr lang="cs-CZ"/>
              <a:pPr>
                <a:defRPr/>
              </a:pPr>
              <a:t>28.5.2014</a:t>
            </a:fld>
            <a:endParaRPr lang="cs-CZ"/>
          </a:p>
        </p:txBody>
      </p:sp>
      <p:sp>
        <p:nvSpPr>
          <p:cNvPr id="12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F2E58D-946E-4C25-89F5-7BF4AE5BC8B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4964D1-04EA-439C-BFB0-6CB609CB7A60}" type="datetimeFigureOut">
              <a:rPr lang="cs-CZ"/>
              <a:pPr>
                <a:defRPr/>
              </a:pPr>
              <a:t>28.5.2014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A060B-074F-4BE6-9D95-12401AD38E8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6861175" y="228600"/>
            <a:ext cx="1860550" cy="6122988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6954838" y="350838"/>
            <a:ext cx="1673225" cy="5876925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38B17A-0341-4800-AA68-615D28799481}" type="datetimeFigureOut">
              <a:rPr lang="cs-CZ"/>
              <a:pPr>
                <a:defRPr/>
              </a:pPr>
              <a:t>28.5.2014</a:t>
            </a:fld>
            <a:endParaRPr lang="cs-CZ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698F40-0EFB-4084-94FD-A1A626AC7E9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2075" y="101600"/>
            <a:ext cx="8959850" cy="6664325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752600"/>
            <a:ext cx="8229600" cy="437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  <a:endParaRPr lang="en-US" altLang="cs-CZ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A4659A18-03D8-4C6B-846A-5E0795D4F0BC}" type="datetimeFigureOut">
              <a:rPr lang="cs-CZ"/>
              <a:pPr>
                <a:defRPr/>
              </a:pPr>
              <a:t>28.5.2014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91B6E81-DB52-4D7F-8675-813CD24CA38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373063" y="373063"/>
            <a:ext cx="8380412" cy="1117600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5450" y="407988"/>
            <a:ext cx="8261350" cy="10398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40" r:id="rId1"/>
    <p:sldLayoutId id="2147484235" r:id="rId2"/>
    <p:sldLayoutId id="2147484241" r:id="rId3"/>
    <p:sldLayoutId id="2147484236" r:id="rId4"/>
    <p:sldLayoutId id="2147484237" r:id="rId5"/>
    <p:sldLayoutId id="2147484238" r:id="rId6"/>
    <p:sldLayoutId id="2147484242" r:id="rId7"/>
    <p:sldLayoutId id="2147484243" r:id="rId8"/>
    <p:sldLayoutId id="2147484244" r:id="rId9"/>
    <p:sldLayoutId id="2147484239" r:id="rId10"/>
    <p:sldLayoutId id="214748424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500" kern="1200" cap="all">
          <a:solidFill>
            <a:srgbClr val="6B7D7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9pPr>
    </p:titleStyle>
    <p:bodyStyle>
      <a:lvl1pPr marL="3429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Arial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397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Arial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rgbClr val="B5AE53"/>
        </a:buClr>
        <a:buFont typeface="Arial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279525" indent="-228600" algn="l" rtl="0" eaLnBrk="0" fontAlgn="base" hangingPunct="0">
        <a:spcBef>
          <a:spcPct val="20000"/>
        </a:spcBef>
        <a:spcAft>
          <a:spcPct val="0"/>
        </a:spcAft>
        <a:buClr>
          <a:srgbClr val="848058"/>
        </a:buClr>
        <a:buFont typeface="Arial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163" indent="-228600" algn="l" rtl="0" eaLnBrk="0" fontAlgn="base" hangingPunct="0">
        <a:spcBef>
          <a:spcPct val="20000"/>
        </a:spcBef>
        <a:spcAft>
          <a:spcPct val="0"/>
        </a:spcAft>
        <a:buClr>
          <a:srgbClr val="E8B54D"/>
        </a:buClr>
        <a:buFont typeface="Arial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6/6c/BAZILIKA.png" TargetMode="External"/><Relationship Id="rId2" Type="http://schemas.openxmlformats.org/officeDocument/2006/relationships/hyperlink" Target="http://commons.wikimedia.org/wiki/File:BAZILIKA.pn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  <p:pic>
        <p:nvPicPr>
          <p:cNvPr id="8195" name="Picture 2" descr="C:\Users\Dášenka\Downloads\OPVK_hor_zakladni_logolink_RGB_cz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4925" y="44450"/>
            <a:ext cx="9061450" cy="1979613"/>
          </a:xfrm>
          <a:noFill/>
        </p:spPr>
      </p:pic>
      <p:sp>
        <p:nvSpPr>
          <p:cNvPr id="8196" name="TextovéPole 7"/>
          <p:cNvSpPr txBox="1">
            <a:spLocks noChangeArrowheads="1"/>
          </p:cNvSpPr>
          <p:nvPr/>
        </p:nvSpPr>
        <p:spPr bwMode="auto">
          <a:xfrm>
            <a:off x="611188" y="5000625"/>
            <a:ext cx="7747000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cs-CZ" altLang="cs-CZ" dirty="0"/>
              <a:t>Autor: Mgr. </a:t>
            </a:r>
            <a:r>
              <a:rPr lang="cs-CZ" altLang="cs-CZ" dirty="0" err="1"/>
              <a:t>et</a:t>
            </a:r>
            <a:r>
              <a:rPr lang="cs-CZ" altLang="cs-CZ" dirty="0"/>
              <a:t> Bc. Dagmar Klásková</a:t>
            </a:r>
          </a:p>
          <a:p>
            <a:pPr>
              <a:defRPr/>
            </a:pPr>
            <a:r>
              <a:rPr lang="cs-CZ" altLang="cs-CZ" dirty="0"/>
              <a:t>Škola: Střední umělecká škola v Ostravě</a:t>
            </a:r>
          </a:p>
          <a:p>
            <a:pPr>
              <a:defRPr/>
            </a:pPr>
            <a:r>
              <a:rPr lang="cs-CZ" dirty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Číslo projektu: CZ.1.07./1.5.00/34.0938</a:t>
            </a:r>
            <a:endParaRPr lang="cs-CZ" dirty="0"/>
          </a:p>
          <a:p>
            <a:pPr>
              <a:defRPr/>
            </a:pPr>
            <a:r>
              <a:rPr lang="cs-CZ" dirty="0"/>
              <a:t>Název projektu: Zlepšení podmínek pro vzdělávání na SUŠ, Ostrava</a:t>
            </a:r>
          </a:p>
          <a:p>
            <a:pPr>
              <a:defRPr/>
            </a:pPr>
            <a:r>
              <a:rPr lang="cs-CZ" dirty="0"/>
              <a:t>Číslo a název šablony klíčové aktivity: III/2 Inovace a zkvalitnění výuky prostřednictvím ICT</a:t>
            </a:r>
          </a:p>
          <a:p>
            <a:pPr>
              <a:defRPr/>
            </a:pPr>
            <a:endParaRPr lang="cs-CZ" alt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071563" y="2786063"/>
            <a:ext cx="6929437" cy="1323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4000" cap="all" dirty="0">
                <a:solidFill>
                  <a:srgbClr val="5C270A"/>
                </a:solidFill>
                <a:latin typeface="Century Gothic" pitchFamily="34" charset="0"/>
                <a:ea typeface="+mj-ea"/>
                <a:cs typeface="+mj-cs"/>
              </a:rPr>
              <a:t>STAROVĚKÁ Římská architektura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62050" y="3384550"/>
            <a:ext cx="8305800" cy="1557338"/>
          </a:xfrm>
        </p:spPr>
        <p:txBody>
          <a:bodyPr rtlCol="0"/>
          <a:lstStyle/>
          <a:p>
            <a:pPr algn="l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rgbClr val="452C21"/>
                </a:solidFill>
              </a:rPr>
              <a:t>Světská architektura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rgbClr val="452C21"/>
                </a:solidFill>
              </a:rPr>
              <a:t>Užitkové stavby</a:t>
            </a:r>
            <a:endParaRPr lang="cs-CZ" dirty="0">
              <a:solidFill>
                <a:srgbClr val="452C21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57200" y="549275"/>
            <a:ext cx="8305800" cy="200025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rgbClr val="5C270A"/>
                </a:solidFill>
                <a:latin typeface="Century Gothic" pitchFamily="34" charset="0"/>
              </a:rPr>
              <a:t> STAROVĚKÁ Římská architektura</a:t>
            </a:r>
            <a:endParaRPr lang="cs-CZ" dirty="0">
              <a:solidFill>
                <a:srgbClr val="5C270A"/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7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2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13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000" b="1" dirty="0" smtClean="0">
                <a:solidFill>
                  <a:schemeClr val="accent1">
                    <a:lumMod val="50000"/>
                  </a:schemeClr>
                </a:solidFill>
                <a:latin typeface="Century Gothic" pitchFamily="34" charset="0"/>
              </a:rPr>
              <a:t>VLIVY</a:t>
            </a:r>
            <a:endParaRPr lang="cs-CZ" sz="4000" b="1" dirty="0">
              <a:solidFill>
                <a:schemeClr val="accent1">
                  <a:lumMod val="50000"/>
                </a:schemeClr>
              </a:solidFill>
              <a:latin typeface="Century Gothic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algn="just" eaLnBrk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/>
              <a:t>Římané zužitkovali  přednosti řecké a etruské architektury a vytvořili zcela nové typy a druhy staveb i novou technologii. </a:t>
            </a:r>
            <a:endParaRPr lang="cs-CZ" sz="2800" dirty="0" smtClean="0"/>
          </a:p>
          <a:p>
            <a:pPr algn="just" eaLnBrk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800" dirty="0"/>
          </a:p>
          <a:p>
            <a:pPr algn="just" eaLnBrk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dirty="0">
                <a:solidFill>
                  <a:srgbClr val="C00000"/>
                </a:solidFill>
              </a:rPr>
              <a:t>Převzali:</a:t>
            </a:r>
          </a:p>
          <a:p>
            <a:pPr algn="just" eaLnBrk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/>
              <a:t>Od Řeků </a:t>
            </a:r>
            <a:r>
              <a:rPr lang="cs-CZ" sz="2800" b="1" dirty="0"/>
              <a:t>stavební řády</a:t>
            </a:r>
            <a:r>
              <a:rPr lang="cs-CZ" sz="2800" dirty="0"/>
              <a:t>. </a:t>
            </a:r>
          </a:p>
          <a:p>
            <a:pPr algn="just" eaLnBrk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/>
              <a:t>Od Etrusků </a:t>
            </a:r>
            <a:r>
              <a:rPr lang="cs-CZ" sz="2800" b="1" dirty="0"/>
              <a:t>toskánský sloup</a:t>
            </a:r>
            <a:r>
              <a:rPr lang="cs-CZ" sz="2800" dirty="0"/>
              <a:t>, </a:t>
            </a:r>
            <a:r>
              <a:rPr lang="cs-CZ" sz="2800" b="1" dirty="0"/>
              <a:t>některé prvky chrámu.</a:t>
            </a:r>
            <a:endParaRPr lang="cs-CZ" sz="2800" dirty="0"/>
          </a:p>
          <a:p>
            <a:pPr algn="just" eaLnBrk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/>
              <a:t>Rozvíjeli </a:t>
            </a:r>
            <a:r>
              <a:rPr lang="cs-CZ" sz="2800" b="1" dirty="0"/>
              <a:t>tvar oblouku </a:t>
            </a:r>
            <a:r>
              <a:rPr lang="cs-CZ" sz="2800" dirty="0"/>
              <a:t>a vynalezli</a:t>
            </a:r>
            <a:r>
              <a:rPr lang="cs-CZ" sz="2800" b="1" dirty="0"/>
              <a:t> kompozitní </a:t>
            </a:r>
            <a:r>
              <a:rPr lang="cs-CZ" sz="2800" b="1" dirty="0" smtClean="0"/>
              <a:t>hlavici.</a:t>
            </a:r>
            <a:endParaRPr lang="cs-CZ" sz="2800" dirty="0"/>
          </a:p>
          <a:p>
            <a:pPr eaLnBrk="1" fontAlgn="auto" hangingPunct="1">
              <a:spcAft>
                <a:spcPts val="0"/>
              </a:spcAft>
              <a:buClr>
                <a:schemeClr val="bg1"/>
              </a:buClr>
              <a:defRPr/>
            </a:pPr>
            <a:endParaRPr lang="cs-CZ" sz="2800" dirty="0" smtClean="0">
              <a:solidFill>
                <a:srgbClr val="452C21"/>
              </a:solidFill>
              <a:latin typeface="Century" pitchFamily="18" charset="0"/>
            </a:endParaRPr>
          </a:p>
          <a:p>
            <a:pPr eaLnBrk="1" fontAlgn="auto" hangingPunct="1">
              <a:spcAft>
                <a:spcPts val="0"/>
              </a:spcAft>
              <a:buClr>
                <a:schemeClr val="bg1"/>
              </a:buClr>
              <a:buFont typeface="Courier New" pitchFamily="49" charset="0"/>
              <a:buChar char="o"/>
              <a:defRPr/>
            </a:pPr>
            <a:endParaRPr lang="cs-CZ" sz="1600" dirty="0" smtClean="0">
              <a:solidFill>
                <a:srgbClr val="452C21"/>
              </a:solidFill>
              <a:latin typeface="Century" pitchFamily="18" charset="0"/>
            </a:endParaRPr>
          </a:p>
          <a:p>
            <a:pPr eaLnBrk="1" fontAlgn="auto" hangingPunct="1">
              <a:spcAft>
                <a:spcPts val="0"/>
              </a:spcAft>
              <a:buClr>
                <a:schemeClr val="bg1"/>
              </a:buClr>
              <a:defRPr/>
            </a:pPr>
            <a:endParaRPr lang="cs-CZ" sz="1600" dirty="0" smtClean="0">
              <a:solidFill>
                <a:srgbClr val="452C21"/>
              </a:solidFill>
              <a:latin typeface="Century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7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2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13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19" dur="indefinit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20" dur="indefinit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4" dur="indefinit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25" dur="indefinit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0" dur="indefinite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31" dur="indefinite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32" dur="indefinite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0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Hlavní znaky</a:t>
            </a:r>
            <a:endParaRPr lang="cs-CZ" sz="4000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030413" y="1863725"/>
            <a:ext cx="8229600" cy="4373563"/>
          </a:xfrm>
        </p:spPr>
        <p:txBody>
          <a:bodyPr rtlCol="0">
            <a:normAutofit/>
          </a:bodyPr>
          <a:lstStyle/>
          <a:p>
            <a:pPr eaLnBrk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/>
              <a:t>plná </a:t>
            </a:r>
            <a:r>
              <a:rPr lang="cs-CZ" b="1" dirty="0"/>
              <a:t>zeď s pilířem a klenbou</a:t>
            </a:r>
            <a:r>
              <a:rPr lang="cs-CZ" dirty="0"/>
              <a:t> </a:t>
            </a:r>
          </a:p>
          <a:p>
            <a:pPr eaLnBrk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/>
              <a:t>princip archivoltový</a:t>
            </a:r>
            <a:r>
              <a:rPr lang="cs-CZ" dirty="0"/>
              <a:t> </a:t>
            </a:r>
          </a:p>
          <a:p>
            <a:pPr eaLnBrk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/>
              <a:t>klenby a kupole</a:t>
            </a:r>
            <a:endParaRPr lang="cs-CZ" dirty="0"/>
          </a:p>
          <a:p>
            <a:pPr eaLnBrk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užití různého druhu </a:t>
            </a:r>
            <a:r>
              <a:rPr lang="cs-CZ" dirty="0" smtClean="0"/>
              <a:t>kamene,</a:t>
            </a:r>
          </a:p>
          <a:p>
            <a:pPr marL="114300" indent="0" eaLnBrk="1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/>
              <a:t> </a:t>
            </a:r>
            <a:r>
              <a:rPr lang="cs-CZ" dirty="0" smtClean="0"/>
              <a:t>  pálených </a:t>
            </a:r>
            <a:r>
              <a:rPr lang="cs-CZ" dirty="0"/>
              <a:t>cihel a </a:t>
            </a:r>
            <a:r>
              <a:rPr lang="cs-CZ" dirty="0" smtClean="0"/>
              <a:t>betonu</a:t>
            </a:r>
            <a:endParaRPr lang="cs-CZ" dirty="0"/>
          </a:p>
          <a:p>
            <a:pPr eaLnBrk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/>
              <a:t>dekorativnost</a:t>
            </a:r>
            <a:endParaRPr lang="cs-CZ" dirty="0"/>
          </a:p>
          <a:p>
            <a:pPr eaLnBrk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/>
              <a:t>větší měřítko </a:t>
            </a:r>
            <a:endParaRPr lang="cs-CZ" dirty="0"/>
          </a:p>
          <a:p>
            <a:pPr eaLnBrk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/>
              <a:t>vytvoření vnitřního prostoru</a:t>
            </a:r>
            <a:endParaRPr lang="cs-CZ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0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PANTHEON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950" y="1752600"/>
            <a:ext cx="4041775" cy="4373563"/>
          </a:xfrm>
        </p:spPr>
        <p:txBody>
          <a:bodyPr rtlCol="0">
            <a:normAutofit lnSpcReduction="10000"/>
          </a:bodyPr>
          <a:lstStyle/>
          <a:p>
            <a:pPr eaLnBrk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chrám všech </a:t>
            </a:r>
            <a:r>
              <a:rPr lang="cs-CZ" dirty="0" smtClean="0"/>
              <a:t>bohů</a:t>
            </a:r>
          </a:p>
          <a:p>
            <a:pPr eaLnBrk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/>
              <a:t>vrcholné </a:t>
            </a:r>
            <a:r>
              <a:rPr lang="cs-CZ" b="1" dirty="0"/>
              <a:t>dílo římské </a:t>
            </a:r>
            <a:r>
              <a:rPr lang="cs-CZ" b="1" dirty="0" smtClean="0"/>
              <a:t>architektury</a:t>
            </a:r>
          </a:p>
          <a:p>
            <a:pPr eaLnBrk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postaven za císaře </a:t>
            </a:r>
            <a:r>
              <a:rPr lang="cs-CZ" b="1" dirty="0" smtClean="0"/>
              <a:t>Hadriána</a:t>
            </a:r>
            <a:endParaRPr lang="cs-CZ" dirty="0"/>
          </a:p>
          <a:p>
            <a:pPr eaLnBrk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/>
              <a:t>vzorem </a:t>
            </a:r>
            <a:r>
              <a:rPr lang="cs-CZ" b="1" dirty="0"/>
              <a:t>centrálních chrámů </a:t>
            </a:r>
            <a:r>
              <a:rPr lang="cs-CZ" dirty="0"/>
              <a:t>v dalších obdobích až po </a:t>
            </a:r>
            <a:r>
              <a:rPr lang="cs-CZ" dirty="0" smtClean="0"/>
              <a:t>renesanci</a:t>
            </a:r>
            <a:endParaRPr lang="cs-CZ" dirty="0"/>
          </a:p>
          <a:p>
            <a:pPr eaLnBrk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od </a:t>
            </a:r>
            <a:r>
              <a:rPr lang="cs-CZ" dirty="0"/>
              <a:t>začátku 7. </a:t>
            </a:r>
            <a:r>
              <a:rPr lang="cs-CZ" dirty="0" smtClean="0"/>
              <a:t>st. </a:t>
            </a:r>
            <a:r>
              <a:rPr lang="cs-CZ" dirty="0"/>
              <a:t>dodnes slouží jako křesťanský chrám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  <p:pic>
        <p:nvPicPr>
          <p:cNvPr id="12292" name="Picture 2" descr="F:\1. rocnik\RIM\Rim\architektura\pantheon\RIM a jine 1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22700" y="2420938"/>
            <a:ext cx="5070475" cy="2849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3" name="TextovéPole 3"/>
          <p:cNvSpPr txBox="1">
            <a:spLocks noChangeArrowheads="1"/>
          </p:cNvSpPr>
          <p:nvPr/>
        </p:nvSpPr>
        <p:spPr bwMode="auto">
          <a:xfrm>
            <a:off x="7072313" y="5373688"/>
            <a:ext cx="1820862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1000"/>
              <a:t>Veškeré foto – vlastní archiv.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cs-CZ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3315" name="Picture 2" descr="F:\1. rocnik\RIM\Rim\architektura\pantheon\RIM a jine 16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79388" y="115888"/>
            <a:ext cx="5637212" cy="3168650"/>
          </a:xfrm>
          <a:noFill/>
        </p:spPr>
      </p:pic>
      <p:pic>
        <p:nvPicPr>
          <p:cNvPr id="13316" name="Picture 3" descr="F:\1. rocnik\RIM\Rim\architektura\pantheon\RIM a jine 15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3429000"/>
            <a:ext cx="5688012" cy="319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4" descr="F:\1. rocnik\RIM\Rim\architektura\pantheon\RIM a jine 15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1863" y="260350"/>
            <a:ext cx="2833687" cy="504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8" name="TextovéPole 2"/>
          <p:cNvSpPr txBox="1">
            <a:spLocks noChangeArrowheads="1"/>
          </p:cNvSpPr>
          <p:nvPr/>
        </p:nvSpPr>
        <p:spPr bwMode="auto">
          <a:xfrm>
            <a:off x="6016625" y="5610225"/>
            <a:ext cx="24796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 b="1"/>
              <a:t>Pantheon </a:t>
            </a:r>
            <a:r>
              <a:rPr lang="cs-CZ" sz="1200"/>
              <a:t>– pohled zezadu,</a:t>
            </a:r>
          </a:p>
          <a:p>
            <a:r>
              <a:rPr lang="cs-CZ" sz="1200"/>
              <a:t>pohled na strop v portiku, </a:t>
            </a:r>
          </a:p>
          <a:p>
            <a:r>
              <a:rPr lang="cs-CZ" sz="1200"/>
              <a:t>jeden ze sloupu vstupní předsíně.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771775" y="407988"/>
            <a:ext cx="4752975" cy="103981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433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cs-CZ" altLang="cs-CZ" smtClean="0"/>
          </a:p>
        </p:txBody>
      </p:sp>
      <p:pic>
        <p:nvPicPr>
          <p:cNvPr id="14340" name="Picture 2" descr="F:\1. rocnik\RIM\Rim\architektura\pantheon\RIM a jine 1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-100013"/>
            <a:ext cx="6635750" cy="3730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3" descr="F:\1. rocnik\RIM\Rim\architektura\pantheon\RIM a jine 12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5300" y="3721100"/>
            <a:ext cx="5759450" cy="323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2" name="TextovéPole 2"/>
          <p:cNvSpPr txBox="1">
            <a:spLocks noChangeArrowheads="1"/>
          </p:cNvSpPr>
          <p:nvPr/>
        </p:nvSpPr>
        <p:spPr bwMode="auto">
          <a:xfrm>
            <a:off x="7524750" y="5661025"/>
            <a:ext cx="15605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 b="1"/>
              <a:t>Pantheon </a:t>
            </a:r>
            <a:r>
              <a:rPr lang="cs-CZ" sz="1200"/>
              <a:t>– interiér,</a:t>
            </a:r>
          </a:p>
          <a:p>
            <a:r>
              <a:rPr lang="cs-CZ" sz="1200"/>
              <a:t>Pohled na kupoli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0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Veřejné a užitkové stavby</a:t>
            </a:r>
            <a:endParaRPr lang="cs-CZ" sz="4000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1536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775"/>
            <a:ext cx="8229600" cy="4373563"/>
          </a:xfrm>
        </p:spPr>
        <p:txBody>
          <a:bodyPr/>
          <a:lstStyle/>
          <a:p>
            <a:pPr eaLnBrk="1" hangingPunct="1"/>
            <a:r>
              <a:rPr lang="cs-CZ" altLang="cs-CZ" b="1" i="1" smtClean="0"/>
              <a:t>Bazilika</a:t>
            </a:r>
          </a:p>
          <a:p>
            <a:pPr lvl="1" algn="just" eaLnBrk="1" hangingPunct="1"/>
            <a:r>
              <a:rPr lang="cs-CZ" altLang="cs-CZ" smtClean="0"/>
              <a:t>původně stavba světská, římská tržnice a soudní síň, později křesťanský kostel. Bazilika byla podélná pravoúhlá stavba, měla střední a dvě nebo čtyři vedlejší lodě (lichý počet lodí, 3lodní, 5lodní). Střední loď byla vyšší a širší než lodi boční, byla osvětlena okny nad bočními loďmi.</a:t>
            </a:r>
          </a:p>
          <a:p>
            <a:pPr lvl="1" eaLnBrk="1" hangingPunct="1"/>
            <a:endParaRPr lang="cs-CZ" altLang="cs-CZ" smtClean="0"/>
          </a:p>
        </p:txBody>
      </p:sp>
      <p:pic>
        <p:nvPicPr>
          <p:cNvPr id="15364" name="Picture 2" descr="F:\1. rocnik\RIM\Rim\architektura\wiki\BAZILIK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7325" y="3716338"/>
            <a:ext cx="5105400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TextovéPole 3"/>
          <p:cNvSpPr txBox="1">
            <a:spLocks noChangeArrowheads="1"/>
          </p:cNvSpPr>
          <p:nvPr/>
        </p:nvSpPr>
        <p:spPr bwMode="auto">
          <a:xfrm>
            <a:off x="5292725" y="4062413"/>
            <a:ext cx="3779838" cy="2030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hangingPunct="0"/>
            <a:r>
              <a:rPr lang="cs-CZ" altLang="cs-CZ"/>
              <a:t>V římských městech stála bazilika obvykle na </a:t>
            </a:r>
            <a:r>
              <a:rPr lang="cs-CZ" altLang="cs-CZ" i="1"/>
              <a:t>fóru</a:t>
            </a:r>
            <a:r>
              <a:rPr lang="cs-CZ" altLang="cs-CZ"/>
              <a:t>. </a:t>
            </a:r>
          </a:p>
          <a:p>
            <a:pPr algn="just" hangingPunct="0"/>
            <a:r>
              <a:rPr lang="cs-CZ" altLang="cs-CZ"/>
              <a:t>Nejznámější je </a:t>
            </a:r>
            <a:r>
              <a:rPr lang="cs-CZ" altLang="cs-CZ" i="1"/>
              <a:t>tzv. </a:t>
            </a:r>
            <a:r>
              <a:rPr lang="cs-CZ" altLang="cs-CZ" b="1" i="1"/>
              <a:t>Konstantinova bazilika</a:t>
            </a:r>
            <a:r>
              <a:rPr lang="cs-CZ" altLang="cs-CZ" b="1"/>
              <a:t> </a:t>
            </a:r>
            <a:r>
              <a:rPr lang="cs-CZ" altLang="cs-CZ"/>
              <a:t>na římském fóru, kolem r. 310 n. l., trojlodí. </a:t>
            </a:r>
          </a:p>
          <a:p>
            <a:endParaRPr lang="cs-CZ" altLang="cs-CZ"/>
          </a:p>
          <a:p>
            <a:endParaRPr lang="cs-CZ" altLang="cs-CZ"/>
          </a:p>
        </p:txBody>
      </p:sp>
      <p:sp>
        <p:nvSpPr>
          <p:cNvPr id="15366" name="TextovéPole 2"/>
          <p:cNvSpPr txBox="1">
            <a:spLocks noChangeArrowheads="1"/>
          </p:cNvSpPr>
          <p:nvPr/>
        </p:nvSpPr>
        <p:spPr bwMode="auto">
          <a:xfrm>
            <a:off x="5364163" y="6184900"/>
            <a:ext cx="1317625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1000"/>
              <a:t>Obrázek, odkaz č. 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cs-CZ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6387" name="Picture 2" descr="F:\1. rocnik\RIM\Rim\architektura\RIM a jine 28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23850" y="260350"/>
            <a:ext cx="8583613" cy="4824413"/>
          </a:xfrm>
          <a:noFill/>
        </p:spPr>
      </p:pic>
      <p:sp>
        <p:nvSpPr>
          <p:cNvPr id="16388" name="TextovéPole 3"/>
          <p:cNvSpPr txBox="1">
            <a:spLocks noChangeArrowheads="1"/>
          </p:cNvSpPr>
          <p:nvPr/>
        </p:nvSpPr>
        <p:spPr bwMode="auto">
          <a:xfrm>
            <a:off x="3203575" y="5300663"/>
            <a:ext cx="30321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/>
              <a:t>Konstantinova bazilika, Řím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0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Lázně - termy</a:t>
            </a:r>
            <a:endParaRPr lang="cs-CZ" sz="4000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1741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Řec. termos = teplý, horký</a:t>
            </a:r>
          </a:p>
          <a:p>
            <a:pPr eaLnBrk="1" hangingPunct="1"/>
            <a:r>
              <a:rPr lang="cs-CZ" altLang="cs-CZ" smtClean="0"/>
              <a:t>antické lázně</a:t>
            </a:r>
          </a:p>
          <a:p>
            <a:pPr eaLnBrk="1"/>
            <a:r>
              <a:rPr lang="cs-CZ" altLang="cs-CZ" smtClean="0"/>
              <a:t> </a:t>
            </a:r>
            <a:r>
              <a:rPr lang="cs-CZ" altLang="cs-CZ" b="1" smtClean="0"/>
              <a:t>komplex budov</a:t>
            </a:r>
          </a:p>
          <a:p>
            <a:pPr eaLnBrk="1"/>
            <a:endParaRPr lang="cs-CZ" altLang="cs-CZ" b="1" smtClean="0"/>
          </a:p>
          <a:p>
            <a:pPr eaLnBrk="1"/>
            <a:endParaRPr lang="cs-CZ" altLang="cs-CZ" smtClean="0"/>
          </a:p>
          <a:p>
            <a:pPr algn="just" eaLnBrk="1"/>
            <a:r>
              <a:rPr lang="cs-CZ" altLang="cs-CZ" smtClean="0"/>
              <a:t>Nejrozsáhlejší lázně postavil císař </a:t>
            </a:r>
            <a:r>
              <a:rPr lang="cs-CZ" altLang="cs-CZ" b="1" smtClean="0"/>
              <a:t>Caracalla.</a:t>
            </a:r>
            <a:endParaRPr lang="cs-CZ" altLang="cs-CZ" smtClean="0"/>
          </a:p>
          <a:p>
            <a:pPr algn="just" eaLnBrk="1"/>
            <a:r>
              <a:rPr lang="cs-CZ" altLang="cs-CZ" smtClean="0"/>
              <a:t>Nejznámější termy</a:t>
            </a:r>
            <a:r>
              <a:rPr lang="cs-CZ" altLang="cs-CZ" b="1" smtClean="0"/>
              <a:t> </a:t>
            </a:r>
            <a:r>
              <a:rPr lang="cs-CZ" altLang="cs-CZ" smtClean="0"/>
              <a:t>dal postavit císař</a:t>
            </a:r>
            <a:r>
              <a:rPr lang="cs-CZ" altLang="cs-CZ" b="1" smtClean="0"/>
              <a:t> Diokletián.</a:t>
            </a:r>
            <a:endParaRPr lang="cs-CZ" altLang="cs-CZ" smtClean="0"/>
          </a:p>
          <a:p>
            <a:pPr algn="just" eaLnBrk="1"/>
            <a:r>
              <a:rPr lang="cs-CZ" altLang="cs-CZ" b="1" i="1" smtClean="0"/>
              <a:t>Titovy lázně</a:t>
            </a:r>
            <a:endParaRPr lang="cs-CZ" altLang="cs-CZ" b="1" smtClean="0"/>
          </a:p>
          <a:p>
            <a:pPr eaLnBrk="1" hangingPunct="1"/>
            <a:endParaRPr lang="cs-CZ" altLang="cs-CZ" smtClean="0"/>
          </a:p>
          <a:p>
            <a:pPr eaLnBrk="1" hangingPunct="1"/>
            <a:endParaRPr lang="cs-CZ" alt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0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AMFITEÁTR, DIVADLO</a:t>
            </a:r>
            <a:endParaRPr lang="cs-CZ" sz="4000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1843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ovalná aréna se stupňovitě se zvedajícími  řadami sedadel. Konaly se v nich gladiátorské hry, štvanice zvířat…</a:t>
            </a:r>
          </a:p>
          <a:p>
            <a:pPr eaLnBrk="1" hangingPunct="1"/>
            <a:endParaRPr lang="cs-CZ" altLang="cs-CZ" smtClean="0"/>
          </a:p>
          <a:p>
            <a:pPr eaLnBrk="1" hangingPunct="1"/>
            <a:endParaRPr lang="cs-CZ" altLang="cs-CZ" smtClean="0"/>
          </a:p>
        </p:txBody>
      </p:sp>
      <p:pic>
        <p:nvPicPr>
          <p:cNvPr id="18436" name="Picture 2" descr="F:\1. rocnik\RIM\Rim\architektura\RIM a jine 28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8400" y="3097213"/>
            <a:ext cx="520065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7" name="TextovéPole 3"/>
          <p:cNvSpPr txBox="1">
            <a:spLocks noChangeArrowheads="1"/>
          </p:cNvSpPr>
          <p:nvPr/>
        </p:nvSpPr>
        <p:spPr bwMode="auto">
          <a:xfrm>
            <a:off x="468313" y="3668713"/>
            <a:ext cx="3455987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/>
              <a:t>Největší </a:t>
            </a:r>
            <a:r>
              <a:rPr lang="cs-CZ" altLang="cs-CZ" i="1"/>
              <a:t>amfiteátr</a:t>
            </a:r>
            <a:r>
              <a:rPr lang="cs-CZ" altLang="cs-CZ"/>
              <a:t> </a:t>
            </a:r>
            <a:r>
              <a:rPr lang="cs-CZ" altLang="cs-CZ" b="1"/>
              <a:t>Vespasiánův</a:t>
            </a:r>
            <a:r>
              <a:rPr lang="cs-CZ" altLang="cs-CZ"/>
              <a:t>, ve středověku nazývaný </a:t>
            </a:r>
            <a:r>
              <a:rPr lang="cs-CZ" altLang="cs-CZ" b="1" i="1"/>
              <a:t>Koloseum</a:t>
            </a:r>
            <a:r>
              <a:rPr lang="cs-CZ" altLang="cs-CZ"/>
              <a:t>. Dokončen v r. 82.</a:t>
            </a:r>
          </a:p>
          <a:p>
            <a:endParaRPr lang="cs-CZ" alt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cs-CZ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9459" name="Picture 2" descr="F:\1. rocnik\RIM\Rim\architektura\RIM a jine 2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307975"/>
            <a:ext cx="6067425" cy="340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4" descr="F:\1. rocnik\RIM\Rim\architektura\RIM a jine 257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6443663" y="1989138"/>
            <a:ext cx="2459037" cy="4373562"/>
          </a:xfrm>
          <a:noFill/>
        </p:spPr>
      </p:pic>
      <p:pic>
        <p:nvPicPr>
          <p:cNvPr id="19461" name="Picture 5" descr="F:\1. rocnik\RIM\Rim\architektura\koloseum\RIM a jine 26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4213" y="3789363"/>
            <a:ext cx="5183187" cy="291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2" name="TextovéPole 2"/>
          <p:cNvSpPr txBox="1">
            <a:spLocks noChangeArrowheads="1"/>
          </p:cNvSpPr>
          <p:nvPr/>
        </p:nvSpPr>
        <p:spPr bwMode="auto">
          <a:xfrm>
            <a:off x="6443663" y="6456363"/>
            <a:ext cx="752475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/>
              <a:t>Koloseum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cs-CZ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0483" name="Picture 2" descr="F:\1. rocnik\RIM\Rim\architektura\koloseum\RIM a jine 2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692150"/>
            <a:ext cx="2817813" cy="501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3" descr="F:\1. rocnik\RIM\Rim\architektura\koloseum\RIM a jine 281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348038" y="139700"/>
            <a:ext cx="5440362" cy="3057525"/>
          </a:xfrm>
          <a:noFill/>
        </p:spPr>
      </p:pic>
      <p:pic>
        <p:nvPicPr>
          <p:cNvPr id="20485" name="Picture 5" descr="F:\1. rocnik\RIM\Rim\architektura\wiki\Colosseum_11-7-200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4300" y="3284538"/>
            <a:ext cx="4313238" cy="323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cs-CZ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1507" name="Picture 2" descr="F:\1. rocnik\RIM\Rim\architektura\koloseum\RIM a jine 2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513" y="-100013"/>
            <a:ext cx="4459288" cy="7935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3" descr="F:\1. rocnik\RIM\Rim\architektura\koloseum\RIM a jine 276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08513" y="549275"/>
            <a:ext cx="4356100" cy="2447925"/>
          </a:xfrm>
          <a:noFill/>
        </p:spPr>
      </p:pic>
      <p:pic>
        <p:nvPicPr>
          <p:cNvPr id="21509" name="Picture 2" descr="F:\1. rocnik\RIM\Rim\architektura\koloseum\RIM a jine 27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3633788"/>
            <a:ext cx="4249737" cy="238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0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CÍSAŘSKÉ PALÁCE</a:t>
            </a:r>
            <a:endParaRPr lang="cs-CZ" sz="4000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z latinského </a:t>
            </a:r>
            <a:r>
              <a:rPr lang="cs-CZ" b="1" dirty="0" err="1"/>
              <a:t>Palatinum</a:t>
            </a:r>
            <a:r>
              <a:rPr lang="cs-CZ" b="1" dirty="0"/>
              <a:t> = pahorek </a:t>
            </a:r>
            <a:r>
              <a:rPr lang="cs-CZ" dirty="0"/>
              <a:t>v Římě, paláce se stavěly na Palatinu. </a:t>
            </a:r>
            <a:r>
              <a:rPr lang="cs-CZ" dirty="0" smtClean="0"/>
              <a:t>Rozlehlé </a:t>
            </a:r>
            <a:r>
              <a:rPr lang="cs-CZ" dirty="0"/>
              <a:t>honosné obydlí</a:t>
            </a:r>
            <a:r>
              <a:rPr lang="cs-CZ" dirty="0" smtClean="0"/>
              <a:t>.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  <a:p>
            <a:pPr marL="114300" indent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  <a:p>
            <a:pPr algn="just" eaLnBrk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i="1" dirty="0" err="1"/>
              <a:t>Domitiánův</a:t>
            </a:r>
            <a:r>
              <a:rPr lang="cs-CZ" b="1" i="1" dirty="0"/>
              <a:t> palác</a:t>
            </a:r>
            <a:r>
              <a:rPr lang="cs-CZ" b="1" dirty="0"/>
              <a:t> </a:t>
            </a:r>
            <a:r>
              <a:rPr lang="cs-CZ" dirty="0"/>
              <a:t>na </a:t>
            </a:r>
            <a:r>
              <a:rPr lang="cs-CZ" dirty="0" smtClean="0"/>
              <a:t>Palatinu.</a:t>
            </a:r>
            <a:endParaRPr lang="cs-CZ" dirty="0"/>
          </a:p>
          <a:p>
            <a:pPr algn="just" eaLnBrk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Jedním z nejznámějších je </a:t>
            </a:r>
            <a:r>
              <a:rPr lang="cs-CZ" b="1" i="1" dirty="0" err="1"/>
              <a:t>Diokletiánův</a:t>
            </a:r>
            <a:r>
              <a:rPr lang="cs-CZ" b="1" i="1" dirty="0"/>
              <a:t> palác</a:t>
            </a:r>
            <a:r>
              <a:rPr lang="cs-CZ" dirty="0"/>
              <a:t>, do jehož rozsáhlého opevnění byl vestavěn dnešní Split v Chorvatsku.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pic>
        <p:nvPicPr>
          <p:cNvPr id="23555" name="Picture 2" descr="F:\01.09.2013, Chorvatsko, srpen 2013\Chorvatsko, srpen 2013 07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68313" y="260350"/>
            <a:ext cx="8120062" cy="6091238"/>
          </a:xfrm>
          <a:noFill/>
        </p:spPr>
      </p:pic>
      <p:sp>
        <p:nvSpPr>
          <p:cNvPr id="23556" name="TextovéPole 3"/>
          <p:cNvSpPr txBox="1">
            <a:spLocks noChangeArrowheads="1"/>
          </p:cNvSpPr>
          <p:nvPr/>
        </p:nvSpPr>
        <p:spPr bwMode="auto">
          <a:xfrm>
            <a:off x="468313" y="6351588"/>
            <a:ext cx="4398962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1000"/>
              <a:t>Chorvatsko, </a:t>
            </a:r>
            <a:r>
              <a:rPr lang="cs-CZ" altLang="cs-CZ" sz="1000" b="1"/>
              <a:t>Split, </a:t>
            </a:r>
            <a:r>
              <a:rPr lang="cs-CZ" altLang="cs-CZ" sz="1000"/>
              <a:t>pohled od moře na původní průčelí Diokletiánova paláce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pic>
        <p:nvPicPr>
          <p:cNvPr id="24579" name="Picture 2" descr="F:\01.09.2013, Chorvatsko, srpen 2013\Chorvatsko, srpen 2013 08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971550" y="260350"/>
            <a:ext cx="7248525" cy="5437188"/>
          </a:xfrm>
          <a:noFill/>
        </p:spPr>
      </p:pic>
      <p:sp>
        <p:nvSpPr>
          <p:cNvPr id="24580" name="TextovéPole 3"/>
          <p:cNvSpPr txBox="1">
            <a:spLocks noChangeArrowheads="1"/>
          </p:cNvSpPr>
          <p:nvPr/>
        </p:nvSpPr>
        <p:spPr bwMode="auto">
          <a:xfrm>
            <a:off x="971550" y="5805488"/>
            <a:ext cx="2147888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1000"/>
              <a:t>Viz předešlý obrázek, bližší pohled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pic>
        <p:nvPicPr>
          <p:cNvPr id="25603" name="Picture 2" descr="F:\01.09.2013, Chorvatsko, srpen 2013\Chorvatsko, srpen 2013 09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4925" y="-26988"/>
            <a:ext cx="5238750" cy="6985001"/>
          </a:xfrm>
          <a:noFill/>
        </p:spPr>
      </p:pic>
      <p:sp>
        <p:nvSpPr>
          <p:cNvPr id="25604" name="TextovéPole 3"/>
          <p:cNvSpPr txBox="1">
            <a:spLocks noChangeArrowheads="1"/>
          </p:cNvSpPr>
          <p:nvPr/>
        </p:nvSpPr>
        <p:spPr bwMode="auto">
          <a:xfrm>
            <a:off x="5435600" y="1844675"/>
            <a:ext cx="2689225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1000"/>
              <a:t>Historické centrum Splitu, pozůstatky paláce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pic>
        <p:nvPicPr>
          <p:cNvPr id="26627" name="Picture 2" descr="F:\01.09.2013, Chorvatsko, srpen 2013\Chorvatsko, srpen 2013 10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-107950" y="-188913"/>
            <a:ext cx="5359400" cy="7146926"/>
          </a:xfrm>
          <a:noFill/>
        </p:spPr>
      </p:pic>
      <p:sp>
        <p:nvSpPr>
          <p:cNvPr id="26628" name="TextovéPole 3"/>
          <p:cNvSpPr txBox="1">
            <a:spLocks noChangeArrowheads="1"/>
          </p:cNvSpPr>
          <p:nvPr/>
        </p:nvSpPr>
        <p:spPr bwMode="auto">
          <a:xfrm>
            <a:off x="5292725" y="1792288"/>
            <a:ext cx="2687638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1000"/>
              <a:t>Historické centrum Splitu, pozůstatky paláce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0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vila</a:t>
            </a:r>
            <a:endParaRPr lang="cs-CZ" sz="4000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27651" name="Zástupný symbol pro obsah 2"/>
          <p:cNvSpPr>
            <a:spLocks noGrp="1"/>
          </p:cNvSpPr>
          <p:nvPr>
            <p:ph idx="1"/>
          </p:nvPr>
        </p:nvSpPr>
        <p:spPr>
          <a:xfrm>
            <a:off x="755650" y="2276475"/>
            <a:ext cx="7704138" cy="4373563"/>
          </a:xfrm>
        </p:spPr>
        <p:txBody>
          <a:bodyPr/>
          <a:lstStyle/>
          <a:p>
            <a:pPr algn="ctr" eaLnBrk="1" hangingPunct="1"/>
            <a:r>
              <a:rPr lang="cs-CZ" altLang="cs-CZ" smtClean="0"/>
              <a:t>rodinný dům se statkem na venkově, který si stavěli bohatí občané. Odpočinkové místo.</a:t>
            </a:r>
          </a:p>
          <a:p>
            <a:pPr algn="ctr" eaLnBrk="1" hangingPunct="1"/>
            <a:endParaRPr lang="cs-CZ" altLang="cs-CZ" smtClean="0"/>
          </a:p>
          <a:p>
            <a:pPr algn="ctr" eaLnBrk="1" hangingPunct="1"/>
            <a:r>
              <a:rPr lang="cs-CZ" altLang="cs-CZ" b="1" smtClean="0"/>
              <a:t>Hadriánova vila </a:t>
            </a:r>
            <a:r>
              <a:rPr lang="cs-CZ" altLang="cs-CZ" smtClean="0"/>
              <a:t>v Tivoli  2. st. n.l.</a:t>
            </a:r>
          </a:p>
          <a:p>
            <a:pPr eaLnBrk="1" hangingPunct="1"/>
            <a:endParaRPr lang="cs-CZ" alt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0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VÍTĚZNÉ OBLOUKY A SLOUPY</a:t>
            </a:r>
            <a:endParaRPr lang="cs-CZ" sz="4000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28675" name="Zástupný symbol pro obsah 2"/>
          <p:cNvSpPr>
            <a:spLocks noGrp="1"/>
          </p:cNvSpPr>
          <p:nvPr>
            <p:ph idx="1"/>
          </p:nvPr>
        </p:nvSpPr>
        <p:spPr>
          <a:xfrm>
            <a:off x="468313" y="2205038"/>
            <a:ext cx="8229600" cy="4373562"/>
          </a:xfrm>
        </p:spPr>
        <p:txBody>
          <a:bodyPr/>
          <a:lstStyle/>
          <a:p>
            <a:pPr algn="just" eaLnBrk="1" hangingPunct="1"/>
            <a:r>
              <a:rPr lang="cs-CZ" altLang="cs-CZ" b="1" smtClean="0"/>
              <a:t>VÍTĚZNÝ OBLOUK </a:t>
            </a:r>
            <a:r>
              <a:rPr lang="cs-CZ" altLang="cs-CZ" smtClean="0"/>
              <a:t>– triumfální oblouk. Památník na oslavu válečného vítězství v podobě monumentální brány. Byly stavěny vždy u vstupu do města, okrsku nebo fóra. Byly to brány s jedním nebo třemi průchody, nahoře s nápisem a na průčelních i bočních stěnách s reliéfy s válečnými výjevy.</a:t>
            </a:r>
          </a:p>
          <a:p>
            <a:pPr eaLnBrk="1" hangingPunct="1"/>
            <a:endParaRPr lang="cs-CZ" alt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29699" name="Picture 2" descr="F:\1. rocnik\RIM\Rim\architektura\RIM a jine 26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-252413" y="-171450"/>
            <a:ext cx="9504363" cy="5341938"/>
          </a:xfrm>
          <a:noFill/>
        </p:spPr>
      </p:pic>
      <p:sp>
        <p:nvSpPr>
          <p:cNvPr id="29700" name="TextovéPole 4"/>
          <p:cNvSpPr txBox="1">
            <a:spLocks noChangeArrowheads="1"/>
          </p:cNvSpPr>
          <p:nvPr/>
        </p:nvSpPr>
        <p:spPr bwMode="auto">
          <a:xfrm>
            <a:off x="3516313" y="5373688"/>
            <a:ext cx="23653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/>
              <a:t>Titův vítězný oblouk,</a:t>
            </a:r>
          </a:p>
          <a:p>
            <a:r>
              <a:rPr lang="cs-CZ" altLang="cs-CZ"/>
              <a:t>pohled od Kolosea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30723" name="Picture 2" descr="F:\1. rocnik\RIM\Rim\architektura\RIM a jine 22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9238" y="260350"/>
            <a:ext cx="8643937" cy="4857750"/>
          </a:xfrm>
          <a:noFill/>
        </p:spPr>
      </p:pic>
      <p:sp>
        <p:nvSpPr>
          <p:cNvPr id="30724" name="TextovéPole 3"/>
          <p:cNvSpPr txBox="1">
            <a:spLocks noChangeArrowheads="1"/>
          </p:cNvSpPr>
          <p:nvPr/>
        </p:nvSpPr>
        <p:spPr bwMode="auto">
          <a:xfrm>
            <a:off x="2339975" y="5300663"/>
            <a:ext cx="49418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/>
              <a:t>Vítězný oblouk Septima Severa, Fóro Romano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cs-CZ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174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altLang="cs-CZ" b="1" i="1" smtClean="0"/>
              <a:t>Vítězný oblouk císaře Tita</a:t>
            </a:r>
            <a:r>
              <a:rPr lang="cs-CZ" altLang="cs-CZ" b="1" smtClean="0"/>
              <a:t> </a:t>
            </a:r>
            <a:r>
              <a:rPr lang="cs-CZ" altLang="cs-CZ" smtClean="0"/>
              <a:t>postavený r. 80 na památku dobytí Jeruzaléma, jeden oblouk.</a:t>
            </a:r>
          </a:p>
          <a:p>
            <a:pPr eaLnBrk="1" hangingPunct="1"/>
            <a:endParaRPr lang="cs-CZ" altLang="cs-CZ" smtClean="0"/>
          </a:p>
          <a:p>
            <a:pPr eaLnBrk="1" hangingPunct="1"/>
            <a:r>
              <a:rPr lang="cs-CZ" altLang="cs-CZ" b="1" i="1" smtClean="0"/>
              <a:t>oblouk Septimia Severa</a:t>
            </a:r>
            <a:r>
              <a:rPr lang="cs-CZ" altLang="cs-CZ" b="1" smtClean="0"/>
              <a:t> </a:t>
            </a:r>
            <a:r>
              <a:rPr lang="cs-CZ" altLang="cs-CZ" smtClean="0"/>
              <a:t>(z r. 203, tři oblouky).</a:t>
            </a:r>
          </a:p>
          <a:p>
            <a:pPr eaLnBrk="1" hangingPunct="1"/>
            <a:endParaRPr lang="cs-CZ" altLang="cs-CZ" smtClean="0"/>
          </a:p>
          <a:p>
            <a:pPr eaLnBrk="1" hangingPunct="1"/>
            <a:r>
              <a:rPr lang="cs-CZ" altLang="cs-CZ" smtClean="0"/>
              <a:t>Největším dochovaným vítězným obloukem v Římě je </a:t>
            </a:r>
            <a:r>
              <a:rPr lang="cs-CZ" altLang="cs-CZ" b="1" i="1" smtClean="0"/>
              <a:t>Konstantinův vítězný oblouk</a:t>
            </a:r>
            <a:r>
              <a:rPr lang="cs-CZ" altLang="cs-CZ" b="1" smtClean="0"/>
              <a:t> </a:t>
            </a:r>
            <a:r>
              <a:rPr lang="cs-CZ" altLang="cs-CZ" smtClean="0"/>
              <a:t>(z r. 312, tři oblouky). </a:t>
            </a:r>
          </a:p>
          <a:p>
            <a:pPr eaLnBrk="1" hangingPunct="1"/>
            <a:r>
              <a:rPr lang="cs-CZ" altLang="cs-CZ" b="1" smtClean="0"/>
              <a:t> </a:t>
            </a:r>
            <a:endParaRPr lang="cs-CZ" altLang="cs-CZ" smtClean="0"/>
          </a:p>
          <a:p>
            <a:pPr eaLnBrk="1" hangingPunct="1"/>
            <a:r>
              <a:rPr lang="cs-CZ" altLang="cs-CZ" b="1" smtClean="0"/>
              <a:t>Vítězné oblouky jsou považovány za originální výtvor architektů císařství</a:t>
            </a:r>
            <a:r>
              <a:rPr lang="cs-CZ" altLang="cs-CZ" smtClean="0"/>
              <a:t>. </a:t>
            </a:r>
          </a:p>
          <a:p>
            <a:pPr eaLnBrk="1" hangingPunct="1"/>
            <a:endParaRPr lang="cs-CZ" alt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cs-CZ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2771" name="Picture 4" descr="F:\1. rocnik\RIM\Rim\architektura\RIM a jine 25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07975" y="260350"/>
            <a:ext cx="8585200" cy="4824413"/>
          </a:xfrm>
          <a:noFill/>
        </p:spPr>
      </p:pic>
      <p:sp>
        <p:nvSpPr>
          <p:cNvPr id="32772" name="TextovéPole 2"/>
          <p:cNvSpPr txBox="1">
            <a:spLocks noChangeArrowheads="1"/>
          </p:cNvSpPr>
          <p:nvPr/>
        </p:nvSpPr>
        <p:spPr bwMode="auto">
          <a:xfrm>
            <a:off x="3276600" y="5373688"/>
            <a:ext cx="30559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/>
              <a:t>Konstantinův vítězný oblouk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33795" name="Picture 2" descr="F:\1. rocnik\RIM\Rim\architektura\RIM a jine 2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260350"/>
            <a:ext cx="5397500" cy="303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6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cs-CZ" altLang="cs-CZ" smtClean="0"/>
          </a:p>
        </p:txBody>
      </p:sp>
      <p:pic>
        <p:nvPicPr>
          <p:cNvPr id="33797" name="Picture 3" descr="C:\Users\Dášenka\Pictures\rim 2011 prosinec\RIM a jine 26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2500" y="3429000"/>
            <a:ext cx="5402263" cy="303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8" name="TextovéPole 4"/>
          <p:cNvSpPr txBox="1">
            <a:spLocks noChangeArrowheads="1"/>
          </p:cNvSpPr>
          <p:nvPr/>
        </p:nvSpPr>
        <p:spPr bwMode="auto">
          <a:xfrm>
            <a:off x="5808663" y="692150"/>
            <a:ext cx="29400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1600"/>
              <a:t>Reliéfy Konstantinova oblouku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4819" name="Zástupný symbol pro obsah 2"/>
          <p:cNvSpPr>
            <a:spLocks noGrp="1"/>
          </p:cNvSpPr>
          <p:nvPr>
            <p:ph idx="1"/>
          </p:nvPr>
        </p:nvSpPr>
        <p:spPr>
          <a:xfrm>
            <a:off x="-22225" y="1916113"/>
            <a:ext cx="4895850" cy="4373562"/>
          </a:xfrm>
        </p:spPr>
        <p:txBody>
          <a:bodyPr/>
          <a:lstStyle/>
          <a:p>
            <a:pPr eaLnBrk="1"/>
            <a:r>
              <a:rPr lang="cs-CZ" altLang="cs-CZ" b="1" i="1" smtClean="0"/>
              <a:t>Traianův vítězný sloup </a:t>
            </a:r>
            <a:r>
              <a:rPr lang="cs-CZ" altLang="cs-CZ" smtClean="0"/>
              <a:t>na Traianově fóru v Římě </a:t>
            </a:r>
          </a:p>
          <a:p>
            <a:pPr eaLnBrk="1"/>
            <a:endParaRPr lang="cs-CZ" altLang="cs-CZ" smtClean="0"/>
          </a:p>
          <a:p>
            <a:pPr eaLnBrk="1"/>
            <a:endParaRPr lang="cs-CZ" altLang="cs-CZ" smtClean="0"/>
          </a:p>
          <a:p>
            <a:pPr eaLnBrk="1"/>
            <a:r>
              <a:rPr lang="cs-CZ" altLang="cs-CZ" b="1" i="1" smtClean="0"/>
              <a:t>vítězný sloup Marca Aurelia</a:t>
            </a:r>
            <a:r>
              <a:rPr lang="cs-CZ" altLang="cs-CZ" b="1" smtClean="0"/>
              <a:t> </a:t>
            </a:r>
            <a:r>
              <a:rPr lang="cs-CZ" altLang="cs-CZ" smtClean="0"/>
              <a:t>(po r. 180). </a:t>
            </a:r>
          </a:p>
          <a:p>
            <a:pPr eaLnBrk="1" hangingPunct="1"/>
            <a:endParaRPr lang="cs-CZ" altLang="cs-CZ" smtClean="0"/>
          </a:p>
        </p:txBody>
      </p:sp>
      <p:pic>
        <p:nvPicPr>
          <p:cNvPr id="34820" name="Picture 2" descr="F:\1. rocnik\RIM\Rim\architektura\vitezny sloup\RIM a jine 3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51450" y="-106363"/>
            <a:ext cx="3929063" cy="69913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Šipka doprava 3"/>
          <p:cNvSpPr/>
          <p:nvPr/>
        </p:nvSpPr>
        <p:spPr>
          <a:xfrm>
            <a:off x="4067175" y="4051300"/>
            <a:ext cx="360363" cy="2413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cs-CZ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5843" name="Picture 2" descr="F:\1. rocnik\RIM\Rim\architektura\vitezny sloup\RIM a jine 37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140200" y="2492375"/>
            <a:ext cx="4611688" cy="2592388"/>
          </a:xfrm>
          <a:noFill/>
        </p:spPr>
      </p:pic>
      <p:pic>
        <p:nvPicPr>
          <p:cNvPr id="35844" name="Picture 2" descr="F:\1. rocnik\RIM\Rim\architektura\vitezny sloup\RIM a jine 37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303213"/>
            <a:ext cx="3455988" cy="614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5" name="TextovéPole 3"/>
          <p:cNvSpPr txBox="1">
            <a:spLocks noChangeArrowheads="1"/>
          </p:cNvSpPr>
          <p:nvPr/>
        </p:nvSpPr>
        <p:spPr bwMode="auto">
          <a:xfrm>
            <a:off x="5003800" y="765175"/>
            <a:ext cx="22494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/>
              <a:t>Sloup Marca Aurelia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0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CÍSAŘSKÉ HROBKY - MAUZOLEA</a:t>
            </a:r>
            <a:endParaRPr lang="cs-CZ" sz="4000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36867" name="Zástupný symbol pro obsah 2"/>
          <p:cNvSpPr>
            <a:spLocks noGrp="1"/>
          </p:cNvSpPr>
          <p:nvPr>
            <p:ph idx="1"/>
          </p:nvPr>
        </p:nvSpPr>
        <p:spPr>
          <a:xfrm>
            <a:off x="468313" y="2205038"/>
            <a:ext cx="8229600" cy="4373562"/>
          </a:xfrm>
        </p:spPr>
        <p:txBody>
          <a:bodyPr/>
          <a:lstStyle/>
          <a:p>
            <a:pPr algn="ctr" eaLnBrk="1"/>
            <a:r>
              <a:rPr lang="cs-CZ" altLang="cs-CZ" b="1" smtClean="0"/>
              <a:t>Hadriánovo </a:t>
            </a:r>
            <a:r>
              <a:rPr lang="cs-CZ" altLang="cs-CZ" smtClean="0"/>
              <a:t>(dnes Andělský hrad) </a:t>
            </a:r>
          </a:p>
          <a:p>
            <a:pPr algn="ctr" eaLnBrk="1"/>
            <a:endParaRPr lang="cs-CZ" altLang="cs-CZ" smtClean="0"/>
          </a:p>
          <a:p>
            <a:pPr algn="ctr" eaLnBrk="1"/>
            <a:r>
              <a:rPr lang="cs-CZ" altLang="cs-CZ" b="1" smtClean="0"/>
              <a:t>Augustovo</a:t>
            </a:r>
            <a:r>
              <a:rPr lang="cs-CZ" altLang="cs-CZ" smtClean="0"/>
              <a:t> na Martově poli</a:t>
            </a:r>
          </a:p>
          <a:p>
            <a:pPr eaLnBrk="1" hangingPunct="1"/>
            <a:endParaRPr lang="cs-CZ" alt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 eaLnBrk="1" hangingPunct="1">
              <a:buFont typeface="Arial" charset="0"/>
              <a:buNone/>
            </a:pPr>
            <a:endParaRPr lang="cs-CZ" altLang="cs-CZ" sz="1600" smtClean="0">
              <a:solidFill>
                <a:srgbClr val="452C21"/>
              </a:solidFill>
              <a:latin typeface="Century" pitchFamily="18" charset="0"/>
            </a:endParaRPr>
          </a:p>
        </p:txBody>
      </p:sp>
      <p:pic>
        <p:nvPicPr>
          <p:cNvPr id="37892" name="Picture 2" descr="C:\Users\Dášenka\Pictures\rim 2011 prosinec\RIM a jine 07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5" y="230188"/>
            <a:ext cx="4665663" cy="262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3" name="Picture 3" descr="F:\1. rocnik\RIM\Rim\architektura\wiki\Castel_S_AngeloJanuary200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70263" y="3025775"/>
            <a:ext cx="5522912" cy="349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4" name="TextovéPole 7"/>
          <p:cNvSpPr txBox="1">
            <a:spLocks noChangeArrowheads="1"/>
          </p:cNvSpPr>
          <p:nvPr/>
        </p:nvSpPr>
        <p:spPr bwMode="auto">
          <a:xfrm>
            <a:off x="5795963" y="765175"/>
            <a:ext cx="17748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b="1">
                <a:solidFill>
                  <a:srgbClr val="452C21"/>
                </a:solidFill>
                <a:cs typeface="Arial" charset="0"/>
              </a:rPr>
              <a:t>Andělský hrad</a:t>
            </a:r>
            <a:endParaRPr lang="cs-CZ" altLang="cs-CZ">
              <a:solidFill>
                <a:srgbClr val="452C21"/>
              </a:solidFill>
              <a:cs typeface="Arial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mph" presetSubtype="1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7" dur="indefinite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cs-CZ" dirty="0"/>
          </a:p>
        </p:txBody>
      </p:sp>
      <p:pic>
        <p:nvPicPr>
          <p:cNvPr id="38915" name="Picture 2" descr="F:\1. rocnik\RIM\Rim\architektura\RIM a jine 24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95288" y="333375"/>
            <a:ext cx="8328025" cy="4679950"/>
          </a:xfrm>
          <a:noFill/>
        </p:spPr>
      </p:pic>
      <p:sp>
        <p:nvSpPr>
          <p:cNvPr id="38916" name="TextovéPole 3"/>
          <p:cNvSpPr txBox="1">
            <a:spLocks noChangeArrowheads="1"/>
          </p:cNvSpPr>
          <p:nvPr/>
        </p:nvSpPr>
        <p:spPr bwMode="auto">
          <a:xfrm>
            <a:off x="3851275" y="5229225"/>
            <a:ext cx="18272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/>
              <a:t>Circus Maximus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z="4000" b="1" dirty="0" smtClean="0">
                <a:latin typeface="+mn-lt"/>
              </a:rPr>
              <a:t>NÁMĚSTÍ - FÓRUM</a:t>
            </a:r>
            <a:endParaRPr lang="cs-CZ" sz="4000" b="1" dirty="0">
              <a:latin typeface="+mn-lt"/>
            </a:endParaRPr>
          </a:p>
        </p:txBody>
      </p:sp>
      <p:sp>
        <p:nvSpPr>
          <p:cNvPr id="39939" name="Zástupný symbol pro obsah 2"/>
          <p:cNvSpPr>
            <a:spLocks noGrp="1"/>
          </p:cNvSpPr>
          <p:nvPr>
            <p:ph idx="1"/>
          </p:nvPr>
        </p:nvSpPr>
        <p:spPr>
          <a:xfrm>
            <a:off x="254000" y="1752600"/>
            <a:ext cx="8229600" cy="4373563"/>
          </a:xfrm>
        </p:spPr>
        <p:txBody>
          <a:bodyPr/>
          <a:lstStyle/>
          <a:p>
            <a:r>
              <a:rPr lang="cs-CZ" altLang="cs-CZ" i="1" smtClean="0"/>
              <a:t>Fórum Romanum</a:t>
            </a:r>
            <a:endParaRPr lang="cs-CZ" altLang="cs-CZ" smtClean="0"/>
          </a:p>
          <a:p>
            <a:r>
              <a:rPr lang="cs-CZ" altLang="cs-CZ" i="1" smtClean="0"/>
              <a:t>Augustovo fórum</a:t>
            </a:r>
            <a:endParaRPr lang="cs-CZ" altLang="cs-CZ" smtClean="0"/>
          </a:p>
          <a:p>
            <a:r>
              <a:rPr lang="cs-CZ" altLang="cs-CZ" i="1" smtClean="0"/>
              <a:t>Traianovo</a:t>
            </a:r>
            <a:r>
              <a:rPr lang="cs-CZ" altLang="cs-CZ" smtClean="0"/>
              <a:t> fórum</a:t>
            </a:r>
          </a:p>
          <a:p>
            <a:endParaRPr lang="cs-CZ" altLang="cs-CZ" smtClean="0"/>
          </a:p>
        </p:txBody>
      </p:sp>
      <p:pic>
        <p:nvPicPr>
          <p:cNvPr id="39940" name="Picture 2" descr="C:\Users\Dášenka\Pictures\rim 2011 prosinec\RIM a jine 2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475" y="3068638"/>
            <a:ext cx="5475288" cy="307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pic>
        <p:nvPicPr>
          <p:cNvPr id="40963" name="Picture 3" descr="C:\Users\Dášenka\Pictures\rim 2011 prosinec\RIM a jine 21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95288" y="404813"/>
            <a:ext cx="8328025" cy="4679950"/>
          </a:xfrm>
          <a:noFill/>
        </p:spPr>
      </p:pic>
      <p:sp>
        <p:nvSpPr>
          <p:cNvPr id="40964" name="TextovéPole 4"/>
          <p:cNvSpPr txBox="1">
            <a:spLocks noChangeArrowheads="1"/>
          </p:cNvSpPr>
          <p:nvPr/>
        </p:nvSpPr>
        <p:spPr bwMode="auto">
          <a:xfrm>
            <a:off x="2987675" y="5251450"/>
            <a:ext cx="34940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/>
              <a:t>Foro Romano, pohled z Kapitolu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pic>
        <p:nvPicPr>
          <p:cNvPr id="41987" name="Picture 2" descr="C:\Users\Dášenka\Pictures\rim 2011 prosinec\RIM a jine 21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23850" y="404813"/>
            <a:ext cx="8456613" cy="475297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pic>
        <p:nvPicPr>
          <p:cNvPr id="43011" name="Picture 2" descr="C:\Users\Dášenka\Pictures\rim 2011 prosinec\RIM a jine 22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20688" y="404813"/>
            <a:ext cx="8328025" cy="4679950"/>
          </a:xfrm>
          <a:noFill/>
        </p:spPr>
      </p:pic>
      <p:sp>
        <p:nvSpPr>
          <p:cNvPr id="43012" name="TextovéPole 2"/>
          <p:cNvSpPr txBox="1">
            <a:spLocks noChangeArrowheads="1"/>
          </p:cNvSpPr>
          <p:nvPr/>
        </p:nvSpPr>
        <p:spPr bwMode="auto">
          <a:xfrm>
            <a:off x="2987675" y="5229225"/>
            <a:ext cx="355758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/>
              <a:t>Foro Romano, pohled z Kapitolu,</a:t>
            </a:r>
          </a:p>
          <a:p>
            <a:r>
              <a:rPr lang="cs-CZ" altLang="cs-CZ"/>
              <a:t>V pozadí Koloseum.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0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UŽITKOVÉ STAVBY</a:t>
            </a:r>
            <a:endParaRPr lang="cs-CZ" sz="4000" dirty="0">
              <a:solidFill>
                <a:srgbClr val="663300"/>
              </a:solidFill>
              <a:latin typeface="+mn-lt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altLang="cs-CZ" smtClean="0">
                <a:solidFill>
                  <a:srgbClr val="452C21"/>
                </a:solidFill>
              </a:rPr>
              <a:t>Římané dosáhli vynikajících výsledků v užitkovém stavebnictví.</a:t>
            </a:r>
          </a:p>
          <a:p>
            <a:pPr eaLnBrk="1" hangingPunct="1"/>
            <a:r>
              <a:rPr lang="cs-CZ" altLang="cs-CZ" smtClean="0">
                <a:solidFill>
                  <a:srgbClr val="452C21"/>
                </a:solidFill>
              </a:rPr>
              <a:t>Postavili na 90 000 km vydlážděných </a:t>
            </a:r>
            <a:r>
              <a:rPr lang="cs-CZ" altLang="cs-CZ" b="1" i="1" smtClean="0">
                <a:solidFill>
                  <a:srgbClr val="452C21"/>
                </a:solidFill>
              </a:rPr>
              <a:t>silnic</a:t>
            </a:r>
            <a:r>
              <a:rPr lang="cs-CZ" altLang="cs-CZ" i="1" smtClean="0">
                <a:solidFill>
                  <a:srgbClr val="452C21"/>
                </a:solidFill>
              </a:rPr>
              <a:t>.</a:t>
            </a:r>
          </a:p>
          <a:p>
            <a:pPr eaLnBrk="1" hangingPunct="1"/>
            <a:endParaRPr lang="cs-CZ" altLang="cs-CZ" i="1" smtClean="0">
              <a:solidFill>
                <a:srgbClr val="452C21"/>
              </a:solidFill>
            </a:endParaRPr>
          </a:p>
          <a:p>
            <a:pPr eaLnBrk="1" hangingPunct="1"/>
            <a:r>
              <a:rPr lang="cs-CZ" altLang="cs-CZ" b="1" smtClean="0">
                <a:solidFill>
                  <a:srgbClr val="452C21"/>
                </a:solidFill>
              </a:rPr>
              <a:t>Vybudovali</a:t>
            </a:r>
            <a:r>
              <a:rPr lang="cs-CZ" altLang="cs-CZ" smtClean="0">
                <a:solidFill>
                  <a:srgbClr val="452C21"/>
                </a:solidFill>
              </a:rPr>
              <a:t> -</a:t>
            </a:r>
            <a:r>
              <a:rPr lang="cs-CZ" altLang="cs-CZ" i="1" smtClean="0">
                <a:solidFill>
                  <a:srgbClr val="452C21"/>
                </a:solidFill>
              </a:rPr>
              <a:t>viadukty</a:t>
            </a:r>
            <a:r>
              <a:rPr lang="cs-CZ" altLang="cs-CZ" smtClean="0">
                <a:solidFill>
                  <a:srgbClr val="452C21"/>
                </a:solidFill>
              </a:rPr>
              <a:t> (mosty)</a:t>
            </a:r>
          </a:p>
          <a:p>
            <a:pPr eaLnBrk="1" hangingPunct="1"/>
            <a:r>
              <a:rPr lang="cs-CZ" altLang="cs-CZ" smtClean="0">
                <a:solidFill>
                  <a:srgbClr val="452C21"/>
                </a:solidFill>
              </a:rPr>
              <a:t> 	       	   -</a:t>
            </a:r>
            <a:r>
              <a:rPr lang="cs-CZ" altLang="cs-CZ" i="1" smtClean="0">
                <a:solidFill>
                  <a:srgbClr val="452C21"/>
                </a:solidFill>
              </a:rPr>
              <a:t>akvadukty</a:t>
            </a:r>
            <a:r>
              <a:rPr lang="cs-CZ" altLang="cs-CZ" smtClean="0">
                <a:solidFill>
                  <a:srgbClr val="452C21"/>
                </a:solidFill>
              </a:rPr>
              <a:t> (vodovody)</a:t>
            </a:r>
          </a:p>
          <a:p>
            <a:pPr eaLnBrk="1" hangingPunct="1"/>
            <a:r>
              <a:rPr lang="cs-CZ" altLang="cs-CZ" smtClean="0">
                <a:solidFill>
                  <a:srgbClr val="452C21"/>
                </a:solidFill>
              </a:rPr>
              <a:t> 	        	   -</a:t>
            </a:r>
            <a:r>
              <a:rPr lang="cs-CZ" altLang="cs-CZ" i="1" smtClean="0">
                <a:solidFill>
                  <a:srgbClr val="452C21"/>
                </a:solidFill>
              </a:rPr>
              <a:t>kanály</a:t>
            </a:r>
            <a:r>
              <a:rPr lang="cs-CZ" altLang="cs-CZ" smtClean="0">
                <a:solidFill>
                  <a:srgbClr val="452C21"/>
                </a:solidFill>
              </a:rPr>
              <a:t>  (hlavní římský kanál – cloaca 		     maxima, prý z 6. st. př. n. l.)   </a:t>
            </a:r>
          </a:p>
          <a:p>
            <a:pPr lvl="4" eaLnBrk="1" hangingPunct="1">
              <a:buFont typeface="Wingdings 2" pitchFamily="18" charset="2"/>
              <a:buNone/>
            </a:pPr>
            <a:endParaRPr lang="cs-CZ" altLang="cs-CZ" smtClean="0">
              <a:solidFill>
                <a:srgbClr val="452C21"/>
              </a:solidFill>
              <a:latin typeface="Century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7" dur="indefinite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2" dur="indefinite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13" dur="indefinite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19" dur="indefinite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20" dur="indefinite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4" dur="indefinite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25" dur="indefinite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0" dur="indefinite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31" dur="indefinite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32" dur="indefinite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z="4000" b="1" dirty="0" smtClean="0">
                <a:latin typeface="+mn-lt"/>
              </a:rPr>
              <a:t>VÝZNAM ŘÍMSKÉ ARCHITEKTURY</a:t>
            </a:r>
            <a:endParaRPr lang="cs-CZ" sz="4000" b="1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775"/>
            <a:ext cx="8229600" cy="4373563"/>
          </a:xfrm>
        </p:spPr>
        <p:txBody>
          <a:bodyPr/>
          <a:lstStyle/>
          <a:p>
            <a:pPr>
              <a:defRPr/>
            </a:pPr>
            <a:r>
              <a:rPr lang="cs-CZ" dirty="0"/>
              <a:t>K největšímu stavebnímu rozmachu došlo za vlády císařů </a:t>
            </a:r>
            <a:r>
              <a:rPr lang="cs-CZ" b="1" dirty="0" err="1"/>
              <a:t>Traiana</a:t>
            </a:r>
            <a:r>
              <a:rPr lang="cs-CZ" dirty="0"/>
              <a:t>, </a:t>
            </a:r>
            <a:r>
              <a:rPr lang="cs-CZ" b="1" dirty="0"/>
              <a:t>Nera</a:t>
            </a:r>
            <a:r>
              <a:rPr lang="cs-CZ" dirty="0"/>
              <a:t> a </a:t>
            </a:r>
            <a:r>
              <a:rPr lang="cs-CZ" b="1" dirty="0"/>
              <a:t>Hadriána</a:t>
            </a:r>
            <a:r>
              <a:rPr lang="cs-CZ" dirty="0"/>
              <a:t>. </a:t>
            </a:r>
          </a:p>
          <a:p>
            <a:pPr>
              <a:defRPr/>
            </a:pPr>
            <a:r>
              <a:rPr lang="cs-CZ" dirty="0" smtClean="0"/>
              <a:t>Římská </a:t>
            </a:r>
            <a:r>
              <a:rPr lang="cs-CZ" dirty="0"/>
              <a:t>architektura </a:t>
            </a:r>
            <a:r>
              <a:rPr lang="cs-CZ" b="1" dirty="0" smtClean="0"/>
              <a:t>dala světu:</a:t>
            </a:r>
          </a:p>
          <a:p>
            <a:pPr lvl="1">
              <a:defRPr/>
            </a:pPr>
            <a:r>
              <a:rPr lang="cs-CZ" b="1" dirty="0" smtClean="0"/>
              <a:t>nové </a:t>
            </a:r>
            <a:r>
              <a:rPr lang="cs-CZ" b="1" dirty="0"/>
              <a:t>druhy a </a:t>
            </a:r>
            <a:r>
              <a:rPr lang="cs-CZ" b="1" dirty="0" smtClean="0"/>
              <a:t>typy </a:t>
            </a:r>
            <a:r>
              <a:rPr lang="cs-CZ" b="1" dirty="0" err="1" smtClean="0"/>
              <a:t>architek</a:t>
            </a:r>
            <a:r>
              <a:rPr lang="cs-CZ" b="1" dirty="0" smtClean="0"/>
              <a:t>.</a:t>
            </a:r>
          </a:p>
          <a:p>
            <a:pPr lvl="1">
              <a:defRPr/>
            </a:pPr>
            <a:r>
              <a:rPr lang="cs-CZ" b="1" dirty="0" smtClean="0"/>
              <a:t>principy </a:t>
            </a:r>
            <a:r>
              <a:rPr lang="cs-CZ" b="1" dirty="0"/>
              <a:t>a </a:t>
            </a:r>
            <a:r>
              <a:rPr lang="cs-CZ" b="1" dirty="0" smtClean="0"/>
              <a:t>motivy</a:t>
            </a:r>
            <a:endParaRPr lang="cs-CZ" dirty="0"/>
          </a:p>
          <a:p>
            <a:pPr lvl="1">
              <a:defRPr/>
            </a:pPr>
            <a:r>
              <a:rPr lang="cs-CZ" b="1" dirty="0" smtClean="0"/>
              <a:t>z </a:t>
            </a:r>
            <a:r>
              <a:rPr lang="cs-CZ" b="1" dirty="0"/>
              <a:t>ní vyšla nejen architektura raně křesťanská, ale k ní se vracely i renesance, barok a všechny klasicismy. </a:t>
            </a:r>
            <a:endParaRPr lang="cs-CZ" dirty="0"/>
          </a:p>
          <a:p>
            <a:pPr marL="114300" indent="0">
              <a:buFont typeface="Arial" charset="0"/>
              <a:buNone/>
              <a:defRPr/>
            </a:pPr>
            <a:r>
              <a:rPr lang="cs-CZ" b="1" dirty="0"/>
              <a:t> </a:t>
            </a:r>
            <a:endParaRPr lang="cs-CZ" dirty="0"/>
          </a:p>
          <a:p>
            <a:pPr>
              <a:defRPr/>
            </a:pPr>
            <a:r>
              <a:rPr lang="cs-CZ" b="1" dirty="0"/>
              <a:t>Užívala řeckých slohů = </a:t>
            </a:r>
            <a:r>
              <a:rPr lang="cs-CZ" b="1" dirty="0">
                <a:solidFill>
                  <a:schemeClr val="accent2">
                    <a:lumMod val="75000"/>
                  </a:schemeClr>
                </a:solidFill>
              </a:rPr>
              <a:t>dórský, iónský, korintský</a:t>
            </a:r>
            <a:r>
              <a:rPr lang="cs-CZ" b="1" dirty="0"/>
              <a:t>, od Etrusků převzala řád </a:t>
            </a:r>
            <a:r>
              <a:rPr lang="cs-CZ" b="1" dirty="0">
                <a:solidFill>
                  <a:schemeClr val="accent2">
                    <a:lumMod val="75000"/>
                  </a:schemeClr>
                </a:solidFill>
              </a:rPr>
              <a:t>toskánský</a:t>
            </a:r>
            <a:r>
              <a:rPr lang="cs-CZ" b="1" dirty="0"/>
              <a:t> a vynalezla řád </a:t>
            </a:r>
            <a:r>
              <a:rPr lang="cs-CZ" b="1" dirty="0">
                <a:solidFill>
                  <a:schemeClr val="accent2">
                    <a:lumMod val="75000"/>
                  </a:schemeClr>
                </a:solidFill>
              </a:rPr>
              <a:t>kompozitní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.</a:t>
            </a:r>
            <a:endParaRPr lang="cs-CZ" dirty="0"/>
          </a:p>
          <a:p>
            <a:pPr>
              <a:defRPr/>
            </a:pPr>
            <a:r>
              <a:rPr lang="cs-CZ" b="1" dirty="0"/>
              <a:t>Užívala soustavu architrávovou i </a:t>
            </a:r>
            <a:r>
              <a:rPr lang="cs-CZ" b="1" dirty="0" smtClean="0"/>
              <a:t>obloukovou.</a:t>
            </a:r>
            <a:endParaRPr lang="cs-CZ" dirty="0"/>
          </a:p>
          <a:p>
            <a:pPr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775"/>
            <a:ext cx="8229600" cy="4373563"/>
          </a:xfrm>
        </p:spPr>
        <p:txBody>
          <a:bodyPr/>
          <a:lstStyle/>
          <a:p>
            <a:pPr marL="571500" indent="-457200" eaLnBrk="1" hangingPunct="1">
              <a:buFont typeface="+mj-lt"/>
              <a:buAutoNum type="arabicPeriod"/>
              <a:defRPr/>
            </a:pPr>
            <a:r>
              <a:rPr lang="cs-CZ" dirty="0" smtClean="0"/>
              <a:t>Kdo ovlivnil římskou architekturu a čím? Co Římané převzali?</a:t>
            </a:r>
          </a:p>
          <a:p>
            <a:pPr marL="571500" indent="-457200" eaLnBrk="1" hangingPunct="1">
              <a:buFont typeface="+mj-lt"/>
              <a:buAutoNum type="arabicPeriod"/>
              <a:defRPr/>
            </a:pPr>
            <a:r>
              <a:rPr lang="cs-CZ" b="1" dirty="0" smtClean="0"/>
              <a:t>Vyjmenuj hlavní znaky římské architektury:</a:t>
            </a:r>
          </a:p>
          <a:p>
            <a:pPr marL="571500" indent="-457200" eaLnBrk="1" hangingPunct="1">
              <a:buFont typeface="+mj-lt"/>
              <a:buAutoNum type="arabicPeriod"/>
              <a:defRPr/>
            </a:pPr>
            <a:r>
              <a:rPr lang="cs-CZ" dirty="0" smtClean="0"/>
              <a:t>Co je to PANTHEON?</a:t>
            </a:r>
          </a:p>
          <a:p>
            <a:pPr marL="571500" indent="-457200" eaLnBrk="1" hangingPunct="1">
              <a:buFont typeface="+mj-lt"/>
              <a:buAutoNum type="arabicPeriod"/>
              <a:defRPr/>
            </a:pPr>
            <a:r>
              <a:rPr lang="cs-CZ" b="1" dirty="0" smtClean="0"/>
              <a:t>Nakresli BAZILIKU  a charakterizuj ji:</a:t>
            </a:r>
          </a:p>
          <a:p>
            <a:pPr marL="571500" indent="-457200" eaLnBrk="1" hangingPunct="1">
              <a:buFont typeface="+mj-lt"/>
              <a:buAutoNum type="arabicPeriod"/>
              <a:defRPr/>
            </a:pPr>
            <a:r>
              <a:rPr lang="cs-CZ" dirty="0" smtClean="0"/>
              <a:t>Jak se nazývá nejznámější amfiteátr?</a:t>
            </a:r>
          </a:p>
          <a:p>
            <a:pPr marL="571500" indent="-457200" eaLnBrk="1" hangingPunct="1">
              <a:buFont typeface="+mj-lt"/>
              <a:buAutoNum type="arabicPeriod"/>
              <a:defRPr/>
            </a:pPr>
            <a:r>
              <a:rPr lang="cs-CZ" b="1" dirty="0" smtClean="0"/>
              <a:t>Podle čeho vzniklo slovo PALÁC?</a:t>
            </a:r>
          </a:p>
          <a:p>
            <a:pPr marL="571500" indent="-457200" eaLnBrk="1" hangingPunct="1">
              <a:buFont typeface="+mj-lt"/>
              <a:buAutoNum type="arabicPeriod"/>
              <a:defRPr/>
            </a:pPr>
            <a:r>
              <a:rPr lang="cs-CZ" dirty="0" smtClean="0"/>
              <a:t>Napiš 2 vítězné oblouky a 1 vítězný sloup:</a:t>
            </a:r>
          </a:p>
          <a:p>
            <a:pPr marL="571500" indent="-457200" eaLnBrk="1" hangingPunct="1">
              <a:buFont typeface="+mj-lt"/>
              <a:buAutoNum type="arabicPeriod"/>
              <a:defRPr/>
            </a:pPr>
            <a:r>
              <a:rPr lang="cs-CZ" b="1" dirty="0" smtClean="0"/>
              <a:t>Jak se jinak nazývá Andělský hrad?</a:t>
            </a:r>
          </a:p>
          <a:p>
            <a:pPr marL="571500" indent="-457200" eaLnBrk="1" hangingPunct="1">
              <a:buFont typeface="+mj-lt"/>
              <a:buAutoNum type="arabicPeriod"/>
              <a:defRPr/>
            </a:pPr>
            <a:r>
              <a:rPr lang="cs-CZ" dirty="0" smtClean="0"/>
              <a:t>Jaké užitkové stavby stavěli Římané?</a:t>
            </a:r>
          </a:p>
          <a:p>
            <a:pPr marL="571500" indent="-457200" eaLnBrk="1" hangingPunct="1">
              <a:buFont typeface="+mj-lt"/>
              <a:buAutoNum type="arabicPeriod"/>
              <a:defRPr/>
            </a:pPr>
            <a:r>
              <a:rPr lang="cs-CZ" b="1" dirty="0" smtClean="0"/>
              <a:t>Napiš, v čem spočíval význam římské </a:t>
            </a:r>
            <a:r>
              <a:rPr lang="cs-CZ" b="1" dirty="0" err="1" smtClean="0"/>
              <a:t>architek</a:t>
            </a:r>
            <a:r>
              <a:rPr lang="cs-CZ" b="1" dirty="0" smtClean="0"/>
              <a:t>.?</a:t>
            </a:r>
          </a:p>
          <a:p>
            <a:pPr eaLnBrk="1" hangingPunct="1">
              <a:defRPr/>
            </a:pPr>
            <a:endParaRPr lang="cs-CZ" dirty="0" smtClean="0"/>
          </a:p>
          <a:p>
            <a:pPr eaLnBrk="1" hangingPunct="1">
              <a:defRPr/>
            </a:pPr>
            <a:endParaRPr lang="cs-CZ" dirty="0" smtClean="0"/>
          </a:p>
          <a:p>
            <a:pPr eaLnBrk="1" hangingPunct="1">
              <a:defRPr/>
            </a:pPr>
            <a:endParaRPr lang="cs-CZ" dirty="0" smtClean="0"/>
          </a:p>
          <a:p>
            <a:pPr eaLnBrk="1" hangingPunct="1">
              <a:defRPr/>
            </a:pPr>
            <a:endParaRPr lang="cs-CZ" dirty="0" smtClean="0"/>
          </a:p>
          <a:p>
            <a:pPr eaLnBrk="1" hangingPunct="1">
              <a:defRPr/>
            </a:pPr>
            <a:endParaRPr lang="cs-CZ" dirty="0" smtClean="0"/>
          </a:p>
          <a:p>
            <a:pPr eaLnBrk="1" hangingPunct="1">
              <a:defRPr/>
            </a:pPr>
            <a:endParaRPr lang="cs-CZ" dirty="0" smtClean="0"/>
          </a:p>
          <a:p>
            <a:pPr eaLnBrk="1" hangingPunct="1">
              <a:defRPr/>
            </a:pPr>
            <a:endParaRPr lang="cs-CZ" dirty="0" smtClean="0"/>
          </a:p>
          <a:p>
            <a:pPr eaLnBrk="1" hangingPunct="1"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/>
              <a:t>ZDROJE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>
              <a:buFont typeface="Wingdings 2" pitchFamily="18" charset="2"/>
              <a:buNone/>
              <a:defRPr/>
            </a:pPr>
            <a:r>
              <a:rPr lang="cs-CZ" sz="1100" dirty="0"/>
              <a:t>Literatura:</a:t>
            </a:r>
          </a:p>
          <a:p>
            <a:pPr>
              <a:defRPr/>
            </a:pPr>
            <a:r>
              <a:rPr lang="cs-CZ" sz="1100" dirty="0"/>
              <a:t>BALEKA, J.: Výtvarné umění, výkladový slovník. Praha: </a:t>
            </a:r>
            <a:r>
              <a:rPr lang="cs-CZ" sz="1100" dirty="0" err="1"/>
              <a:t>Akademia</a:t>
            </a:r>
            <a:r>
              <a:rPr lang="cs-CZ" sz="1100" dirty="0"/>
              <a:t>, 1997.</a:t>
            </a:r>
          </a:p>
          <a:p>
            <a:pPr>
              <a:defRPr/>
            </a:pPr>
            <a:r>
              <a:rPr lang="cs-CZ" sz="1100" dirty="0"/>
              <a:t>BLAŽÍČEK, O.: Slovník pojmů  z dějin  umění. Praha: Odeon, 1991.</a:t>
            </a:r>
          </a:p>
          <a:p>
            <a:pPr>
              <a:defRPr/>
            </a:pPr>
            <a:r>
              <a:rPr lang="cs-CZ" sz="1100" dirty="0"/>
              <a:t>LISOVÝ, I.: Přehled dějin starověku. Ostrava: FF OU, 2010. </a:t>
            </a:r>
          </a:p>
          <a:p>
            <a:pPr>
              <a:defRPr/>
            </a:pPr>
            <a:r>
              <a:rPr lang="cs-CZ" sz="1100" dirty="0"/>
              <a:t>MRÁZ, B.: Dějiny výtvarné kultury I. Praha: IDEA SERVIS, 1998. </a:t>
            </a:r>
          </a:p>
          <a:p>
            <a:pPr>
              <a:defRPr/>
            </a:pPr>
            <a:r>
              <a:rPr lang="cs-CZ" sz="1100" dirty="0"/>
              <a:t>KOL. autorů: Slovník antické kultury. Praha: Nakl. Svoboda, 1974</a:t>
            </a:r>
            <a:r>
              <a:rPr lang="cs-CZ" sz="1100" dirty="0" smtClean="0"/>
              <a:t>.</a:t>
            </a:r>
          </a:p>
          <a:p>
            <a:pPr>
              <a:defRPr/>
            </a:pPr>
            <a:endParaRPr lang="cs-CZ" sz="1100" b="1" dirty="0"/>
          </a:p>
          <a:p>
            <a:pPr marL="114300" indent="0">
              <a:buFont typeface="Arial" charset="0"/>
              <a:buNone/>
              <a:defRPr/>
            </a:pPr>
            <a:r>
              <a:rPr lang="cs-CZ" sz="1100" b="1" dirty="0" smtClean="0"/>
              <a:t>Zdroje:</a:t>
            </a:r>
          </a:p>
          <a:p>
            <a:pPr marL="114300" indent="0">
              <a:buFont typeface="Arial" charset="0"/>
              <a:buNone/>
              <a:defRPr/>
            </a:pPr>
            <a:r>
              <a:rPr lang="cs-CZ" sz="1100" b="1" dirty="0" smtClean="0"/>
              <a:t>Vlastní archiv</a:t>
            </a:r>
            <a:endParaRPr lang="cs-CZ" sz="1100" u="sng" dirty="0" smtClean="0">
              <a:solidFill>
                <a:schemeClr val="tx1"/>
              </a:solidFill>
              <a:hlinkClick r:id="rId2"/>
            </a:endParaRPr>
          </a:p>
          <a:p>
            <a:pPr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1100" dirty="0" smtClean="0">
                <a:hlinkClick r:id="rId3"/>
              </a:rPr>
              <a:t>http://</a:t>
            </a:r>
            <a:r>
              <a:rPr lang="cs-CZ" sz="1100" dirty="0" smtClean="0">
                <a:hlinkClick r:id="rId3"/>
              </a:rPr>
              <a:t>upload.wikimedia.org/wikipedia/commons/6/6c/BAZILIKA.png</a:t>
            </a:r>
            <a:r>
              <a:rPr lang="cs-CZ" sz="1100" dirty="0" smtClean="0"/>
              <a:t>    2. 5. 2014</a:t>
            </a:r>
            <a:endParaRPr lang="cs-CZ" sz="11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11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11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11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11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ékárna">
  <a:themeElements>
    <a:clrScheme name="Lékárna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Lékárna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Lékárna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619</TotalTime>
  <Words>780</Words>
  <Application>Microsoft Office PowerPoint</Application>
  <PresentationFormat>Předvádění na obrazovce (4:3)</PresentationFormat>
  <Paragraphs>155</Paragraphs>
  <Slides>39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39</vt:i4>
      </vt:variant>
    </vt:vector>
  </HeadingPairs>
  <TitlesOfParts>
    <vt:vector size="40" baseType="lpstr">
      <vt:lpstr>Lékárna</vt:lpstr>
      <vt:lpstr>Snímek 1</vt:lpstr>
      <vt:lpstr> STAROVĚKÁ Římská architektura</vt:lpstr>
      <vt:lpstr>VLIVY</vt:lpstr>
      <vt:lpstr>Hlavní znaky</vt:lpstr>
      <vt:lpstr>PANTHEON</vt:lpstr>
      <vt:lpstr>Snímek 6</vt:lpstr>
      <vt:lpstr>Snímek 7</vt:lpstr>
      <vt:lpstr>Veřejné a užitkové stavby</vt:lpstr>
      <vt:lpstr>Snímek 9</vt:lpstr>
      <vt:lpstr>Lázně - termy</vt:lpstr>
      <vt:lpstr>AMFITEÁTR, DIVADLO</vt:lpstr>
      <vt:lpstr>Snímek 12</vt:lpstr>
      <vt:lpstr>Snímek 13</vt:lpstr>
      <vt:lpstr>Snímek 14</vt:lpstr>
      <vt:lpstr>CÍSAŘSKÉ PALÁCE</vt:lpstr>
      <vt:lpstr>Snímek 16</vt:lpstr>
      <vt:lpstr>Snímek 17</vt:lpstr>
      <vt:lpstr>Snímek 18</vt:lpstr>
      <vt:lpstr>Snímek 19</vt:lpstr>
      <vt:lpstr>vila</vt:lpstr>
      <vt:lpstr>VÍTĚZNÉ OBLOUKY A SLOUPY</vt:lpstr>
      <vt:lpstr>Snímek 22</vt:lpstr>
      <vt:lpstr>Snímek 23</vt:lpstr>
      <vt:lpstr>Snímek 24</vt:lpstr>
      <vt:lpstr>Snímek 25</vt:lpstr>
      <vt:lpstr>Snímek 26</vt:lpstr>
      <vt:lpstr>Snímek 27</vt:lpstr>
      <vt:lpstr>Snímek 28</vt:lpstr>
      <vt:lpstr>CÍSAŘSKÉ HROBKY - MAUZOLEA</vt:lpstr>
      <vt:lpstr>Snímek 30</vt:lpstr>
      <vt:lpstr>Snímek 31</vt:lpstr>
      <vt:lpstr>NÁMĚSTÍ - FÓRUM</vt:lpstr>
      <vt:lpstr>Snímek 33</vt:lpstr>
      <vt:lpstr>Snímek 34</vt:lpstr>
      <vt:lpstr>Snímek 35</vt:lpstr>
      <vt:lpstr>UŽITKOVÉ STAVBY</vt:lpstr>
      <vt:lpstr>VÝZNAM ŘÍMSKÉ ARCHITEKTURY</vt:lpstr>
      <vt:lpstr>OPAKOVÁNÍ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Římská architektura</dc:title>
  <dc:creator>Verča</dc:creator>
  <cp:lastModifiedBy>spravce2</cp:lastModifiedBy>
  <cp:revision>57</cp:revision>
  <dcterms:modified xsi:type="dcterms:W3CDTF">2014-05-28T09:27:35Z</dcterms:modified>
</cp:coreProperties>
</file>